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drawings/drawing3.xml" ContentType="application/vnd.openxmlformats-officedocument.drawingml.chartshapes+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drawings/drawing4.xml" ContentType="application/vnd.openxmlformats-officedocument.drawingml.chartshapes+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drawings/drawing5.xml" ContentType="application/vnd.openxmlformats-officedocument.drawingml.chartshapes+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0.xml" ContentType="application/vnd.openxmlformats-officedocument.themeOverr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28"/>
  </p:notesMasterIdLst>
  <p:handoutMasterIdLst>
    <p:handoutMasterId r:id="rId29"/>
  </p:handoutMasterIdLst>
  <p:sldIdLst>
    <p:sldId id="418" r:id="rId6"/>
    <p:sldId id="257" r:id="rId7"/>
    <p:sldId id="788" r:id="rId8"/>
    <p:sldId id="797" r:id="rId9"/>
    <p:sldId id="288" r:id="rId10"/>
    <p:sldId id="395" r:id="rId11"/>
    <p:sldId id="801" r:id="rId12"/>
    <p:sldId id="352" r:id="rId13"/>
    <p:sldId id="791" r:id="rId14"/>
    <p:sldId id="793" r:id="rId15"/>
    <p:sldId id="795" r:id="rId16"/>
    <p:sldId id="789" r:id="rId17"/>
    <p:sldId id="375" r:id="rId18"/>
    <p:sldId id="780" r:id="rId19"/>
    <p:sldId id="796" r:id="rId20"/>
    <p:sldId id="776" r:id="rId21"/>
    <p:sldId id="782" r:id="rId22"/>
    <p:sldId id="778" r:id="rId23"/>
    <p:sldId id="790" r:id="rId24"/>
    <p:sldId id="785" r:id="rId25"/>
    <p:sldId id="427" r:id="rId26"/>
    <p:sldId id="79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08" userDrawn="1">
          <p15:clr>
            <a:srgbClr val="A4A3A4"/>
          </p15:clr>
        </p15:guide>
        <p15:guide id="2" pos="58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65505-6FB3-6CBA-0132-8E8B120993A9}" name="Johanna Gonzalez" initials="JG" userId="S::johanna@irlabs.ca::a057706b-c18d-4124-8709-520d73787962" providerId="AD"/>
  <p188:author id="{A4041127-5B5F-0C84-553B-EA72D966CADF}" name="Phil Babcock" initials="" userId="S::phil@irlabs.ca::764ef29c-c4f3-4578-aa83-2a8068998d9f" providerId="AD"/>
  <p188:author id="{281C537A-7DD2-B190-452C-457B696957F8}" name="Caroline Sawamoto" initials="CS" userId="S::caroline@irlabs.ca::6d109fd2-2247-441a-bd3e-7e8989a0fba4" providerId="AD"/>
  <p188:author id="{E380D490-9F7D-4100-9F44-A07E33F0C838}" name="Ron Shuttleworth" initials="RS" userId="S::RShuttleworth@oakhillfinancial.ca::b81588f6-36b9-4a42-aec9-03ff51b947dd" providerId="AD"/>
  <p188:author id="{11C0D5B5-222B-A6BE-9169-12D27EEB54AF}" name="Karryn Tapsas" initials="KT" userId="S::karryn@irlabs.ca::f0bf1554-6e67-4782-8fd0-379193f67a62" providerId="AD"/>
  <p188:author id="{02F142BE-4DAD-5BD8-38B6-B66B60E97485}" name="Brad Bourne" initials="BB" userId="S::Brad@ftgcorp.com::37ffcd5e-9079-4ec3-9e19-4f974ae0bba1" providerId="AD"/>
  <p188:author id="{6FA327DC-00D1-FBF7-9EE2-5C9F1B449DCA}" name="Chris Santa Cruz" initials="CS" userId="S::chris@irlabs.ca::6eef15d2-e005-418b-9e1e-a6a5f0035e70" providerId="AD"/>
  <p188:author id="{59DF18FF-8BB0-C5EC-033B-2D96AE339B13}" name="Johanna Gonzalez" initials="JG" userId="S::Johanna@irlabs.ca::a057706b-c18d-4124-8709-520d737879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C7434"/>
    <a:srgbClr val="1F4E79"/>
    <a:srgbClr val="000000"/>
    <a:srgbClr val="D2E9CF"/>
    <a:srgbClr val="D7A747"/>
    <a:srgbClr val="D9D9D9"/>
    <a:srgbClr val="5B9BD5"/>
    <a:srgbClr val="B7DCB2"/>
    <a:srgbClr val="ECD6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91CF0B-295C-409F-BD0E-19277507D6D7}" v="5" dt="2026-10-22T19:27:05.1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26" autoAdjust="0"/>
  </p:normalViewPr>
  <p:slideViewPr>
    <p:cSldViewPr snapToGrid="0">
      <p:cViewPr>
        <p:scale>
          <a:sx n="60" d="100"/>
          <a:sy n="60" d="100"/>
        </p:scale>
        <p:origin x="884" y="208"/>
      </p:cViewPr>
      <p:guideLst>
        <p:guide orient="horz" pos="2808"/>
        <p:guide pos="5808"/>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 Bourne" userId="37ffcd5e-9079-4ec3-9e19-4f974ae0bba1" providerId="ADAL" clId="{64A2B1DD-AFC5-4654-8FD8-504DE10116E2}"/>
    <pc:docChg chg="custSel modSld">
      <pc:chgData name="Brad Bourne" userId="37ffcd5e-9079-4ec3-9e19-4f974ae0bba1" providerId="ADAL" clId="{64A2B1DD-AFC5-4654-8FD8-504DE10116E2}" dt="2026-10-23T14:36:25.903" v="108" actId="20577"/>
      <pc:docMkLst>
        <pc:docMk/>
      </pc:docMkLst>
      <pc:sldChg chg="addSp modSp">
        <pc:chgData name="Brad Bourne" userId="37ffcd5e-9079-4ec3-9e19-4f974ae0bba1" providerId="ADAL" clId="{64A2B1DD-AFC5-4654-8FD8-504DE10116E2}" dt="2026-10-10T10:20:28.155" v="36"/>
        <pc:sldMkLst>
          <pc:docMk/>
          <pc:sldMk cId="1337247057" sldId="778"/>
        </pc:sldMkLst>
        <pc:graphicFrameChg chg="add mod">
          <ac:chgData name="Brad Bourne" userId="37ffcd5e-9079-4ec3-9e19-4f974ae0bba1" providerId="ADAL" clId="{64A2B1DD-AFC5-4654-8FD8-504DE10116E2}" dt="2026-10-08T00:48:56.175" v="0"/>
          <ac:graphicFrameMkLst>
            <pc:docMk/>
            <pc:sldMk cId="1337247057" sldId="778"/>
            <ac:graphicFrameMk id="6" creationId="{1F6E795E-599A-5C23-589F-D54735B09ECB}"/>
          </ac:graphicFrameMkLst>
        </pc:graphicFrameChg>
        <pc:graphicFrameChg chg="add mod">
          <ac:chgData name="Brad Bourne" userId="37ffcd5e-9079-4ec3-9e19-4f974ae0bba1" providerId="ADAL" clId="{64A2B1DD-AFC5-4654-8FD8-504DE10116E2}" dt="2026-10-08T00:52:14.894" v="5"/>
          <ac:graphicFrameMkLst>
            <pc:docMk/>
            <pc:sldMk cId="1337247057" sldId="778"/>
            <ac:graphicFrameMk id="13" creationId="{16006A7C-3622-2C44-0560-984AD6148DC1}"/>
          </ac:graphicFrameMkLst>
        </pc:graphicFrameChg>
        <pc:graphicFrameChg chg="add mod">
          <ac:chgData name="Brad Bourne" userId="37ffcd5e-9079-4ec3-9e19-4f974ae0bba1" providerId="ADAL" clId="{64A2B1DD-AFC5-4654-8FD8-504DE10116E2}" dt="2026-10-10T10:20:28.155" v="36"/>
          <ac:graphicFrameMkLst>
            <pc:docMk/>
            <pc:sldMk cId="1337247057" sldId="778"/>
            <ac:graphicFrameMk id="16" creationId="{4D840E56-7A32-10E9-87BD-0D36E3D91966}"/>
          </ac:graphicFrameMkLst>
        </pc:graphicFrameChg>
        <pc:graphicFrameChg chg="add mod">
          <ac:chgData name="Brad Bourne" userId="37ffcd5e-9079-4ec3-9e19-4f974ae0bba1" providerId="ADAL" clId="{64A2B1DD-AFC5-4654-8FD8-504DE10116E2}" dt="2026-10-10T10:19:06.239" v="28"/>
          <ac:graphicFrameMkLst>
            <pc:docMk/>
            <pc:sldMk cId="1337247057" sldId="778"/>
            <ac:graphicFrameMk id="17" creationId="{6FE22278-675A-FEB0-04DD-6B545DB75C2E}"/>
          </ac:graphicFrameMkLst>
        </pc:graphicFrameChg>
      </pc:sldChg>
      <pc:sldChg chg="addSp delSp modSp mod">
        <pc:chgData name="Brad Bourne" userId="37ffcd5e-9079-4ec3-9e19-4f974ae0bba1" providerId="ADAL" clId="{64A2B1DD-AFC5-4654-8FD8-504DE10116E2}" dt="2026-10-11T02:53:36.658" v="72" actId="14100"/>
        <pc:sldMkLst>
          <pc:docMk/>
          <pc:sldMk cId="140142372" sldId="789"/>
        </pc:sldMkLst>
        <pc:picChg chg="add mod">
          <ac:chgData name="Brad Bourne" userId="37ffcd5e-9079-4ec3-9e19-4f974ae0bba1" providerId="ADAL" clId="{64A2B1DD-AFC5-4654-8FD8-504DE10116E2}" dt="2026-10-11T02:53:36.658" v="72" actId="14100"/>
          <ac:picMkLst>
            <pc:docMk/>
            <pc:sldMk cId="140142372" sldId="789"/>
            <ac:picMk id="46" creationId="{02E259F5-1D67-F620-A64A-0E243D4B08D9}"/>
          </ac:picMkLst>
        </pc:picChg>
      </pc:sldChg>
      <pc:sldChg chg="addSp modSp">
        <pc:chgData name="Brad Bourne" userId="37ffcd5e-9079-4ec3-9e19-4f974ae0bba1" providerId="ADAL" clId="{64A2B1DD-AFC5-4654-8FD8-504DE10116E2}" dt="2026-10-10T10:29:11.354" v="50" actId="20577"/>
        <pc:sldMkLst>
          <pc:docMk/>
          <pc:sldMk cId="2296316843" sldId="790"/>
        </pc:sldMkLst>
        <pc:graphicFrameChg chg="add mod">
          <ac:chgData name="Brad Bourne" userId="37ffcd5e-9079-4ec3-9e19-4f974ae0bba1" providerId="ADAL" clId="{64A2B1DD-AFC5-4654-8FD8-504DE10116E2}" dt="2026-10-08T01:03:27.840" v="12" actId="113"/>
          <ac:graphicFrameMkLst>
            <pc:docMk/>
            <pc:sldMk cId="2296316843" sldId="790"/>
            <ac:graphicFrameMk id="6" creationId="{AF69A313-95E4-AECE-58BA-780BEB74D7A3}"/>
          </ac:graphicFrameMkLst>
        </pc:graphicFrameChg>
        <pc:graphicFrameChg chg="add mod">
          <ac:chgData name="Brad Bourne" userId="37ffcd5e-9079-4ec3-9e19-4f974ae0bba1" providerId="ADAL" clId="{64A2B1DD-AFC5-4654-8FD8-504DE10116E2}" dt="2026-10-10T10:29:11.354" v="50" actId="20577"/>
          <ac:graphicFrameMkLst>
            <pc:docMk/>
            <pc:sldMk cId="2296316843" sldId="790"/>
            <ac:graphicFrameMk id="16" creationId="{4C6174CC-A88E-7187-DCD9-0FDB757979FD}"/>
          </ac:graphicFrameMkLst>
        </pc:graphicFrameChg>
        <pc:graphicFrameChg chg="add mod">
          <ac:chgData name="Brad Bourne" userId="37ffcd5e-9079-4ec3-9e19-4f974ae0bba1" providerId="ADAL" clId="{64A2B1DD-AFC5-4654-8FD8-504DE10116E2}" dt="2026-10-10T10:21:48.577" v="38"/>
          <ac:graphicFrameMkLst>
            <pc:docMk/>
            <pc:sldMk cId="2296316843" sldId="790"/>
            <ac:graphicFrameMk id="17" creationId="{BC222D91-092B-49B6-8ACD-4BCBCE5112FB}"/>
          </ac:graphicFrameMkLst>
        </pc:graphicFrameChg>
      </pc:sldChg>
      <pc:sldChg chg="addSp delSp modSp mod">
        <pc:chgData name="Brad Bourne" userId="37ffcd5e-9079-4ec3-9e19-4f974ae0bba1" providerId="ADAL" clId="{64A2B1DD-AFC5-4654-8FD8-504DE10116E2}" dt="2026-10-23T14:36:25.903" v="108" actId="20577"/>
        <pc:sldMkLst>
          <pc:docMk/>
          <pc:sldMk cId="4213379303" sldId="797"/>
        </pc:sldMkLst>
        <pc:spChg chg="mod">
          <ac:chgData name="Brad Bourne" userId="37ffcd5e-9079-4ec3-9e19-4f974ae0bba1" providerId="ADAL" clId="{64A2B1DD-AFC5-4654-8FD8-504DE10116E2}" dt="2026-10-23T14:36:25.903" v="108" actId="20577"/>
          <ac:spMkLst>
            <pc:docMk/>
            <pc:sldMk cId="4213379303" sldId="797"/>
            <ac:spMk id="17" creationId="{92F1B737-A546-31D5-458A-6ACCFBB7B6C7}"/>
          </ac:spMkLst>
        </pc:spChg>
        <pc:graphicFrameChg chg="mod">
          <ac:chgData name="Brad Bourne" userId="37ffcd5e-9079-4ec3-9e19-4f974ae0bba1" providerId="ADAL" clId="{64A2B1DD-AFC5-4654-8FD8-504DE10116E2}" dt="2026-10-22T19:27:05.156" v="106"/>
          <ac:graphicFrameMkLst>
            <pc:docMk/>
            <pc:sldMk cId="4213379303" sldId="797"/>
            <ac:graphicFrameMk id="25" creationId="{D694C73B-17A3-3CA3-C7A3-26C47ADA17EC}"/>
          </ac:graphicFrameMkLst>
        </pc:graphicFrameChg>
        <pc:picChg chg="add mod">
          <ac:chgData name="Brad Bourne" userId="37ffcd5e-9079-4ec3-9e19-4f974ae0bba1" providerId="ADAL" clId="{64A2B1DD-AFC5-4654-8FD8-504DE10116E2}" dt="2026-10-11T02:47:43.164" v="55" actId="1076"/>
          <ac:picMkLst>
            <pc:docMk/>
            <pc:sldMk cId="4213379303" sldId="797"/>
            <ac:picMk id="3" creationId="{76257289-7F4C-A1C4-9A70-3A3FEF0515B5}"/>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finchdata\root\profiles\Executive\Users\BradB\My%20Documents\Firan%202015\investor%20presentation%20dat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ftgcorp-my.sharepoint.com/personal/brad_ftgcorp_com/Documents/Documents/Firan%202026/Investor%20Relations/Financial%20Chart%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0"/>
      <c:rotY val="10"/>
      <c:depthPercent val="100"/>
      <c:rAngAx val="1"/>
    </c:view3D>
    <c:floor>
      <c:thickness val="0"/>
      <c:spPr>
        <a:solidFill>
          <a:schemeClr val="bg1">
            <a:lumMod val="6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4240404912274704"/>
          <c:y val="3.5929239258838723E-2"/>
          <c:w val="0.85759595087725293"/>
          <c:h val="0.92814152148232254"/>
        </c:manualLayout>
      </c:layout>
      <c:bar3DChart>
        <c:barDir val="col"/>
        <c:grouping val="stacked"/>
        <c:varyColors val="0"/>
        <c:ser>
          <c:idx val="0"/>
          <c:order val="0"/>
          <c:tx>
            <c:strRef>
              <c:f>Sheet8!$C$3</c:f>
              <c:strCache>
                <c:ptCount val="1"/>
                <c:pt idx="0">
                  <c:v>Infrastructure</c:v>
                </c:pt>
              </c:strCache>
            </c:strRef>
          </c:tx>
          <c:spPr>
            <a:solidFill>
              <a:srgbClr val="3C7434"/>
            </a:solidFill>
            <a:ln>
              <a:noFill/>
            </a:ln>
            <a:effectLst/>
            <a:sp3d/>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lang="en-US" sz="1600" b="0"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49501621139105706"/>
                      <c:h val="0.18197783579602267"/>
                    </c:manualLayout>
                  </c15:layout>
                </c:ext>
                <c:ext xmlns:c16="http://schemas.microsoft.com/office/drawing/2014/chart" uri="{C3380CC4-5D6E-409C-BE32-E72D297353CC}">
                  <c16:uniqueId val="{00000000-5AD9-4E11-94CE-759117F67B32}"/>
                </c:ext>
              </c:extLst>
            </c:dLbl>
            <c:spPr>
              <a:noFill/>
              <a:ln>
                <a:no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Sheet8!$D$3</c:f>
              <c:numCache>
                <c:formatCode>General</c:formatCode>
                <c:ptCount val="1"/>
                <c:pt idx="0">
                  <c:v>17.899999999999999</c:v>
                </c:pt>
              </c:numCache>
            </c:numRef>
          </c:val>
          <c:extLst>
            <c:ext xmlns:c16="http://schemas.microsoft.com/office/drawing/2014/chart" uri="{C3380CC4-5D6E-409C-BE32-E72D297353CC}">
              <c16:uniqueId val="{00000001-5AD9-4E11-94CE-759117F67B32}"/>
            </c:ext>
          </c:extLst>
        </c:ser>
        <c:ser>
          <c:idx val="1"/>
          <c:order val="1"/>
          <c:tx>
            <c:strRef>
              <c:f>Sheet8!$C$4</c:f>
              <c:strCache>
                <c:ptCount val="1"/>
                <c:pt idx="0">
                  <c:v>Indirect Labour</c:v>
                </c:pt>
              </c:strCache>
            </c:strRef>
          </c:tx>
          <c:spPr>
            <a:solidFill>
              <a:srgbClr val="1F4E79"/>
            </a:solidFill>
            <a:ln>
              <a:noFill/>
            </a:ln>
            <a:effectLst/>
            <a:sp3d/>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lang="en-US" sz="1600" b="1"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52644175906553736"/>
                      <c:h val="0.20314215087212528"/>
                    </c:manualLayout>
                  </c15:layout>
                </c:ext>
                <c:ext xmlns:c16="http://schemas.microsoft.com/office/drawing/2014/chart" uri="{C3380CC4-5D6E-409C-BE32-E72D297353CC}">
                  <c16:uniqueId val="{00000002-5AD9-4E11-94CE-759117F67B32}"/>
                </c:ext>
              </c:extLst>
            </c:dLbl>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Sheet8!$D$4</c:f>
              <c:numCache>
                <c:formatCode>General</c:formatCode>
                <c:ptCount val="1"/>
                <c:pt idx="0">
                  <c:v>15.200000000000001</c:v>
                </c:pt>
              </c:numCache>
            </c:numRef>
          </c:val>
          <c:extLst>
            <c:ext xmlns:c16="http://schemas.microsoft.com/office/drawing/2014/chart" uri="{C3380CC4-5D6E-409C-BE32-E72D297353CC}">
              <c16:uniqueId val="{00000003-5AD9-4E11-94CE-759117F67B32}"/>
            </c:ext>
          </c:extLst>
        </c:ser>
        <c:ser>
          <c:idx val="2"/>
          <c:order val="2"/>
          <c:tx>
            <c:strRef>
              <c:f>Sheet8!$C$5</c:f>
              <c:strCache>
                <c:ptCount val="1"/>
                <c:pt idx="0">
                  <c:v>Material</c:v>
                </c:pt>
              </c:strCache>
            </c:strRef>
          </c:tx>
          <c:spPr>
            <a:solidFill>
              <a:schemeClr val="accent3"/>
            </a:solidFill>
            <a:ln>
              <a:noFill/>
            </a:ln>
            <a:effectLst/>
            <a:sp3d/>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lang="en-US" sz="1600" b="1"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40775834688503526"/>
                      <c:h val="0.16247139206754804"/>
                    </c:manualLayout>
                  </c15:layout>
                </c:ext>
                <c:ext xmlns:c16="http://schemas.microsoft.com/office/drawing/2014/chart" uri="{C3380CC4-5D6E-409C-BE32-E72D297353CC}">
                  <c16:uniqueId val="{00000004-5AD9-4E11-94CE-759117F67B32}"/>
                </c:ext>
              </c:extLst>
            </c:dLbl>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prstClr val="white"/>
                    </a:solidFill>
                    <a:latin typeface="Hind SemiBold" panose="02000000000000000000" pitchFamily="2" charset="0"/>
                    <a:ea typeface="+mn-ea"/>
                    <a:cs typeface="Hind SemiBold" panose="02000000000000000000" pitchFamily="2" charset="0"/>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Sheet8!$D$5</c:f>
              <c:numCache>
                <c:formatCode>General</c:formatCode>
                <c:ptCount val="1"/>
                <c:pt idx="0">
                  <c:v>41.4</c:v>
                </c:pt>
              </c:numCache>
            </c:numRef>
          </c:val>
          <c:extLst>
            <c:ext xmlns:c16="http://schemas.microsoft.com/office/drawing/2014/chart" uri="{C3380CC4-5D6E-409C-BE32-E72D297353CC}">
              <c16:uniqueId val="{00000005-5AD9-4E11-94CE-759117F67B32}"/>
            </c:ext>
          </c:extLst>
        </c:ser>
        <c:ser>
          <c:idx val="3"/>
          <c:order val="3"/>
          <c:tx>
            <c:strRef>
              <c:f>Sheet8!$C$6</c:f>
              <c:strCache>
                <c:ptCount val="1"/>
                <c:pt idx="0">
                  <c:v>Direct Labour</c:v>
                </c:pt>
              </c:strCache>
            </c:strRef>
          </c:tx>
          <c:spPr>
            <a:solidFill>
              <a:srgbClr val="D7A747"/>
            </a:solidFill>
            <a:ln>
              <a:noFill/>
            </a:ln>
            <a:effectLst/>
            <a:sp3d/>
          </c:spPr>
          <c:invertIfNegative val="0"/>
          <c:dLbls>
            <c:dLbl>
              <c:idx val="0"/>
              <c:tx>
                <c:rich>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fld id="{0C1F5750-DBC2-4E62-A36C-F86BDCC3F66A}" type="SERIESNAME">
                      <a:rPr lang="en-US" sz="1600">
                        <a:latin typeface="Hind SemiBold" panose="02000000000000000000" pitchFamily="2" charset="0"/>
                        <a:cs typeface="Hind SemiBold" panose="02000000000000000000" pitchFamily="2" charset="0"/>
                      </a:rPr>
                      <a:pPr>
                        <a:defRPr sz="1600" b="1" i="0" u="none" strike="noStrike" kern="1200" baseline="0">
                          <a:solidFill>
                            <a:schemeClr val="bg1"/>
                          </a:solidFill>
                          <a:latin typeface="+mn-lt"/>
                          <a:ea typeface="+mn-ea"/>
                          <a:cs typeface="+mn-cs"/>
                        </a:defRPr>
                      </a:pPr>
                      <a:t>[SERIES NAME]</a:t>
                    </a:fld>
                    <a:endParaRPr lang="en-CA"/>
                  </a:p>
                </c:rich>
              </c:tx>
              <c:spPr>
                <a:noFill/>
                <a:ln>
                  <a:noFill/>
                </a:ln>
                <a:effectLst/>
              </c:sp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462114625648262"/>
                      <c:h val="0.14836184868347962"/>
                    </c:manualLayout>
                  </c15:layout>
                  <c15:dlblFieldTable/>
                  <c15:showDataLabelsRange val="0"/>
                </c:ext>
                <c:ext xmlns:c16="http://schemas.microsoft.com/office/drawing/2014/chart" uri="{C3380CC4-5D6E-409C-BE32-E72D297353CC}">
                  <c16:uniqueId val="{00000006-5AD9-4E11-94CE-759117F67B3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Sheet8!$D$6</c:f>
              <c:numCache>
                <c:formatCode>General</c:formatCode>
                <c:ptCount val="1"/>
                <c:pt idx="0">
                  <c:v>25.5</c:v>
                </c:pt>
              </c:numCache>
            </c:numRef>
          </c:val>
          <c:extLst>
            <c:ext xmlns:c16="http://schemas.microsoft.com/office/drawing/2014/chart" uri="{C3380CC4-5D6E-409C-BE32-E72D297353CC}">
              <c16:uniqueId val="{00000007-5AD9-4E11-94CE-759117F67B32}"/>
            </c:ext>
          </c:extLst>
        </c:ser>
        <c:dLbls>
          <c:showLegendKey val="0"/>
          <c:showVal val="0"/>
          <c:showCatName val="0"/>
          <c:showSerName val="0"/>
          <c:showPercent val="0"/>
          <c:showBubbleSize val="0"/>
        </c:dLbls>
        <c:gapWidth val="25"/>
        <c:gapDepth val="57"/>
        <c:shape val="box"/>
        <c:axId val="326376120"/>
        <c:axId val="326376512"/>
        <c:axId val="0"/>
      </c:bar3DChart>
      <c:catAx>
        <c:axId val="326376120"/>
        <c:scaling>
          <c:orientation val="minMax"/>
        </c:scaling>
        <c:delete val="1"/>
        <c:axPos val="b"/>
        <c:numFmt formatCode="General" sourceLinked="1"/>
        <c:majorTickMark val="none"/>
        <c:minorTickMark val="none"/>
        <c:tickLblPos val="nextTo"/>
        <c:crossAx val="326376512"/>
        <c:crosses val="autoZero"/>
        <c:auto val="1"/>
        <c:lblAlgn val="ctr"/>
        <c:lblOffset val="100"/>
        <c:noMultiLvlLbl val="0"/>
      </c:catAx>
      <c:valAx>
        <c:axId val="326376512"/>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26376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80701754385964"/>
          <c:y val="6.9033530571992116E-2"/>
          <c:w val="0.8666666666666667"/>
          <c:h val="0.83826429980276129"/>
        </c:manualLayout>
      </c:layout>
      <c:lineChart>
        <c:grouping val="standard"/>
        <c:varyColors val="0"/>
        <c:ser>
          <c:idx val="0"/>
          <c:order val="0"/>
          <c:spPr>
            <a:ln w="47625">
              <a:solidFill>
                <a:srgbClr val="3C7434"/>
              </a:solidFill>
              <a:prstDash val="solid"/>
            </a:ln>
          </c:spPr>
          <c:marker>
            <c:symbol val="none"/>
          </c:marker>
          <c:cat>
            <c:numRef>
              <c:f>Sheet1!$D$1:$AC$1</c:f>
              <c:numCache>
                <c:formatCode>General</c:formatCode>
                <c:ptCount val="26"/>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pt idx="25">
                  <c:v>2026</c:v>
                </c:pt>
              </c:numCache>
            </c:numRef>
          </c:cat>
          <c:val>
            <c:numRef>
              <c:f>Sheet1!$D$2:$AC$2</c:f>
              <c:numCache>
                <c:formatCode>General</c:formatCode>
                <c:ptCount val="26"/>
                <c:pt idx="0">
                  <c:v>1.55</c:v>
                </c:pt>
                <c:pt idx="1">
                  <c:v>1.57</c:v>
                </c:pt>
                <c:pt idx="2">
                  <c:v>1.4</c:v>
                </c:pt>
                <c:pt idx="3">
                  <c:v>1.3</c:v>
                </c:pt>
                <c:pt idx="4">
                  <c:v>1.21</c:v>
                </c:pt>
                <c:pt idx="5">
                  <c:v>1.1299999999999999</c:v>
                </c:pt>
                <c:pt idx="6">
                  <c:v>1.07</c:v>
                </c:pt>
                <c:pt idx="7">
                  <c:v>1.0660000000000001</c:v>
                </c:pt>
                <c:pt idx="8">
                  <c:v>1.1399999999999999</c:v>
                </c:pt>
                <c:pt idx="9">
                  <c:v>1.04</c:v>
                </c:pt>
                <c:pt idx="10">
                  <c:v>0.96</c:v>
                </c:pt>
                <c:pt idx="11">
                  <c:v>1</c:v>
                </c:pt>
                <c:pt idx="12">
                  <c:v>1.04</c:v>
                </c:pt>
                <c:pt idx="13">
                  <c:v>1.1399999999999999</c:v>
                </c:pt>
                <c:pt idx="14">
                  <c:v>1.3198000000000001</c:v>
                </c:pt>
                <c:pt idx="15">
                  <c:v>1.3282</c:v>
                </c:pt>
                <c:pt idx="16">
                  <c:v>1.25</c:v>
                </c:pt>
                <c:pt idx="17">
                  <c:v>1.3</c:v>
                </c:pt>
                <c:pt idx="18">
                  <c:v>1.35</c:v>
                </c:pt>
                <c:pt idx="19">
                  <c:v>1.32</c:v>
                </c:pt>
                <c:pt idx="20">
                  <c:v>1.25</c:v>
                </c:pt>
                <c:pt idx="21">
                  <c:v>1.34</c:v>
                </c:pt>
                <c:pt idx="22">
                  <c:v>1.34</c:v>
                </c:pt>
                <c:pt idx="23">
                  <c:v>1.35</c:v>
                </c:pt>
                <c:pt idx="24">
                  <c:v>1.37</c:v>
                </c:pt>
                <c:pt idx="25">
                  <c:v>1.4</c:v>
                </c:pt>
              </c:numCache>
            </c:numRef>
          </c:val>
          <c:smooth val="1"/>
          <c:extLst>
            <c:ext xmlns:c16="http://schemas.microsoft.com/office/drawing/2014/chart" uri="{C3380CC4-5D6E-409C-BE32-E72D297353CC}">
              <c16:uniqueId val="{00000000-D808-4B69-8710-1F062E6ECAFA}"/>
            </c:ext>
          </c:extLst>
        </c:ser>
        <c:dLbls>
          <c:showLegendKey val="0"/>
          <c:showVal val="0"/>
          <c:showCatName val="0"/>
          <c:showSerName val="0"/>
          <c:showPercent val="0"/>
          <c:showBubbleSize val="0"/>
        </c:dLbls>
        <c:smooth val="0"/>
        <c:axId val="297392616"/>
        <c:axId val="297393008"/>
      </c:lineChart>
      <c:catAx>
        <c:axId val="297392616"/>
        <c:scaling>
          <c:orientation val="minMax"/>
        </c:scaling>
        <c:delete val="0"/>
        <c:axPos val="b"/>
        <c:numFmt formatCode="General" sourceLinked="1"/>
        <c:majorTickMark val="cross"/>
        <c:minorTickMark val="none"/>
        <c:tickLblPos val="nextTo"/>
        <c:spPr>
          <a:ln w="2746">
            <a:solidFill>
              <a:srgbClr val="000000"/>
            </a:solidFill>
            <a:prstDash val="solid"/>
          </a:ln>
        </c:spPr>
        <c:txPr>
          <a:bodyPr rot="-2700000" vert="horz"/>
          <a:lstStyle/>
          <a:p>
            <a:pPr>
              <a:defRPr sz="1000" b="0" i="0" u="none" strike="noStrike" baseline="0">
                <a:solidFill>
                  <a:srgbClr val="000000"/>
                </a:solidFill>
                <a:latin typeface="+mn-lt"/>
                <a:ea typeface="Arial"/>
                <a:cs typeface="Arial"/>
              </a:defRPr>
            </a:pPr>
            <a:endParaRPr lang="en-US"/>
          </a:p>
        </c:txPr>
        <c:crossAx val="297393008"/>
        <c:crossesAt val="0.9"/>
        <c:auto val="0"/>
        <c:lblAlgn val="ctr"/>
        <c:lblOffset val="100"/>
        <c:tickLblSkip val="2"/>
        <c:tickMarkSkip val="1"/>
        <c:noMultiLvlLbl val="0"/>
      </c:catAx>
      <c:valAx>
        <c:axId val="297393008"/>
        <c:scaling>
          <c:orientation val="minMax"/>
          <c:min val="0.9"/>
        </c:scaling>
        <c:delete val="0"/>
        <c:axPos val="l"/>
        <c:numFmt formatCode="\$#,##0.00" sourceLinked="0"/>
        <c:majorTickMark val="cross"/>
        <c:minorTickMark val="none"/>
        <c:tickLblPos val="nextTo"/>
        <c:spPr>
          <a:ln w="2746">
            <a:solidFill>
              <a:srgbClr val="000000"/>
            </a:solidFill>
            <a:prstDash val="solid"/>
          </a:ln>
        </c:spPr>
        <c:txPr>
          <a:bodyPr rot="0" vert="horz"/>
          <a:lstStyle/>
          <a:p>
            <a:pPr>
              <a:defRPr sz="1000" b="0" i="0" u="none" strike="noStrike" baseline="0">
                <a:solidFill>
                  <a:srgbClr val="000000"/>
                </a:solidFill>
                <a:latin typeface="+mn-lt"/>
                <a:ea typeface="Arial"/>
                <a:cs typeface="Arial"/>
              </a:defRPr>
            </a:pPr>
            <a:endParaRPr lang="en-US"/>
          </a:p>
        </c:txPr>
        <c:crossAx val="297392616"/>
        <c:crosses val="autoZero"/>
        <c:crossBetween val="midCat"/>
      </c:valAx>
      <c:spPr>
        <a:noFill/>
        <a:ln w="21965">
          <a:noFill/>
        </a:ln>
      </c:spPr>
    </c:plotArea>
    <c:plotVisOnly val="1"/>
    <c:dispBlanksAs val="gap"/>
    <c:showDLblsOverMax val="0"/>
  </c:chart>
  <c:spPr>
    <a:noFill/>
    <a:ln>
      <a:noFill/>
    </a:ln>
  </c:spPr>
  <c:txPr>
    <a:bodyPr/>
    <a:lstStyle/>
    <a:p>
      <a:pPr>
        <a:defRPr sz="865"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0"/>
      <c:rotY val="0"/>
      <c:depthPercent val="100"/>
      <c:rAngAx val="1"/>
    </c:view3D>
    <c:floor>
      <c:thickness val="0"/>
      <c:spPr>
        <a:noFill/>
        <a:ln w="25400">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9247594050743664E-2"/>
          <c:y val="0.16245370370370371"/>
          <c:w val="0.89019685039370078"/>
          <c:h val="0.61498432487605714"/>
        </c:manualLayout>
      </c:layout>
      <c:bar3DChart>
        <c:barDir val="col"/>
        <c:grouping val="clustered"/>
        <c:varyColors val="0"/>
        <c:ser>
          <c:idx val="0"/>
          <c:order val="0"/>
          <c:tx>
            <c:strRef>
              <c:f>Sheet1!$C$3</c:f>
              <c:strCache>
                <c:ptCount val="1"/>
                <c:pt idx="0">
                  <c:v>Airbus</c:v>
                </c:pt>
              </c:strCache>
            </c:strRef>
          </c:tx>
          <c:spPr>
            <a:solidFill>
              <a:srgbClr val="3C7434"/>
            </a:solidFill>
            <a:ln>
              <a:noFill/>
            </a:ln>
            <a:effectLst/>
            <a:scene3d>
              <a:camera prst="orthographicFront"/>
              <a:lightRig rig="threePt" dir="t"/>
            </a:scene3d>
            <a:sp3d/>
          </c:spPr>
          <c:invertIfNegative val="0"/>
          <c:cat>
            <c:numRef>
              <c:f>Sheet1!$B$4:$B$13</c:f>
              <c:numCache>
                <c:formatCode>General</c:formatCode>
                <c:ptCount val="10"/>
                <c:pt idx="0">
                  <c:v>2018</c:v>
                </c:pt>
                <c:pt idx="1">
                  <c:v>2019</c:v>
                </c:pt>
                <c:pt idx="2">
                  <c:v>2020</c:v>
                </c:pt>
                <c:pt idx="3">
                  <c:v>2021</c:v>
                </c:pt>
                <c:pt idx="4">
                  <c:v>2022</c:v>
                </c:pt>
                <c:pt idx="5">
                  <c:v>2023</c:v>
                </c:pt>
                <c:pt idx="6">
                  <c:v>2024</c:v>
                </c:pt>
                <c:pt idx="7" formatCode="0">
                  <c:v>2025</c:v>
                </c:pt>
                <c:pt idx="8">
                  <c:v>2026</c:v>
                </c:pt>
                <c:pt idx="9">
                  <c:v>2027</c:v>
                </c:pt>
              </c:numCache>
            </c:numRef>
          </c:cat>
          <c:val>
            <c:numRef>
              <c:f>Sheet1!$C$4:$C$13</c:f>
              <c:numCache>
                <c:formatCode>General</c:formatCode>
                <c:ptCount val="10"/>
                <c:pt idx="0">
                  <c:v>800</c:v>
                </c:pt>
                <c:pt idx="1">
                  <c:v>863</c:v>
                </c:pt>
                <c:pt idx="2">
                  <c:v>566</c:v>
                </c:pt>
                <c:pt idx="3">
                  <c:v>609</c:v>
                </c:pt>
                <c:pt idx="4">
                  <c:v>663</c:v>
                </c:pt>
                <c:pt idx="5">
                  <c:v>735</c:v>
                </c:pt>
                <c:pt idx="6">
                  <c:v>766</c:v>
                </c:pt>
                <c:pt idx="7">
                  <c:v>793</c:v>
                </c:pt>
                <c:pt idx="8">
                  <c:v>950</c:v>
                </c:pt>
                <c:pt idx="9">
                  <c:v>1188</c:v>
                </c:pt>
              </c:numCache>
            </c:numRef>
          </c:val>
          <c:extLst>
            <c:ext xmlns:c16="http://schemas.microsoft.com/office/drawing/2014/chart" uri="{C3380CC4-5D6E-409C-BE32-E72D297353CC}">
              <c16:uniqueId val="{00000000-770C-466D-958F-4351C56CF723}"/>
            </c:ext>
          </c:extLst>
        </c:ser>
        <c:ser>
          <c:idx val="1"/>
          <c:order val="1"/>
          <c:tx>
            <c:strRef>
              <c:f>Sheet1!$D$3</c:f>
              <c:strCache>
                <c:ptCount val="1"/>
                <c:pt idx="0">
                  <c:v>Boeing</c:v>
                </c:pt>
              </c:strCache>
            </c:strRef>
          </c:tx>
          <c:spPr>
            <a:solidFill>
              <a:srgbClr val="D7A747"/>
            </a:solidFill>
            <a:ln>
              <a:noFill/>
            </a:ln>
            <a:effectLst/>
            <a:sp3d/>
          </c:spPr>
          <c:invertIfNegative val="0"/>
          <c:cat>
            <c:numRef>
              <c:f>Sheet1!$B$4:$B$13</c:f>
              <c:numCache>
                <c:formatCode>General</c:formatCode>
                <c:ptCount val="10"/>
                <c:pt idx="0">
                  <c:v>2018</c:v>
                </c:pt>
                <c:pt idx="1">
                  <c:v>2019</c:v>
                </c:pt>
                <c:pt idx="2">
                  <c:v>2020</c:v>
                </c:pt>
                <c:pt idx="3">
                  <c:v>2021</c:v>
                </c:pt>
                <c:pt idx="4">
                  <c:v>2022</c:v>
                </c:pt>
                <c:pt idx="5">
                  <c:v>2023</c:v>
                </c:pt>
                <c:pt idx="6">
                  <c:v>2024</c:v>
                </c:pt>
                <c:pt idx="7" formatCode="0">
                  <c:v>2025</c:v>
                </c:pt>
                <c:pt idx="8">
                  <c:v>2026</c:v>
                </c:pt>
                <c:pt idx="9">
                  <c:v>2027</c:v>
                </c:pt>
              </c:numCache>
            </c:numRef>
          </c:cat>
          <c:val>
            <c:numRef>
              <c:f>Sheet1!$D$4:$D$13</c:f>
              <c:numCache>
                <c:formatCode>General</c:formatCode>
                <c:ptCount val="10"/>
                <c:pt idx="0">
                  <c:v>806</c:v>
                </c:pt>
                <c:pt idx="1">
                  <c:v>380</c:v>
                </c:pt>
                <c:pt idx="2">
                  <c:v>157</c:v>
                </c:pt>
                <c:pt idx="3">
                  <c:v>340</c:v>
                </c:pt>
                <c:pt idx="4">
                  <c:v>430</c:v>
                </c:pt>
                <c:pt idx="5">
                  <c:v>495</c:v>
                </c:pt>
                <c:pt idx="6">
                  <c:v>348</c:v>
                </c:pt>
                <c:pt idx="7">
                  <c:v>600</c:v>
                </c:pt>
                <c:pt idx="8">
                  <c:v>670</c:v>
                </c:pt>
                <c:pt idx="9">
                  <c:v>870</c:v>
                </c:pt>
              </c:numCache>
            </c:numRef>
          </c:val>
          <c:extLst>
            <c:ext xmlns:c16="http://schemas.microsoft.com/office/drawing/2014/chart" uri="{C3380CC4-5D6E-409C-BE32-E72D297353CC}">
              <c16:uniqueId val="{00000001-770C-466D-958F-4351C56CF723}"/>
            </c:ext>
          </c:extLst>
        </c:ser>
        <c:dLbls>
          <c:showLegendKey val="0"/>
          <c:showVal val="0"/>
          <c:showCatName val="0"/>
          <c:showSerName val="0"/>
          <c:showPercent val="0"/>
          <c:showBubbleSize val="0"/>
        </c:dLbls>
        <c:gapWidth val="150"/>
        <c:gapDepth val="0"/>
        <c:shape val="box"/>
        <c:axId val="286541376"/>
        <c:axId val="286542944"/>
        <c:axId val="0"/>
      </c:bar3DChart>
      <c:catAx>
        <c:axId val="2865413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86542944"/>
        <c:crosses val="autoZero"/>
        <c:auto val="1"/>
        <c:lblAlgn val="ctr"/>
        <c:lblOffset val="100"/>
        <c:noMultiLvlLbl val="0"/>
      </c:catAx>
      <c:valAx>
        <c:axId val="28654294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8654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Revenue ($K)</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IS!$B$6</c:f>
              <c:strCache>
                <c:ptCount val="1"/>
                <c:pt idx="0">
                  <c:v>Circuits</c:v>
                </c:pt>
              </c:strCache>
            </c:strRef>
          </c:tx>
          <c:spPr>
            <a:solidFill>
              <a:schemeClr val="accent6">
                <a:lumMod val="75000"/>
              </a:schemeClr>
            </a:solidFill>
            <a:ln>
              <a:noFill/>
            </a:ln>
            <a:effectLst/>
          </c:spPr>
          <c:invertIfNegative val="0"/>
          <c:dLbls>
            <c:dLbl>
              <c:idx val="0"/>
              <c:tx>
                <c:rich>
                  <a:bodyPr/>
                  <a:lstStyle/>
                  <a:p>
                    <a:fld id="{A0D5C891-0E21-48E0-8F6C-B6DD75B445BC}" type="CELLRANGE">
                      <a:rPr lang="en-US"/>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C2C-42F3-821A-CE3D0EFAFFBF}"/>
                </c:ext>
              </c:extLst>
            </c:dLbl>
            <c:dLbl>
              <c:idx val="1"/>
              <c:tx>
                <c:rich>
                  <a:bodyPr/>
                  <a:lstStyle/>
                  <a:p>
                    <a:fld id="{6F52D70F-C837-4711-A611-D3E91AD35BFA}"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C2C-42F3-821A-CE3D0EFAFFBF}"/>
                </c:ext>
              </c:extLst>
            </c:dLbl>
            <c:dLbl>
              <c:idx val="2"/>
              <c:tx>
                <c:rich>
                  <a:bodyPr/>
                  <a:lstStyle/>
                  <a:p>
                    <a:fld id="{474D50FA-6378-4381-8A68-A2D39304ABAE}"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FC2C-42F3-821A-CE3D0EFAFFBF}"/>
                </c:ext>
              </c:extLst>
            </c:dLbl>
            <c:dLbl>
              <c:idx val="3"/>
              <c:tx>
                <c:rich>
                  <a:bodyPr/>
                  <a:lstStyle/>
                  <a:p>
                    <a:fld id="{281D3245-F5F6-419C-90F1-88980BEECC54}"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C2C-42F3-821A-CE3D0EFAFFBF}"/>
                </c:ext>
              </c:extLst>
            </c:dLbl>
            <c:dLbl>
              <c:idx val="4"/>
              <c:tx>
                <c:rich>
                  <a:bodyPr/>
                  <a:lstStyle/>
                  <a:p>
                    <a:fld id="{5B399760-AACD-4FC6-A740-D54C536A6D06}"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FC2C-42F3-821A-CE3D0EFAFFBF}"/>
                </c:ext>
              </c:extLst>
            </c:dLbl>
            <c:dLbl>
              <c:idx val="5"/>
              <c:tx>
                <c:rich>
                  <a:bodyPr/>
                  <a:lstStyle/>
                  <a:p>
                    <a:fld id="{0D822D7C-5D44-4F3A-AA58-BF84DC35B621}"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C2C-42F3-821A-CE3D0EFAFFB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IS!$C$4:$H$4</c:f>
              <c:numCache>
                <c:formatCode>General</c:formatCode>
                <c:ptCount val="6"/>
                <c:pt idx="0">
                  <c:v>2021</c:v>
                </c:pt>
                <c:pt idx="1">
                  <c:v>2022</c:v>
                </c:pt>
                <c:pt idx="2">
                  <c:v>2023</c:v>
                </c:pt>
                <c:pt idx="3">
                  <c:v>2024</c:v>
                </c:pt>
                <c:pt idx="4">
                  <c:v>2025</c:v>
                </c:pt>
                <c:pt idx="5">
                  <c:v>2026</c:v>
                </c:pt>
              </c:numCache>
            </c:numRef>
          </c:cat>
          <c:val>
            <c:numRef>
              <c:f>IS!$C$14:$H$14</c:f>
              <c:numCache>
                <c:formatCode>0</c:formatCode>
                <c:ptCount val="6"/>
                <c:pt idx="0">
                  <c:v>50366.582315229221</c:v>
                </c:pt>
                <c:pt idx="1">
                  <c:v>56817.087569514326</c:v>
                </c:pt>
                <c:pt idx="2">
                  <c:v>89696.178431358378</c:v>
                </c:pt>
                <c:pt idx="3">
                  <c:v>115077.65512344528</c:v>
                </c:pt>
                <c:pt idx="4">
                  <c:v>122980.37000225886</c:v>
                </c:pt>
                <c:pt idx="5">
                  <c:v>108883.28265816477</c:v>
                </c:pt>
              </c:numCache>
            </c:numRef>
          </c:val>
          <c:extLst>
            <c:ext xmlns:c15="http://schemas.microsoft.com/office/drawing/2012/chart" uri="{02D57815-91ED-43cb-92C2-25804820EDAC}">
              <c15:datalabelsRange>
                <c15:f>IS!$C$12:$H$12</c15:f>
                <c15:dlblRangeCache>
                  <c:ptCount val="6"/>
                  <c:pt idx="0">
                    <c:v>63%</c:v>
                  </c:pt>
                  <c:pt idx="1">
                    <c:v>63%</c:v>
                  </c:pt>
                  <c:pt idx="2">
                    <c:v>66%</c:v>
                  </c:pt>
                  <c:pt idx="3">
                    <c:v>71%</c:v>
                  </c:pt>
                  <c:pt idx="4">
                    <c:v>64%</c:v>
                  </c:pt>
                  <c:pt idx="5">
                    <c:v>66%</c:v>
                  </c:pt>
                </c15:dlblRangeCache>
              </c15:datalabelsRange>
            </c:ext>
            <c:ext xmlns:c16="http://schemas.microsoft.com/office/drawing/2014/chart" uri="{C3380CC4-5D6E-409C-BE32-E72D297353CC}">
              <c16:uniqueId val="{00000006-FC2C-42F3-821A-CE3D0EFAFFBF}"/>
            </c:ext>
          </c:extLst>
        </c:ser>
        <c:ser>
          <c:idx val="1"/>
          <c:order val="1"/>
          <c:tx>
            <c:strRef>
              <c:f>IS!$B$7</c:f>
              <c:strCache>
                <c:ptCount val="1"/>
                <c:pt idx="0">
                  <c:v>Aerospace</c:v>
                </c:pt>
              </c:strCache>
            </c:strRef>
          </c:tx>
          <c:spPr>
            <a:solidFill>
              <a:srgbClr val="DCB340"/>
            </a:solidFill>
            <a:ln>
              <a:noFill/>
            </a:ln>
            <a:effectLst/>
          </c:spPr>
          <c:invertIfNegative val="0"/>
          <c:dLbls>
            <c:dLbl>
              <c:idx val="0"/>
              <c:tx>
                <c:rich>
                  <a:bodyPr/>
                  <a:lstStyle/>
                  <a:p>
                    <a:fld id="{CD29391A-7E43-4153-AF6E-1DDA377A7ACF}" type="CELLRANGE">
                      <a:rPr lang="en-US"/>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C2C-42F3-821A-CE3D0EFAFFBF}"/>
                </c:ext>
              </c:extLst>
            </c:dLbl>
            <c:dLbl>
              <c:idx val="1"/>
              <c:tx>
                <c:rich>
                  <a:bodyPr/>
                  <a:lstStyle/>
                  <a:p>
                    <a:fld id="{F8253A7E-65A9-4D1F-925A-5951AD9BBC10}"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FC2C-42F3-821A-CE3D0EFAFFBF}"/>
                </c:ext>
              </c:extLst>
            </c:dLbl>
            <c:dLbl>
              <c:idx val="2"/>
              <c:tx>
                <c:rich>
                  <a:bodyPr/>
                  <a:lstStyle/>
                  <a:p>
                    <a:fld id="{F0218C55-9C8C-45ED-A1D5-7CEAA441DC4D}"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FC2C-42F3-821A-CE3D0EFAFFBF}"/>
                </c:ext>
              </c:extLst>
            </c:dLbl>
            <c:dLbl>
              <c:idx val="3"/>
              <c:tx>
                <c:rich>
                  <a:bodyPr/>
                  <a:lstStyle/>
                  <a:p>
                    <a:fld id="{AB93880D-6919-44A0-97F4-ACC6B86019E3}"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FC2C-42F3-821A-CE3D0EFAFFBF}"/>
                </c:ext>
              </c:extLst>
            </c:dLbl>
            <c:dLbl>
              <c:idx val="4"/>
              <c:tx>
                <c:rich>
                  <a:bodyPr/>
                  <a:lstStyle/>
                  <a:p>
                    <a:fld id="{E8215BE4-ABC4-41AD-9766-1596E98AE333}"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FC2C-42F3-821A-CE3D0EFAFFBF}"/>
                </c:ext>
              </c:extLst>
            </c:dLbl>
            <c:dLbl>
              <c:idx val="5"/>
              <c:tx>
                <c:rich>
                  <a:bodyPr/>
                  <a:lstStyle/>
                  <a:p>
                    <a:fld id="{B49D3DAA-81EF-4E36-A4CB-CFF9EECFADEA}" type="CELLRANGE">
                      <a:rPr lang="en-CA"/>
                      <a:pPr/>
                      <a:t>[CELLRANGE]</a:t>
                    </a:fld>
                    <a:endParaRPr lang="en-CA"/>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FC2C-42F3-821A-CE3D0EFAFFB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IS!$C$4:$H$4</c:f>
              <c:numCache>
                <c:formatCode>General</c:formatCode>
                <c:ptCount val="6"/>
                <c:pt idx="0">
                  <c:v>2021</c:v>
                </c:pt>
                <c:pt idx="1">
                  <c:v>2022</c:v>
                </c:pt>
                <c:pt idx="2">
                  <c:v>2023</c:v>
                </c:pt>
                <c:pt idx="3">
                  <c:v>2024</c:v>
                </c:pt>
                <c:pt idx="4">
                  <c:v>2025</c:v>
                </c:pt>
                <c:pt idx="5">
                  <c:v>2026</c:v>
                </c:pt>
              </c:numCache>
            </c:numRef>
          </c:cat>
          <c:val>
            <c:numRef>
              <c:f>IS!$C$15:$H$15</c:f>
              <c:numCache>
                <c:formatCode>0</c:formatCode>
                <c:ptCount val="6"/>
                <c:pt idx="0">
                  <c:v>28998.417684770779</c:v>
                </c:pt>
                <c:pt idx="1">
                  <c:v>32806.912430485674</c:v>
                </c:pt>
                <c:pt idx="2">
                  <c:v>45503.821568641615</c:v>
                </c:pt>
                <c:pt idx="3">
                  <c:v>47018.344876554722</c:v>
                </c:pt>
                <c:pt idx="4">
                  <c:v>68015.62999774114</c:v>
                </c:pt>
                <c:pt idx="5">
                  <c:v>55251.717341835239</c:v>
                </c:pt>
              </c:numCache>
            </c:numRef>
          </c:val>
          <c:extLst>
            <c:ext xmlns:c15="http://schemas.microsoft.com/office/drawing/2012/chart" uri="{02D57815-91ED-43cb-92C2-25804820EDAC}">
              <c15:datalabelsRange>
                <c15:f>IS!$C$13:$H$13</c15:f>
                <c15:dlblRangeCache>
                  <c:ptCount val="6"/>
                  <c:pt idx="0">
                    <c:v>37%</c:v>
                  </c:pt>
                  <c:pt idx="1">
                    <c:v>37%</c:v>
                  </c:pt>
                  <c:pt idx="2">
                    <c:v>34%</c:v>
                  </c:pt>
                  <c:pt idx="3">
                    <c:v>29%</c:v>
                  </c:pt>
                  <c:pt idx="4">
                    <c:v>36%</c:v>
                  </c:pt>
                  <c:pt idx="5">
                    <c:v>34%</c:v>
                  </c:pt>
                </c15:dlblRangeCache>
              </c15:datalabelsRange>
            </c:ext>
            <c:ext xmlns:c16="http://schemas.microsoft.com/office/drawing/2014/chart" uri="{C3380CC4-5D6E-409C-BE32-E72D297353CC}">
              <c16:uniqueId val="{0000000D-FC2C-42F3-821A-CE3D0EFAFFBF}"/>
            </c:ext>
          </c:extLst>
        </c:ser>
        <c:dLbls>
          <c:showLegendKey val="0"/>
          <c:showVal val="0"/>
          <c:showCatName val="0"/>
          <c:showSerName val="0"/>
          <c:showPercent val="0"/>
          <c:showBubbleSize val="0"/>
        </c:dLbls>
        <c:gapWidth val="150"/>
        <c:overlap val="100"/>
        <c:axId val="1111260736"/>
        <c:axId val="1111257856"/>
      </c:barChart>
      <c:lineChart>
        <c:grouping val="standard"/>
        <c:varyColors val="0"/>
        <c:ser>
          <c:idx val="2"/>
          <c:order val="2"/>
          <c:tx>
            <c:strRef>
              <c:f>IS!$B$9</c:f>
              <c:strCache>
                <c:ptCount val="1"/>
                <c:pt idx="0">
                  <c:v>Total</c:v>
                </c:pt>
              </c:strCache>
            </c:strRef>
          </c:tx>
          <c:spPr>
            <a:ln w="28575" cap="rnd">
              <a:solidFill>
                <a:schemeClr val="accent3"/>
              </a:solidFill>
              <a:round/>
            </a:ln>
            <a:effectLst/>
          </c:spPr>
          <c:marker>
            <c:symbol val="none"/>
          </c:marker>
          <c:dLbls>
            <c:dLbl>
              <c:idx val="0"/>
              <c:layout>
                <c:manualLayout>
                  <c:x val="-5.2777777777777778E-2"/>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C2C-42F3-821A-CE3D0EFAFFBF}"/>
                </c:ext>
              </c:extLst>
            </c:dLbl>
            <c:dLbl>
              <c:idx val="1"/>
              <c:layout>
                <c:manualLayout>
                  <c:x val="-6.1111111111111109E-2"/>
                  <c:y val="-7.40740740740741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C2C-42F3-821A-CE3D0EFAFFBF}"/>
                </c:ext>
              </c:extLst>
            </c:dLbl>
            <c:dLbl>
              <c:idx val="2"/>
              <c:layout>
                <c:manualLayout>
                  <c:x val="-7.4999999999999997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C2C-42F3-821A-CE3D0EFAFFBF}"/>
                </c:ext>
              </c:extLst>
            </c:dLbl>
            <c:dLbl>
              <c:idx val="3"/>
              <c:layout>
                <c:manualLayout>
                  <c:x val="-7.2222222222222215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C2C-42F3-821A-CE3D0EFAFFBF}"/>
                </c:ext>
              </c:extLst>
            </c:dLbl>
            <c:dLbl>
              <c:idx val="4"/>
              <c:layout>
                <c:manualLayout>
                  <c:x val="-7.2222222222222215E-2"/>
                  <c:y val="-5.0925925925925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C2C-42F3-821A-CE3D0EFAFFB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IS!$C$9:$H$9</c:f>
              <c:numCache>
                <c:formatCode>_-* #,##0_-;\-* #,##0_-;_-* "-"??_-;_-@_-</c:formatCode>
                <c:ptCount val="6"/>
                <c:pt idx="0">
                  <c:v>79365</c:v>
                </c:pt>
                <c:pt idx="1">
                  <c:v>89624</c:v>
                </c:pt>
                <c:pt idx="2">
                  <c:v>135200</c:v>
                </c:pt>
                <c:pt idx="3">
                  <c:v>162096</c:v>
                </c:pt>
                <c:pt idx="4">
                  <c:v>190996</c:v>
                </c:pt>
                <c:pt idx="5">
                  <c:v>164135</c:v>
                </c:pt>
              </c:numCache>
            </c:numRef>
          </c:val>
          <c:smooth val="0"/>
          <c:extLst>
            <c:ext xmlns:c16="http://schemas.microsoft.com/office/drawing/2014/chart" uri="{C3380CC4-5D6E-409C-BE32-E72D297353CC}">
              <c16:uniqueId val="{00000013-FC2C-42F3-821A-CE3D0EFAFFBF}"/>
            </c:ext>
          </c:extLst>
        </c:ser>
        <c:dLbls>
          <c:showLegendKey val="0"/>
          <c:showVal val="0"/>
          <c:showCatName val="0"/>
          <c:showSerName val="0"/>
          <c:showPercent val="0"/>
          <c:showBubbleSize val="0"/>
        </c:dLbls>
        <c:marker val="1"/>
        <c:smooth val="0"/>
        <c:axId val="1111260736"/>
        <c:axId val="1111257856"/>
      </c:lineChart>
      <c:catAx>
        <c:axId val="111126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11257856"/>
        <c:crosses val="autoZero"/>
        <c:auto val="1"/>
        <c:lblAlgn val="ctr"/>
        <c:lblOffset val="100"/>
        <c:noMultiLvlLbl val="0"/>
      </c:catAx>
      <c:valAx>
        <c:axId val="1111257856"/>
        <c:scaling>
          <c:orientation val="minMax"/>
          <c:max val="20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1126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Gross Margin ($K)</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144881889763778"/>
          <c:y val="0.15932852143482065"/>
          <c:w val="0.73529680664916885"/>
          <c:h val="0.64778616214639839"/>
        </c:manualLayout>
      </c:layout>
      <c:barChart>
        <c:barDir val="col"/>
        <c:grouping val="clustered"/>
        <c:varyColors val="0"/>
        <c:ser>
          <c:idx val="0"/>
          <c:order val="0"/>
          <c:spPr>
            <a:solidFill>
              <a:schemeClr val="accent6">
                <a:lumMod val="75000"/>
              </a:schemeClr>
            </a:solidFill>
            <a:ln>
              <a:noFill/>
            </a:ln>
            <a:effectLst/>
          </c:spPr>
          <c:invertIfNegative val="0"/>
          <c:cat>
            <c:numRef>
              <c:f>IS!$C$21:$H$21</c:f>
              <c:numCache>
                <c:formatCode>General</c:formatCode>
                <c:ptCount val="6"/>
                <c:pt idx="0">
                  <c:v>2021</c:v>
                </c:pt>
                <c:pt idx="1">
                  <c:v>2022</c:v>
                </c:pt>
                <c:pt idx="2">
                  <c:v>2023</c:v>
                </c:pt>
                <c:pt idx="3">
                  <c:v>2024</c:v>
                </c:pt>
                <c:pt idx="4">
                  <c:v>2025</c:v>
                </c:pt>
                <c:pt idx="5">
                  <c:v>2026</c:v>
                </c:pt>
              </c:numCache>
            </c:numRef>
          </c:cat>
          <c:val>
            <c:numRef>
              <c:f>IS!$C$24:$H$24</c:f>
              <c:numCache>
                <c:formatCode>_-* #,##0_-;\-* #,##0_-;_-* "-"??_-;_-@_-</c:formatCode>
                <c:ptCount val="6"/>
                <c:pt idx="0">
                  <c:v>17133</c:v>
                </c:pt>
                <c:pt idx="1">
                  <c:v>21310</c:v>
                </c:pt>
                <c:pt idx="2">
                  <c:v>39285</c:v>
                </c:pt>
                <c:pt idx="3">
                  <c:v>44176</c:v>
                </c:pt>
                <c:pt idx="4">
                  <c:v>60532</c:v>
                </c:pt>
                <c:pt idx="5">
                  <c:v>61302</c:v>
                </c:pt>
              </c:numCache>
            </c:numRef>
          </c:val>
          <c:extLst>
            <c:ext xmlns:c16="http://schemas.microsoft.com/office/drawing/2014/chart" uri="{C3380CC4-5D6E-409C-BE32-E72D297353CC}">
              <c16:uniqueId val="{00000000-66C9-4550-B4CD-EA43CA2EA28E}"/>
            </c:ext>
          </c:extLst>
        </c:ser>
        <c:dLbls>
          <c:showLegendKey val="0"/>
          <c:showVal val="0"/>
          <c:showCatName val="0"/>
          <c:showSerName val="0"/>
          <c:showPercent val="0"/>
          <c:showBubbleSize val="0"/>
        </c:dLbls>
        <c:gapWidth val="219"/>
        <c:overlap val="-27"/>
        <c:axId val="73608240"/>
        <c:axId val="73612560"/>
      </c:barChart>
      <c:lineChart>
        <c:grouping val="standard"/>
        <c:varyColors val="0"/>
        <c:ser>
          <c:idx val="1"/>
          <c:order val="1"/>
          <c:spPr>
            <a:ln w="28575" cap="rnd">
              <a:solidFill>
                <a:srgbClr val="DCB34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IS!$C$21:$H$21</c:f>
              <c:numCache>
                <c:formatCode>General</c:formatCode>
                <c:ptCount val="6"/>
                <c:pt idx="0">
                  <c:v>2021</c:v>
                </c:pt>
                <c:pt idx="1">
                  <c:v>2022</c:v>
                </c:pt>
                <c:pt idx="2">
                  <c:v>2023</c:v>
                </c:pt>
                <c:pt idx="3">
                  <c:v>2024</c:v>
                </c:pt>
                <c:pt idx="4">
                  <c:v>2025</c:v>
                </c:pt>
                <c:pt idx="5">
                  <c:v>2026</c:v>
                </c:pt>
              </c:numCache>
            </c:numRef>
          </c:cat>
          <c:val>
            <c:numRef>
              <c:f>IS!$C$25:$H$25</c:f>
              <c:numCache>
                <c:formatCode>0%</c:formatCode>
                <c:ptCount val="6"/>
                <c:pt idx="0">
                  <c:v>0.21587601587601588</c:v>
                </c:pt>
                <c:pt idx="1">
                  <c:v>0.23777113273230385</c:v>
                </c:pt>
                <c:pt idx="2">
                  <c:v>0.29056952662721891</c:v>
                </c:pt>
                <c:pt idx="3">
                  <c:v>0.2725298588490771</c:v>
                </c:pt>
                <c:pt idx="4">
                  <c:v>0.3169281032063499</c:v>
                </c:pt>
                <c:pt idx="5">
                  <c:v>0.37348524080787154</c:v>
                </c:pt>
              </c:numCache>
            </c:numRef>
          </c:val>
          <c:smooth val="0"/>
          <c:extLst>
            <c:ext xmlns:c16="http://schemas.microsoft.com/office/drawing/2014/chart" uri="{C3380CC4-5D6E-409C-BE32-E72D297353CC}">
              <c16:uniqueId val="{00000001-66C9-4550-B4CD-EA43CA2EA28E}"/>
            </c:ext>
          </c:extLst>
        </c:ser>
        <c:dLbls>
          <c:showLegendKey val="0"/>
          <c:showVal val="0"/>
          <c:showCatName val="0"/>
          <c:showSerName val="0"/>
          <c:showPercent val="0"/>
          <c:showBubbleSize val="0"/>
        </c:dLbls>
        <c:marker val="1"/>
        <c:smooth val="0"/>
        <c:axId val="73598160"/>
        <c:axId val="73596240"/>
      </c:lineChart>
      <c:catAx>
        <c:axId val="7360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612560"/>
        <c:crosses val="autoZero"/>
        <c:auto val="1"/>
        <c:lblAlgn val="ctr"/>
        <c:lblOffset val="100"/>
        <c:noMultiLvlLbl val="0"/>
      </c:catAx>
      <c:valAx>
        <c:axId val="7361256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608240"/>
        <c:crosses val="autoZero"/>
        <c:crossBetween val="between"/>
      </c:valAx>
      <c:valAx>
        <c:axId val="73596240"/>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598160"/>
        <c:crosses val="max"/>
        <c:crossBetween val="between"/>
      </c:valAx>
      <c:catAx>
        <c:axId val="73598160"/>
        <c:scaling>
          <c:orientation val="minMax"/>
        </c:scaling>
        <c:delete val="1"/>
        <c:axPos val="b"/>
        <c:numFmt formatCode="General" sourceLinked="1"/>
        <c:majorTickMark val="none"/>
        <c:minorTickMark val="none"/>
        <c:tickLblPos val="nextTo"/>
        <c:crossAx val="7359624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Adj</a:t>
            </a:r>
            <a:r>
              <a:rPr lang="en-CA" b="1" baseline="0"/>
              <a:t> </a:t>
            </a:r>
            <a:r>
              <a:rPr lang="en-CA" b="1"/>
              <a:t>Net Income</a:t>
            </a:r>
            <a:r>
              <a:rPr lang="en-CA" b="1" baseline="0"/>
              <a:t> ($K)</a:t>
            </a:r>
            <a:endParaRPr lang="en-CA"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CA"/>
        </a:p>
      </c:txPr>
    </c:title>
    <c:autoTitleDeleted val="0"/>
    <c:plotArea>
      <c:layout>
        <c:manualLayout>
          <c:layoutTarget val="inner"/>
          <c:xMode val="edge"/>
          <c:yMode val="edge"/>
          <c:x val="0.15422659667541558"/>
          <c:y val="0.17784703995333917"/>
          <c:w val="0.71229680664916883"/>
          <c:h val="0.65241579177602804"/>
        </c:manualLayout>
      </c:layout>
      <c:barChart>
        <c:barDir val="col"/>
        <c:grouping val="clustered"/>
        <c:varyColors val="0"/>
        <c:ser>
          <c:idx val="0"/>
          <c:order val="0"/>
          <c:spPr>
            <a:solidFill>
              <a:schemeClr val="accent6">
                <a:lumMod val="75000"/>
              </a:schemeClr>
            </a:solidFill>
            <a:ln>
              <a:noFill/>
            </a:ln>
            <a:effectLst/>
          </c:spPr>
          <c:invertIfNegative val="0"/>
          <c:dLbls>
            <c:dLbl>
              <c:idx val="1"/>
              <c:layout>
                <c:manualLayout>
                  <c:x val="2.7777777777777779E-3"/>
                  <c:y val="2.31481481481480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96D-4B66-BFDF-9FF199841FEA}"/>
                </c:ext>
              </c:extLst>
            </c:dLbl>
            <c:dLbl>
              <c:idx val="2"/>
              <c:layout>
                <c:manualLayout>
                  <c:x val="0"/>
                  <c:y val="-6.36960777593692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96D-4B66-BFDF-9FF199841FEA}"/>
                </c:ext>
              </c:extLst>
            </c:dLbl>
            <c:dLbl>
              <c:idx val="3"/>
              <c:layout>
                <c:manualLayout>
                  <c:x val="8.3333333333333332E-3"/>
                  <c:y val="-2.3148148148148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96D-4B66-BFDF-9FF199841FE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IS!$C$21:$H$21</c:f>
              <c:numCache>
                <c:formatCode>General</c:formatCode>
                <c:ptCount val="6"/>
                <c:pt idx="0">
                  <c:v>2021</c:v>
                </c:pt>
                <c:pt idx="1">
                  <c:v>2022</c:v>
                </c:pt>
                <c:pt idx="2">
                  <c:v>2023</c:v>
                </c:pt>
                <c:pt idx="3">
                  <c:v>2024</c:v>
                </c:pt>
                <c:pt idx="4">
                  <c:v>2025</c:v>
                </c:pt>
                <c:pt idx="5">
                  <c:v>2026</c:v>
                </c:pt>
              </c:numCache>
            </c:numRef>
          </c:cat>
          <c:val>
            <c:numRef>
              <c:f>IS!$C$31:$H$31</c:f>
              <c:numCache>
                <c:formatCode>_-* #,##0_-;\-* #,##0_-;_-* "-"??_-;_-@_-</c:formatCode>
                <c:ptCount val="6"/>
                <c:pt idx="0">
                  <c:v>256</c:v>
                </c:pt>
                <c:pt idx="1">
                  <c:v>385</c:v>
                </c:pt>
                <c:pt idx="2">
                  <c:v>7862</c:v>
                </c:pt>
                <c:pt idx="3">
                  <c:v>10815</c:v>
                </c:pt>
                <c:pt idx="4">
                  <c:v>13077</c:v>
                </c:pt>
                <c:pt idx="5">
                  <c:v>18917</c:v>
                </c:pt>
              </c:numCache>
            </c:numRef>
          </c:val>
          <c:extLst>
            <c:ext xmlns:c16="http://schemas.microsoft.com/office/drawing/2014/chart" uri="{C3380CC4-5D6E-409C-BE32-E72D297353CC}">
              <c16:uniqueId val="{00000002-296D-4B66-BFDF-9FF199841FEA}"/>
            </c:ext>
          </c:extLst>
        </c:ser>
        <c:dLbls>
          <c:showLegendKey val="0"/>
          <c:showVal val="0"/>
          <c:showCatName val="0"/>
          <c:showSerName val="0"/>
          <c:showPercent val="0"/>
          <c:showBubbleSize val="0"/>
        </c:dLbls>
        <c:gapWidth val="219"/>
        <c:overlap val="-27"/>
        <c:axId val="855437888"/>
        <c:axId val="855442688"/>
      </c:barChart>
      <c:lineChart>
        <c:grouping val="standard"/>
        <c:varyColors val="0"/>
        <c:ser>
          <c:idx val="1"/>
          <c:order val="1"/>
          <c:spPr>
            <a:ln w="28575" cap="rnd">
              <a:solidFill>
                <a:srgbClr val="DCB340"/>
              </a:solidFill>
              <a:round/>
            </a:ln>
            <a:effectLst/>
          </c:spPr>
          <c:marker>
            <c:symbol val="none"/>
          </c:marker>
          <c:dLbls>
            <c:dLbl>
              <c:idx val="0"/>
              <c:layout>
                <c:manualLayout>
                  <c:x val="-5.2274953402563808E-2"/>
                  <c:y val="-9.29565679683960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96D-4B66-BFDF-9FF199841FEA}"/>
                </c:ext>
              </c:extLst>
            </c:dLbl>
            <c:dLbl>
              <c:idx val="2"/>
              <c:layout>
                <c:manualLayout>
                  <c:x val="-6.411070219483439E-2"/>
                  <c:y val="-0.145358294616929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96D-4B66-BFDF-9FF199841FEA}"/>
                </c:ext>
              </c:extLst>
            </c:dLbl>
            <c:dLbl>
              <c:idx val="3"/>
              <c:layout>
                <c:manualLayout>
                  <c:x val="-5.2033407508844005E-2"/>
                  <c:y val="-0.1645553060838949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96D-4B66-BFDF-9FF199841FEA}"/>
                </c:ext>
              </c:extLst>
            </c:dLbl>
            <c:dLbl>
              <c:idx val="4"/>
              <c:layout>
                <c:manualLayout>
                  <c:x val="-6.1936789151356079E-2"/>
                  <c:y val="-0.2820691361574714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9.7665373350070375E-2"/>
                      <c:h val="6.0794228232575943E-2"/>
                    </c:manualLayout>
                  </c15:layout>
                </c:ext>
                <c:ext xmlns:c16="http://schemas.microsoft.com/office/drawing/2014/chart" uri="{C3380CC4-5D6E-409C-BE32-E72D297353CC}">
                  <c16:uniqueId val="{00000006-296D-4B66-BFDF-9FF199841FEA}"/>
                </c:ext>
              </c:extLst>
            </c:dLbl>
            <c:dLbl>
              <c:idx val="5"/>
              <c:layout>
                <c:manualLayout>
                  <c:x val="-4.5063524668112136E-2"/>
                  <c:y val="-0.1777785115179560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96D-4B66-BFDF-9FF199841FE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IS!$C$21:$H$21</c:f>
              <c:numCache>
                <c:formatCode>General</c:formatCode>
                <c:ptCount val="6"/>
                <c:pt idx="0">
                  <c:v>2021</c:v>
                </c:pt>
                <c:pt idx="1">
                  <c:v>2022</c:v>
                </c:pt>
                <c:pt idx="2">
                  <c:v>2023</c:v>
                </c:pt>
                <c:pt idx="3">
                  <c:v>2024</c:v>
                </c:pt>
                <c:pt idx="4">
                  <c:v>2025</c:v>
                </c:pt>
                <c:pt idx="5">
                  <c:v>2026</c:v>
                </c:pt>
              </c:numCache>
            </c:numRef>
          </c:cat>
          <c:val>
            <c:numRef>
              <c:f>IS!$C$32:$H$32</c:f>
              <c:numCache>
                <c:formatCode>0.0%</c:formatCode>
                <c:ptCount val="6"/>
                <c:pt idx="0">
                  <c:v>3.2256032256032254E-3</c:v>
                </c:pt>
                <c:pt idx="1">
                  <c:v>4.2957243595465504E-3</c:v>
                </c:pt>
                <c:pt idx="2">
                  <c:v>5.8150887573964499E-2</c:v>
                </c:pt>
                <c:pt idx="3">
                  <c:v>6.6719721646431751E-2</c:v>
                </c:pt>
                <c:pt idx="4">
                  <c:v>6.8467402458690235E-2</c:v>
                </c:pt>
                <c:pt idx="5">
                  <c:v>0.11525268833582113</c:v>
                </c:pt>
              </c:numCache>
            </c:numRef>
          </c:val>
          <c:smooth val="0"/>
          <c:extLst>
            <c:ext xmlns:c16="http://schemas.microsoft.com/office/drawing/2014/chart" uri="{C3380CC4-5D6E-409C-BE32-E72D297353CC}">
              <c16:uniqueId val="{00000007-296D-4B66-BFDF-9FF199841FEA}"/>
            </c:ext>
          </c:extLst>
        </c:ser>
        <c:dLbls>
          <c:showLegendKey val="0"/>
          <c:showVal val="0"/>
          <c:showCatName val="0"/>
          <c:showSerName val="0"/>
          <c:showPercent val="0"/>
          <c:showBubbleSize val="0"/>
        </c:dLbls>
        <c:marker val="1"/>
        <c:smooth val="0"/>
        <c:axId val="855446048"/>
        <c:axId val="855438848"/>
      </c:lineChart>
      <c:catAx>
        <c:axId val="85543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855442688"/>
        <c:crosses val="autoZero"/>
        <c:auto val="1"/>
        <c:lblAlgn val="ctr"/>
        <c:lblOffset val="100"/>
        <c:noMultiLvlLbl val="0"/>
      </c:catAx>
      <c:valAx>
        <c:axId val="855442688"/>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855437888"/>
        <c:crosses val="autoZero"/>
        <c:crossBetween val="between"/>
      </c:valAx>
      <c:valAx>
        <c:axId val="855438848"/>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855446048"/>
        <c:crosses val="max"/>
        <c:crossBetween val="between"/>
      </c:valAx>
      <c:catAx>
        <c:axId val="855446048"/>
        <c:scaling>
          <c:orientation val="minMax"/>
        </c:scaling>
        <c:delete val="1"/>
        <c:axPos val="b"/>
        <c:numFmt formatCode="General" sourceLinked="1"/>
        <c:majorTickMark val="none"/>
        <c:minorTickMark val="none"/>
        <c:tickLblPos val="nextTo"/>
        <c:crossAx val="855438848"/>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ADJ EBITDA</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422659667541558"/>
          <c:y val="0.17784703995333917"/>
          <c:w val="0.73807458442694662"/>
          <c:h val="0.64315653251676874"/>
        </c:manualLayout>
      </c:layout>
      <c:barChart>
        <c:barDir val="col"/>
        <c:grouping val="clustered"/>
        <c:varyColors val="0"/>
        <c:ser>
          <c:idx val="0"/>
          <c:order val="0"/>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IS!$C$21:$H$21</c:f>
              <c:numCache>
                <c:formatCode>General</c:formatCode>
                <c:ptCount val="6"/>
                <c:pt idx="0">
                  <c:v>2021</c:v>
                </c:pt>
                <c:pt idx="1">
                  <c:v>2022</c:v>
                </c:pt>
                <c:pt idx="2">
                  <c:v>2023</c:v>
                </c:pt>
                <c:pt idx="3">
                  <c:v>2024</c:v>
                </c:pt>
                <c:pt idx="4">
                  <c:v>2025</c:v>
                </c:pt>
                <c:pt idx="5">
                  <c:v>2026</c:v>
                </c:pt>
              </c:numCache>
            </c:numRef>
          </c:cat>
          <c:val>
            <c:numRef>
              <c:f>IS!$C$27:$H$27</c:f>
              <c:numCache>
                <c:formatCode>_-* #,##0_-;\-* #,##0_-;_-* "-"??_-;_-@_-</c:formatCode>
                <c:ptCount val="6"/>
                <c:pt idx="0">
                  <c:v>9643</c:v>
                </c:pt>
                <c:pt idx="1">
                  <c:v>8795</c:v>
                </c:pt>
                <c:pt idx="2">
                  <c:v>19386</c:v>
                </c:pt>
                <c:pt idx="3">
                  <c:v>25800</c:v>
                </c:pt>
                <c:pt idx="4">
                  <c:v>32678</c:v>
                </c:pt>
                <c:pt idx="5">
                  <c:v>32885</c:v>
                </c:pt>
              </c:numCache>
            </c:numRef>
          </c:val>
          <c:extLst>
            <c:ext xmlns:c16="http://schemas.microsoft.com/office/drawing/2014/chart" uri="{C3380CC4-5D6E-409C-BE32-E72D297353CC}">
              <c16:uniqueId val="{00000000-D872-44C1-A817-D59C710455AB}"/>
            </c:ext>
          </c:extLst>
        </c:ser>
        <c:dLbls>
          <c:showLegendKey val="0"/>
          <c:showVal val="0"/>
          <c:showCatName val="0"/>
          <c:showSerName val="0"/>
          <c:showPercent val="0"/>
          <c:showBubbleSize val="0"/>
        </c:dLbls>
        <c:gapWidth val="219"/>
        <c:overlap val="-27"/>
        <c:axId val="73704720"/>
        <c:axId val="73694160"/>
      </c:barChart>
      <c:lineChart>
        <c:grouping val="standard"/>
        <c:varyColors val="0"/>
        <c:ser>
          <c:idx val="1"/>
          <c:order val="1"/>
          <c:spPr>
            <a:ln w="28575" cap="rnd">
              <a:solidFill>
                <a:srgbClr val="DCB340"/>
              </a:solidFill>
              <a:round/>
            </a:ln>
            <a:effectLst/>
          </c:spPr>
          <c:marker>
            <c:symbol val="none"/>
          </c:marker>
          <c:dLbls>
            <c:dLbl>
              <c:idx val="3"/>
              <c:layout>
                <c:manualLayout>
                  <c:x val="-5.2872639044721954E-2"/>
                  <c:y val="-0.1401173895025135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01-4626-902E-949559401106}"/>
                </c:ext>
              </c:extLst>
            </c:dLbl>
            <c:dLbl>
              <c:idx val="4"/>
              <c:layout>
                <c:manualLayout>
                  <c:x val="-5.4013877131087448E-2"/>
                  <c:y val="-0.1956652372114813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5F-4804-A7D2-D97EEEA7B8EF}"/>
                </c:ext>
              </c:extLst>
            </c:dLbl>
            <c:dLbl>
              <c:idx val="5"/>
              <c:layout>
                <c:manualLayout>
                  <c:x val="-4.3227303842742051E-2"/>
                  <c:y val="-0.1172340943080055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5F-4804-A7D2-D97EEEA7B8E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IS!$C$21:$H$21</c:f>
              <c:numCache>
                <c:formatCode>General</c:formatCode>
                <c:ptCount val="6"/>
                <c:pt idx="0">
                  <c:v>2021</c:v>
                </c:pt>
                <c:pt idx="1">
                  <c:v>2022</c:v>
                </c:pt>
                <c:pt idx="2">
                  <c:v>2023</c:v>
                </c:pt>
                <c:pt idx="3">
                  <c:v>2024</c:v>
                </c:pt>
                <c:pt idx="4">
                  <c:v>2025</c:v>
                </c:pt>
                <c:pt idx="5">
                  <c:v>2026</c:v>
                </c:pt>
              </c:numCache>
            </c:numRef>
          </c:cat>
          <c:val>
            <c:numRef>
              <c:f>IS!$C$28:$H$28</c:f>
              <c:numCache>
                <c:formatCode>0%</c:formatCode>
                <c:ptCount val="6"/>
                <c:pt idx="0">
                  <c:v>0.1215019215019215</c:v>
                </c:pt>
                <c:pt idx="1">
                  <c:v>9.8132196733017943E-2</c:v>
                </c:pt>
                <c:pt idx="2">
                  <c:v>0.14338757396449703</c:v>
                </c:pt>
                <c:pt idx="3">
                  <c:v>0.15916493929523245</c:v>
                </c:pt>
                <c:pt idx="4">
                  <c:v>0.1710925883264571</c:v>
                </c:pt>
                <c:pt idx="5">
                  <c:v>0.20035336765467451</c:v>
                </c:pt>
              </c:numCache>
            </c:numRef>
          </c:val>
          <c:smooth val="0"/>
          <c:extLst>
            <c:ext xmlns:c16="http://schemas.microsoft.com/office/drawing/2014/chart" uri="{C3380CC4-5D6E-409C-BE32-E72D297353CC}">
              <c16:uniqueId val="{00000002-D872-44C1-A817-D59C710455AB}"/>
            </c:ext>
          </c:extLst>
        </c:ser>
        <c:dLbls>
          <c:showLegendKey val="0"/>
          <c:showVal val="0"/>
          <c:showCatName val="0"/>
          <c:showSerName val="0"/>
          <c:showPercent val="0"/>
          <c:showBubbleSize val="0"/>
        </c:dLbls>
        <c:marker val="1"/>
        <c:smooth val="0"/>
        <c:axId val="73697520"/>
        <c:axId val="73700400"/>
      </c:lineChart>
      <c:catAx>
        <c:axId val="7370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694160"/>
        <c:crosses val="autoZero"/>
        <c:auto val="1"/>
        <c:lblAlgn val="ctr"/>
        <c:lblOffset val="100"/>
        <c:noMultiLvlLbl val="0"/>
      </c:catAx>
      <c:valAx>
        <c:axId val="7369416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704720"/>
        <c:crosses val="autoZero"/>
        <c:crossBetween val="between"/>
      </c:valAx>
      <c:valAx>
        <c:axId val="73700400"/>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73697520"/>
        <c:crosses val="max"/>
        <c:crossBetween val="between"/>
      </c:valAx>
      <c:catAx>
        <c:axId val="73697520"/>
        <c:scaling>
          <c:orientation val="minMax"/>
        </c:scaling>
        <c:delete val="1"/>
        <c:axPos val="b"/>
        <c:numFmt formatCode="General" sourceLinked="1"/>
        <c:majorTickMark val="none"/>
        <c:minorTickMark val="none"/>
        <c:tickLblPos val="nextTo"/>
        <c:crossAx val="7370040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Acquisitions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6">
                <a:lumMod val="75000"/>
              </a:schemeClr>
            </a:solidFill>
            <a:ln>
              <a:noFill/>
            </a:ln>
            <a:effectLst/>
          </c:spPr>
          <c:invertIfNegative val="0"/>
          <c:cat>
            <c:numRef>
              <c:f>BS!$D$2:$I$2</c:f>
              <c:numCache>
                <c:formatCode>General</c:formatCode>
                <c:ptCount val="6"/>
                <c:pt idx="0">
                  <c:v>2021</c:v>
                </c:pt>
                <c:pt idx="1">
                  <c:v>2022</c:v>
                </c:pt>
                <c:pt idx="2">
                  <c:v>2023</c:v>
                </c:pt>
                <c:pt idx="3">
                  <c:v>2024</c:v>
                </c:pt>
                <c:pt idx="4">
                  <c:v>2025</c:v>
                </c:pt>
                <c:pt idx="5">
                  <c:v>2026</c:v>
                </c:pt>
              </c:numCache>
            </c:numRef>
          </c:cat>
          <c:val>
            <c:numRef>
              <c:f>BS!$D$16:$I$16</c:f>
              <c:numCache>
                <c:formatCode>_-* #,##0_-;\-* #,##0_-;_-* "-"??_-;_-@_-</c:formatCode>
                <c:ptCount val="6"/>
                <c:pt idx="0">
                  <c:v>0</c:v>
                </c:pt>
                <c:pt idx="1">
                  <c:v>0</c:v>
                </c:pt>
                <c:pt idx="2">
                  <c:v>25369</c:v>
                </c:pt>
                <c:pt idx="3">
                  <c:v>411</c:v>
                </c:pt>
                <c:pt idx="4">
                  <c:v>22950</c:v>
                </c:pt>
                <c:pt idx="5">
                  <c:v>0</c:v>
                </c:pt>
              </c:numCache>
            </c:numRef>
          </c:val>
          <c:extLst>
            <c:ext xmlns:c16="http://schemas.microsoft.com/office/drawing/2014/chart" uri="{C3380CC4-5D6E-409C-BE32-E72D297353CC}">
              <c16:uniqueId val="{00000000-0841-4EB4-A2DD-BFC2C515839B}"/>
            </c:ext>
          </c:extLst>
        </c:ser>
        <c:dLbls>
          <c:showLegendKey val="0"/>
          <c:showVal val="0"/>
          <c:showCatName val="0"/>
          <c:showSerName val="0"/>
          <c:showPercent val="0"/>
          <c:showBubbleSize val="0"/>
        </c:dLbls>
        <c:gapWidth val="219"/>
        <c:overlap val="-27"/>
        <c:axId val="2094766464"/>
        <c:axId val="2094780384"/>
      </c:barChart>
      <c:catAx>
        <c:axId val="209476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094780384"/>
        <c:crosses val="autoZero"/>
        <c:auto val="1"/>
        <c:lblAlgn val="ctr"/>
        <c:lblOffset val="100"/>
        <c:noMultiLvlLbl val="0"/>
      </c:catAx>
      <c:valAx>
        <c:axId val="2094780384"/>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094766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Working Capital</a:t>
            </a:r>
            <a:r>
              <a:rPr lang="en-CA" b="1" baseline="0"/>
              <a:t> (excl Cash)</a:t>
            </a:r>
            <a:endParaRPr lang="en-CA"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CA"/>
        </a:p>
      </c:txPr>
    </c:title>
    <c:autoTitleDeleted val="0"/>
    <c:plotArea>
      <c:layout/>
      <c:barChart>
        <c:barDir val="col"/>
        <c:grouping val="clustered"/>
        <c:varyColors val="0"/>
        <c:ser>
          <c:idx val="0"/>
          <c:order val="0"/>
          <c:spPr>
            <a:solidFill>
              <a:schemeClr val="accent6">
                <a:lumMod val="75000"/>
              </a:schemeClr>
            </a:solidFill>
            <a:ln>
              <a:noFill/>
            </a:ln>
            <a:effectLst/>
          </c:spPr>
          <c:invertIfNegative val="0"/>
          <c:cat>
            <c:numRef>
              <c:f>BS!$D$2:$I$2</c:f>
              <c:numCache>
                <c:formatCode>General</c:formatCode>
                <c:ptCount val="6"/>
                <c:pt idx="0">
                  <c:v>2021</c:v>
                </c:pt>
                <c:pt idx="1">
                  <c:v>2022</c:v>
                </c:pt>
                <c:pt idx="2">
                  <c:v>2023</c:v>
                </c:pt>
                <c:pt idx="3">
                  <c:v>2024</c:v>
                </c:pt>
                <c:pt idx="4">
                  <c:v>2025</c:v>
                </c:pt>
                <c:pt idx="5">
                  <c:v>2026</c:v>
                </c:pt>
              </c:numCache>
            </c:numRef>
          </c:cat>
          <c:val>
            <c:numRef>
              <c:f>BS!$D$4:$I$4</c:f>
              <c:numCache>
                <c:formatCode>_-* #,##0_-;\-* #,##0_-;_-* "-"??_-;_-@_-</c:formatCode>
                <c:ptCount val="6"/>
                <c:pt idx="0">
                  <c:v>19820</c:v>
                </c:pt>
                <c:pt idx="1">
                  <c:v>15144</c:v>
                </c:pt>
                <c:pt idx="2">
                  <c:v>34435</c:v>
                </c:pt>
                <c:pt idx="3">
                  <c:v>39895</c:v>
                </c:pt>
                <c:pt idx="4">
                  <c:v>47583</c:v>
                </c:pt>
                <c:pt idx="5">
                  <c:v>52986</c:v>
                </c:pt>
              </c:numCache>
            </c:numRef>
          </c:val>
          <c:extLst>
            <c:ext xmlns:c16="http://schemas.microsoft.com/office/drawing/2014/chart" uri="{C3380CC4-5D6E-409C-BE32-E72D297353CC}">
              <c16:uniqueId val="{00000000-7BE4-4135-8426-C6182A7E236E}"/>
            </c:ext>
          </c:extLst>
        </c:ser>
        <c:dLbls>
          <c:showLegendKey val="0"/>
          <c:showVal val="0"/>
          <c:showCatName val="0"/>
          <c:showSerName val="0"/>
          <c:showPercent val="0"/>
          <c:showBubbleSize val="0"/>
        </c:dLbls>
        <c:gapWidth val="219"/>
        <c:overlap val="-27"/>
        <c:axId val="1356081360"/>
        <c:axId val="1356068400"/>
      </c:barChart>
      <c:catAx>
        <c:axId val="135608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6068400"/>
        <c:crosses val="autoZero"/>
        <c:auto val="1"/>
        <c:lblAlgn val="ctr"/>
        <c:lblOffset val="100"/>
        <c:noMultiLvlLbl val="0"/>
      </c:catAx>
      <c:valAx>
        <c:axId val="135606840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6081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b="1" dirty="0"/>
              <a:t>Net Cash/Debt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6">
                <a:lumMod val="75000"/>
              </a:schemeClr>
            </a:solidFill>
            <a:ln>
              <a:noFill/>
            </a:ln>
            <a:effectLst/>
          </c:spPr>
          <c:invertIfNegative val="0"/>
          <c:dPt>
            <c:idx val="2"/>
            <c:invertIfNegative val="0"/>
            <c:bubble3D val="0"/>
            <c:spPr>
              <a:solidFill>
                <a:srgbClr val="FF0000"/>
              </a:solidFill>
              <a:ln>
                <a:noFill/>
              </a:ln>
              <a:effectLst/>
            </c:spPr>
            <c:extLst>
              <c:ext xmlns:c16="http://schemas.microsoft.com/office/drawing/2014/chart" uri="{C3380CC4-5D6E-409C-BE32-E72D297353CC}">
                <c16:uniqueId val="{00000000-83D5-423A-BB6C-42D01483FD1B}"/>
              </c:ext>
            </c:extLst>
          </c:dPt>
          <c:dPt>
            <c:idx val="3"/>
            <c:invertIfNegative val="0"/>
            <c:bubble3D val="0"/>
            <c:spPr>
              <a:solidFill>
                <a:srgbClr val="FF0000"/>
              </a:solidFill>
              <a:ln>
                <a:noFill/>
              </a:ln>
              <a:effectLst/>
            </c:spPr>
            <c:extLst>
              <c:ext xmlns:c16="http://schemas.microsoft.com/office/drawing/2014/chart" uri="{C3380CC4-5D6E-409C-BE32-E72D297353CC}">
                <c16:uniqueId val="{00000001-83D5-423A-BB6C-42D01483FD1B}"/>
              </c:ext>
            </c:extLst>
          </c:dPt>
          <c:dPt>
            <c:idx val="4"/>
            <c:invertIfNegative val="0"/>
            <c:bubble3D val="0"/>
            <c:spPr>
              <a:solidFill>
                <a:srgbClr val="FF0000"/>
              </a:solidFill>
              <a:ln>
                <a:noFill/>
              </a:ln>
              <a:effectLst/>
            </c:spPr>
            <c:extLst>
              <c:ext xmlns:c16="http://schemas.microsoft.com/office/drawing/2014/chart" uri="{C3380CC4-5D6E-409C-BE32-E72D297353CC}">
                <c16:uniqueId val="{00000002-83D5-423A-BB6C-42D01483FD1B}"/>
              </c:ext>
            </c:extLst>
          </c:dPt>
          <c:cat>
            <c:numRef>
              <c:f>BS!$D$2:$I$2</c:f>
              <c:numCache>
                <c:formatCode>General</c:formatCode>
                <c:ptCount val="6"/>
                <c:pt idx="0">
                  <c:v>2021</c:v>
                </c:pt>
                <c:pt idx="1">
                  <c:v>2022</c:v>
                </c:pt>
                <c:pt idx="2">
                  <c:v>2023</c:v>
                </c:pt>
                <c:pt idx="3">
                  <c:v>2024</c:v>
                </c:pt>
                <c:pt idx="4">
                  <c:v>2025</c:v>
                </c:pt>
                <c:pt idx="5">
                  <c:v>2026</c:v>
                </c:pt>
              </c:numCache>
            </c:numRef>
          </c:cat>
          <c:val>
            <c:numRef>
              <c:f>BS!$D$6:$I$6</c:f>
              <c:numCache>
                <c:formatCode>_-* #,##0_-;\-* #,##0_-;_-* "-"??_-;_-@_-</c:formatCode>
                <c:ptCount val="6"/>
                <c:pt idx="0">
                  <c:v>17934</c:v>
                </c:pt>
                <c:pt idx="1">
                  <c:v>12338</c:v>
                </c:pt>
                <c:pt idx="2">
                  <c:v>-3612</c:v>
                </c:pt>
                <c:pt idx="3">
                  <c:v>-667</c:v>
                </c:pt>
                <c:pt idx="4">
                  <c:v>-8103</c:v>
                </c:pt>
                <c:pt idx="5">
                  <c:v>3868</c:v>
                </c:pt>
              </c:numCache>
            </c:numRef>
          </c:val>
          <c:extLst>
            <c:ext xmlns:c16="http://schemas.microsoft.com/office/drawing/2014/chart" uri="{C3380CC4-5D6E-409C-BE32-E72D297353CC}">
              <c16:uniqueId val="{00000000-0C54-4F2E-8013-876EDE13DB38}"/>
            </c:ext>
          </c:extLst>
        </c:ser>
        <c:dLbls>
          <c:showLegendKey val="0"/>
          <c:showVal val="0"/>
          <c:showCatName val="0"/>
          <c:showSerName val="0"/>
          <c:showPercent val="0"/>
          <c:showBubbleSize val="0"/>
        </c:dLbls>
        <c:gapWidth val="219"/>
        <c:overlap val="-27"/>
        <c:axId val="1356089040"/>
        <c:axId val="1356087600"/>
      </c:barChart>
      <c:catAx>
        <c:axId val="135608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6087600"/>
        <c:crosses val="autoZero"/>
        <c:auto val="1"/>
        <c:lblAlgn val="ctr"/>
        <c:lblOffset val="100"/>
        <c:noMultiLvlLbl val="0"/>
      </c:catAx>
      <c:valAx>
        <c:axId val="135608760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6089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CA" b="1"/>
              <a:t>Capex Spending</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BS!$C$8</c:f>
              <c:strCache>
                <c:ptCount val="1"/>
                <c:pt idx="0">
                  <c:v>Capex</c:v>
                </c:pt>
              </c:strCache>
            </c:strRef>
          </c:tx>
          <c:spPr>
            <a:solidFill>
              <a:schemeClr val="accent6">
                <a:lumMod val="75000"/>
              </a:schemeClr>
            </a:solidFill>
            <a:ln>
              <a:noFill/>
            </a:ln>
            <a:effectLst/>
          </c:spPr>
          <c:invertIfNegative val="0"/>
          <c:cat>
            <c:numRef>
              <c:f>BS!$D$2:$I$2</c:f>
              <c:numCache>
                <c:formatCode>General</c:formatCode>
                <c:ptCount val="6"/>
                <c:pt idx="0">
                  <c:v>2021</c:v>
                </c:pt>
                <c:pt idx="1">
                  <c:v>2022</c:v>
                </c:pt>
                <c:pt idx="2">
                  <c:v>2023</c:v>
                </c:pt>
                <c:pt idx="3">
                  <c:v>2024</c:v>
                </c:pt>
                <c:pt idx="4">
                  <c:v>2025</c:v>
                </c:pt>
                <c:pt idx="5">
                  <c:v>2026</c:v>
                </c:pt>
              </c:numCache>
            </c:numRef>
          </c:cat>
          <c:val>
            <c:numRef>
              <c:f>BS!$D$8:$I$8</c:f>
              <c:numCache>
                <c:formatCode>_-* #,##0_-;\-* #,##0_-;_-* "-"??_-;_-@_-</c:formatCode>
                <c:ptCount val="6"/>
                <c:pt idx="0">
                  <c:v>2900</c:v>
                </c:pt>
                <c:pt idx="1">
                  <c:v>3793</c:v>
                </c:pt>
                <c:pt idx="2">
                  <c:v>6527</c:v>
                </c:pt>
                <c:pt idx="3">
                  <c:v>7248</c:v>
                </c:pt>
                <c:pt idx="4">
                  <c:v>5179</c:v>
                </c:pt>
                <c:pt idx="5">
                  <c:v>6000</c:v>
                </c:pt>
              </c:numCache>
            </c:numRef>
          </c:val>
          <c:extLst>
            <c:ext xmlns:c16="http://schemas.microsoft.com/office/drawing/2014/chart" uri="{C3380CC4-5D6E-409C-BE32-E72D297353CC}">
              <c16:uniqueId val="{00000000-7458-4140-A324-9BC230496459}"/>
            </c:ext>
          </c:extLst>
        </c:ser>
        <c:dLbls>
          <c:showLegendKey val="0"/>
          <c:showVal val="0"/>
          <c:showCatName val="0"/>
          <c:showSerName val="0"/>
          <c:showPercent val="0"/>
          <c:showBubbleSize val="0"/>
        </c:dLbls>
        <c:gapWidth val="219"/>
        <c:overlap val="-27"/>
        <c:axId val="554741040"/>
        <c:axId val="554729520"/>
      </c:barChart>
      <c:lineChart>
        <c:grouping val="standard"/>
        <c:varyColors val="0"/>
        <c:ser>
          <c:idx val="1"/>
          <c:order val="1"/>
          <c:tx>
            <c:strRef>
              <c:f>BS!$C$9</c:f>
              <c:strCache>
                <c:ptCount val="1"/>
                <c:pt idx="0">
                  <c:v>% Revenue</c:v>
                </c:pt>
              </c:strCache>
            </c:strRef>
          </c:tx>
          <c:spPr>
            <a:ln w="28575" cap="rnd">
              <a:solidFill>
                <a:schemeClr val="accent2"/>
              </a:solidFill>
              <a:round/>
            </a:ln>
            <a:effectLst/>
          </c:spPr>
          <c:marker>
            <c:symbol val="none"/>
          </c:marker>
          <c:dLbls>
            <c:dLbl>
              <c:idx val="3"/>
              <c:layout>
                <c:manualLayout>
                  <c:x val="7.8894996728412665E-3"/>
                  <c:y val="-5.28999755352790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58-4140-A324-9BC230496459}"/>
                </c:ext>
              </c:extLst>
            </c:dLbl>
            <c:dLbl>
              <c:idx val="4"/>
              <c:layout>
                <c:manualLayout>
                  <c:x val="-3.119555707710461E-2"/>
                  <c:y val="-0.1459264838924869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58-4140-A324-9BC230496459}"/>
                </c:ext>
              </c:extLst>
            </c:dLbl>
            <c:dLbl>
              <c:idx val="5"/>
              <c:layout>
                <c:manualLayout>
                  <c:x val="-4.5620094589625571E-2"/>
                  <c:y val="-0.1077250180263330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A4-40C9-A214-0415704DCC0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BS!$D$2:$I$2</c:f>
              <c:numCache>
                <c:formatCode>General</c:formatCode>
                <c:ptCount val="6"/>
                <c:pt idx="0">
                  <c:v>2021</c:v>
                </c:pt>
                <c:pt idx="1">
                  <c:v>2022</c:v>
                </c:pt>
                <c:pt idx="2">
                  <c:v>2023</c:v>
                </c:pt>
                <c:pt idx="3">
                  <c:v>2024</c:v>
                </c:pt>
                <c:pt idx="4">
                  <c:v>2025</c:v>
                </c:pt>
                <c:pt idx="5">
                  <c:v>2026</c:v>
                </c:pt>
              </c:numCache>
            </c:numRef>
          </c:cat>
          <c:val>
            <c:numRef>
              <c:f>BS!$D$9:$I$9</c:f>
              <c:numCache>
                <c:formatCode>0%</c:formatCode>
                <c:ptCount val="6"/>
                <c:pt idx="0">
                  <c:v>3.6540036540036541E-2</c:v>
                </c:pt>
                <c:pt idx="1">
                  <c:v>4.2321253235740423E-2</c:v>
                </c:pt>
                <c:pt idx="2">
                  <c:v>4.8276627218934914E-2</c:v>
                </c:pt>
                <c:pt idx="3">
                  <c:v>4.4714243411311819E-2</c:v>
                </c:pt>
                <c:pt idx="4">
                  <c:v>2.7115751115206602E-2</c:v>
                </c:pt>
                <c:pt idx="5">
                  <c:v>3.6555274621500593E-2</c:v>
                </c:pt>
              </c:numCache>
            </c:numRef>
          </c:val>
          <c:smooth val="0"/>
          <c:extLst>
            <c:ext xmlns:c16="http://schemas.microsoft.com/office/drawing/2014/chart" uri="{C3380CC4-5D6E-409C-BE32-E72D297353CC}">
              <c16:uniqueId val="{00000003-7458-4140-A324-9BC230496459}"/>
            </c:ext>
          </c:extLst>
        </c:ser>
        <c:dLbls>
          <c:showLegendKey val="0"/>
          <c:showVal val="0"/>
          <c:showCatName val="0"/>
          <c:showSerName val="0"/>
          <c:showPercent val="0"/>
          <c:showBubbleSize val="0"/>
        </c:dLbls>
        <c:marker val="1"/>
        <c:smooth val="0"/>
        <c:axId val="554742000"/>
        <c:axId val="554750640"/>
      </c:lineChart>
      <c:catAx>
        <c:axId val="55474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54729520"/>
        <c:crosses val="autoZero"/>
        <c:auto val="1"/>
        <c:lblAlgn val="ctr"/>
        <c:lblOffset val="100"/>
        <c:noMultiLvlLbl val="0"/>
      </c:catAx>
      <c:valAx>
        <c:axId val="55472952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54741040"/>
        <c:crosses val="autoZero"/>
        <c:crossBetween val="between"/>
      </c:valAx>
      <c:valAx>
        <c:axId val="554750640"/>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4742000"/>
        <c:crosses val="max"/>
        <c:crossBetween val="between"/>
      </c:valAx>
      <c:catAx>
        <c:axId val="554742000"/>
        <c:scaling>
          <c:orientation val="minMax"/>
        </c:scaling>
        <c:delete val="1"/>
        <c:axPos val="b"/>
        <c:numFmt formatCode="General" sourceLinked="1"/>
        <c:majorTickMark val="none"/>
        <c:minorTickMark val="none"/>
        <c:tickLblPos val="nextTo"/>
        <c:crossAx val="5547506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F0BA23-8A2E-4BE2-A87B-69BBA1DC930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CA"/>
        </a:p>
      </dgm:t>
    </dgm:pt>
    <dgm:pt modelId="{AA22CC21-2CE6-45E4-82C3-2363B70DA702}">
      <dgm:prSet phldrT="[Text]" phldr="0"/>
      <dgm:spPr>
        <a:solidFill>
          <a:srgbClr val="1F4E79"/>
        </a:solidFill>
      </dgm:spPr>
      <dgm:t>
        <a:bodyPr/>
        <a:lstStyle/>
        <a:p>
          <a:r>
            <a:rPr lang="en-CA" dirty="0"/>
            <a:t>Electronic Assemblies</a:t>
          </a:r>
        </a:p>
      </dgm:t>
    </dgm:pt>
    <dgm:pt modelId="{F8A7B14B-65F9-482A-988B-BC6E2D10C939}" type="parTrans" cxnId="{6CE84A47-415E-44A3-9376-C7CF8BB72630}">
      <dgm:prSet/>
      <dgm:spPr/>
      <dgm:t>
        <a:bodyPr/>
        <a:lstStyle/>
        <a:p>
          <a:endParaRPr lang="en-CA"/>
        </a:p>
      </dgm:t>
    </dgm:pt>
    <dgm:pt modelId="{03E8D4A0-7E9D-4701-B1DC-60723E918D04}" type="sibTrans" cxnId="{6CE84A47-415E-44A3-9376-C7CF8BB72630}">
      <dgm:prSet/>
      <dgm:spPr/>
      <dgm:t>
        <a:bodyPr/>
        <a:lstStyle/>
        <a:p>
          <a:endParaRPr lang="en-CA"/>
        </a:p>
      </dgm:t>
    </dgm:pt>
    <dgm:pt modelId="{9850A156-EA17-4AF8-AA84-A3C4C6166AC6}">
      <dgm:prSet phldrT="[Text]" phldr="0"/>
      <dgm:spPr>
        <a:solidFill>
          <a:srgbClr val="1F4E79"/>
        </a:solidFill>
      </dgm:spPr>
      <dgm:t>
        <a:bodyPr/>
        <a:lstStyle/>
        <a:p>
          <a:r>
            <a:rPr lang="en-CA" dirty="0"/>
            <a:t>Electro Mechanical Assemblies</a:t>
          </a:r>
        </a:p>
      </dgm:t>
    </dgm:pt>
    <dgm:pt modelId="{AF4A8948-B9D9-4F63-B0CF-373971C9F1A5}" type="parTrans" cxnId="{00F97470-CACF-4988-B33D-DDABC29CD2CC}">
      <dgm:prSet/>
      <dgm:spPr/>
      <dgm:t>
        <a:bodyPr/>
        <a:lstStyle/>
        <a:p>
          <a:endParaRPr lang="en-CA"/>
        </a:p>
      </dgm:t>
    </dgm:pt>
    <dgm:pt modelId="{85819573-108B-4B3E-A09F-DB45886930FB}" type="sibTrans" cxnId="{00F97470-CACF-4988-B33D-DDABC29CD2CC}">
      <dgm:prSet/>
      <dgm:spPr/>
      <dgm:t>
        <a:bodyPr/>
        <a:lstStyle/>
        <a:p>
          <a:endParaRPr lang="en-CA"/>
        </a:p>
      </dgm:t>
    </dgm:pt>
    <dgm:pt modelId="{AE4F214F-DDCD-489F-AB2F-A8038FC986E6}">
      <dgm:prSet phldrT="[Text]" phldr="0"/>
      <dgm:spPr>
        <a:solidFill>
          <a:schemeClr val="accent1">
            <a:lumMod val="50000"/>
          </a:schemeClr>
        </a:solidFill>
      </dgm:spPr>
      <dgm:t>
        <a:bodyPr/>
        <a:lstStyle/>
        <a:p>
          <a:r>
            <a:rPr lang="en-CA" dirty="0"/>
            <a:t>Power Supplies</a:t>
          </a:r>
        </a:p>
      </dgm:t>
    </dgm:pt>
    <dgm:pt modelId="{9E3DDB4F-39A1-4988-9CFA-914F9C2F59BA}" type="parTrans" cxnId="{B2817EA1-4533-4773-BFC8-AD8DDC486C75}">
      <dgm:prSet/>
      <dgm:spPr/>
      <dgm:t>
        <a:bodyPr/>
        <a:lstStyle/>
        <a:p>
          <a:endParaRPr lang="en-CA"/>
        </a:p>
      </dgm:t>
    </dgm:pt>
    <dgm:pt modelId="{6726A826-31D9-43F5-82FC-0030657F0015}" type="sibTrans" cxnId="{B2817EA1-4533-4773-BFC8-AD8DDC486C75}">
      <dgm:prSet/>
      <dgm:spPr/>
      <dgm:t>
        <a:bodyPr/>
        <a:lstStyle/>
        <a:p>
          <a:endParaRPr lang="en-CA"/>
        </a:p>
      </dgm:t>
    </dgm:pt>
    <dgm:pt modelId="{E5902A9F-915A-4D02-87DB-09498059DF91}">
      <dgm:prSet phldrT="[Text]" phldr="0"/>
      <dgm:spPr>
        <a:solidFill>
          <a:srgbClr val="1F4E79"/>
        </a:solidFill>
      </dgm:spPr>
      <dgm:t>
        <a:bodyPr/>
        <a:lstStyle/>
        <a:p>
          <a:r>
            <a:rPr lang="en-CA" dirty="0"/>
            <a:t>Keyboards</a:t>
          </a:r>
        </a:p>
      </dgm:t>
    </dgm:pt>
    <dgm:pt modelId="{B62E3F80-EC16-46C7-9C8A-2C3B71E57EF3}" type="parTrans" cxnId="{517CFC8A-EB0C-48AC-83E9-6C2651EAE8C4}">
      <dgm:prSet/>
      <dgm:spPr/>
      <dgm:t>
        <a:bodyPr/>
        <a:lstStyle/>
        <a:p>
          <a:endParaRPr lang="en-CA"/>
        </a:p>
      </dgm:t>
    </dgm:pt>
    <dgm:pt modelId="{B4D90147-D6E5-4F2C-9256-847B5F2E5F98}" type="sibTrans" cxnId="{517CFC8A-EB0C-48AC-83E9-6C2651EAE8C4}">
      <dgm:prSet/>
      <dgm:spPr/>
      <dgm:t>
        <a:bodyPr/>
        <a:lstStyle/>
        <a:p>
          <a:endParaRPr lang="en-CA"/>
        </a:p>
      </dgm:t>
    </dgm:pt>
    <dgm:pt modelId="{6F2DCAFF-103D-4331-9FD3-C0733D80370C}">
      <dgm:prSet phldrT="[Text]" phldr="0"/>
      <dgm:spPr>
        <a:solidFill>
          <a:srgbClr val="1F4E79"/>
        </a:solidFill>
      </dgm:spPr>
      <dgm:t>
        <a:bodyPr/>
        <a:lstStyle/>
        <a:p>
          <a:r>
            <a:rPr lang="en-CA" dirty="0"/>
            <a:t>Switch Panels</a:t>
          </a:r>
        </a:p>
      </dgm:t>
    </dgm:pt>
    <dgm:pt modelId="{BE3D45A7-E89C-4509-8015-D296E2D07E0F}" type="parTrans" cxnId="{0925AD45-32E3-41F4-9EBD-0D65CF7FF3A9}">
      <dgm:prSet/>
      <dgm:spPr/>
      <dgm:t>
        <a:bodyPr/>
        <a:lstStyle/>
        <a:p>
          <a:endParaRPr lang="en-CA"/>
        </a:p>
      </dgm:t>
    </dgm:pt>
    <dgm:pt modelId="{34DC2E38-9BE8-40F3-84E8-B361F77EBA68}" type="sibTrans" cxnId="{0925AD45-32E3-41F4-9EBD-0D65CF7FF3A9}">
      <dgm:prSet/>
      <dgm:spPr/>
      <dgm:t>
        <a:bodyPr/>
        <a:lstStyle/>
        <a:p>
          <a:endParaRPr lang="en-CA"/>
        </a:p>
      </dgm:t>
    </dgm:pt>
    <dgm:pt modelId="{DC599465-5E31-48F8-90FF-D7E10A07510F}">
      <dgm:prSet phldrT="[Text]" phldr="0"/>
      <dgm:spPr>
        <a:solidFill>
          <a:srgbClr val="1F4E79"/>
        </a:solidFill>
      </dgm:spPr>
      <dgm:t>
        <a:bodyPr/>
        <a:lstStyle/>
        <a:p>
          <a:r>
            <a:rPr lang="en-CA" dirty="0"/>
            <a:t>Panels</a:t>
          </a:r>
        </a:p>
      </dgm:t>
    </dgm:pt>
    <dgm:pt modelId="{5D291E01-3252-4444-AD56-1B5771ECD055}" type="parTrans" cxnId="{9A0CCB50-1911-4B2C-8C35-8D7C95DEBA30}">
      <dgm:prSet/>
      <dgm:spPr/>
      <dgm:t>
        <a:bodyPr/>
        <a:lstStyle/>
        <a:p>
          <a:endParaRPr lang="en-CA"/>
        </a:p>
      </dgm:t>
    </dgm:pt>
    <dgm:pt modelId="{55F9B1A3-F952-49B2-AADA-AE703D6E1CDB}" type="sibTrans" cxnId="{9A0CCB50-1911-4B2C-8C35-8D7C95DEBA30}">
      <dgm:prSet/>
      <dgm:spPr/>
      <dgm:t>
        <a:bodyPr/>
        <a:lstStyle/>
        <a:p>
          <a:endParaRPr lang="en-CA"/>
        </a:p>
      </dgm:t>
    </dgm:pt>
    <dgm:pt modelId="{D18961E6-40C0-44D5-A194-B720B263A053}" type="pres">
      <dgm:prSet presAssocID="{1BF0BA23-8A2E-4BE2-A87B-69BBA1DC9303}" presName="linearFlow" presStyleCnt="0">
        <dgm:presLayoutVars>
          <dgm:dir/>
          <dgm:resizeHandles val="exact"/>
        </dgm:presLayoutVars>
      </dgm:prSet>
      <dgm:spPr/>
    </dgm:pt>
    <dgm:pt modelId="{E4C9632B-83FD-4542-BF1A-067D8C6E457A}" type="pres">
      <dgm:prSet presAssocID="{AA22CC21-2CE6-45E4-82C3-2363B70DA702}" presName="composite" presStyleCnt="0"/>
      <dgm:spPr/>
    </dgm:pt>
    <dgm:pt modelId="{24F3F877-2698-4257-A40A-8A739BB25025}" type="pres">
      <dgm:prSet presAssocID="{AA22CC21-2CE6-45E4-82C3-2363B70DA702}" presName="imgShp" presStyleLbl="fgImgPlace1" presStyleIdx="0" presStyleCnt="6"/>
      <dgm:spPr/>
    </dgm:pt>
    <dgm:pt modelId="{AA88A26D-1F1C-49C8-B1A3-A4EE421D6137}" type="pres">
      <dgm:prSet presAssocID="{AA22CC21-2CE6-45E4-82C3-2363B70DA702}" presName="txShp" presStyleLbl="node1" presStyleIdx="0" presStyleCnt="6">
        <dgm:presLayoutVars>
          <dgm:bulletEnabled val="1"/>
        </dgm:presLayoutVars>
      </dgm:prSet>
      <dgm:spPr/>
    </dgm:pt>
    <dgm:pt modelId="{7A45402C-2C90-4508-B339-2ED141AEDDFF}" type="pres">
      <dgm:prSet presAssocID="{03E8D4A0-7E9D-4701-B1DC-60723E918D04}" presName="spacing" presStyleCnt="0"/>
      <dgm:spPr/>
    </dgm:pt>
    <dgm:pt modelId="{4F9450AB-624B-4C11-9F10-2BE1C4D3B36D}" type="pres">
      <dgm:prSet presAssocID="{9850A156-EA17-4AF8-AA84-A3C4C6166AC6}" presName="composite" presStyleCnt="0"/>
      <dgm:spPr/>
    </dgm:pt>
    <dgm:pt modelId="{D532259E-AC28-43D6-BC90-C3A756BDB1A0}" type="pres">
      <dgm:prSet presAssocID="{9850A156-EA17-4AF8-AA84-A3C4C6166AC6}" presName="imgShp" presStyleLbl="fgImgPlace1" presStyleIdx="1" presStyleCnt="6"/>
      <dgm:spPr/>
    </dgm:pt>
    <dgm:pt modelId="{673D4CB7-03A7-4272-B67A-7B1DCBF0F2D5}" type="pres">
      <dgm:prSet presAssocID="{9850A156-EA17-4AF8-AA84-A3C4C6166AC6}" presName="txShp" presStyleLbl="node1" presStyleIdx="1" presStyleCnt="6">
        <dgm:presLayoutVars>
          <dgm:bulletEnabled val="1"/>
        </dgm:presLayoutVars>
      </dgm:prSet>
      <dgm:spPr/>
    </dgm:pt>
    <dgm:pt modelId="{F1D32B66-7B65-4626-B008-28BEFF037621}" type="pres">
      <dgm:prSet presAssocID="{85819573-108B-4B3E-A09F-DB45886930FB}" presName="spacing" presStyleCnt="0"/>
      <dgm:spPr/>
    </dgm:pt>
    <dgm:pt modelId="{AAEB73CA-36F1-4FCA-B9D4-3FF95698A807}" type="pres">
      <dgm:prSet presAssocID="{AE4F214F-DDCD-489F-AB2F-A8038FC986E6}" presName="composite" presStyleCnt="0"/>
      <dgm:spPr/>
    </dgm:pt>
    <dgm:pt modelId="{88F3530E-B7B6-4905-A5AB-EFAF753E343F}" type="pres">
      <dgm:prSet presAssocID="{AE4F214F-DDCD-489F-AB2F-A8038FC986E6}" presName="imgShp" presStyleLbl="fgImgPlace1" presStyleIdx="2" presStyleCnt="6"/>
      <dgm:spPr/>
    </dgm:pt>
    <dgm:pt modelId="{077B8DE6-FF56-4103-874A-07AB01787FD4}" type="pres">
      <dgm:prSet presAssocID="{AE4F214F-DDCD-489F-AB2F-A8038FC986E6}" presName="txShp" presStyleLbl="node1" presStyleIdx="2" presStyleCnt="6">
        <dgm:presLayoutVars>
          <dgm:bulletEnabled val="1"/>
        </dgm:presLayoutVars>
      </dgm:prSet>
      <dgm:spPr/>
    </dgm:pt>
    <dgm:pt modelId="{33B77524-04C0-44B9-ABC7-BEF54285040A}" type="pres">
      <dgm:prSet presAssocID="{6726A826-31D9-43F5-82FC-0030657F0015}" presName="spacing" presStyleCnt="0"/>
      <dgm:spPr/>
    </dgm:pt>
    <dgm:pt modelId="{223A1DEB-F717-41B0-910A-C776F6499BCB}" type="pres">
      <dgm:prSet presAssocID="{E5902A9F-915A-4D02-87DB-09498059DF91}" presName="composite" presStyleCnt="0"/>
      <dgm:spPr/>
    </dgm:pt>
    <dgm:pt modelId="{0FD737CB-677D-4181-8996-0146E88FDE1B}" type="pres">
      <dgm:prSet presAssocID="{E5902A9F-915A-4D02-87DB-09498059DF91}" presName="imgShp" presStyleLbl="fgImgPlace1" presStyleIdx="3" presStyleCnt="6"/>
      <dgm:spPr/>
    </dgm:pt>
    <dgm:pt modelId="{E4789DAB-4023-4484-8EDE-BF642CCCB357}" type="pres">
      <dgm:prSet presAssocID="{E5902A9F-915A-4D02-87DB-09498059DF91}" presName="txShp" presStyleLbl="node1" presStyleIdx="3" presStyleCnt="6">
        <dgm:presLayoutVars>
          <dgm:bulletEnabled val="1"/>
        </dgm:presLayoutVars>
      </dgm:prSet>
      <dgm:spPr/>
    </dgm:pt>
    <dgm:pt modelId="{EE87CA85-6AD2-488F-829C-B9F7F9F2CCA6}" type="pres">
      <dgm:prSet presAssocID="{B4D90147-D6E5-4F2C-9256-847B5F2E5F98}" presName="spacing" presStyleCnt="0"/>
      <dgm:spPr/>
    </dgm:pt>
    <dgm:pt modelId="{AE172B9C-30A9-4513-AB81-BC5996065F65}" type="pres">
      <dgm:prSet presAssocID="{6F2DCAFF-103D-4331-9FD3-C0733D80370C}" presName="composite" presStyleCnt="0"/>
      <dgm:spPr/>
    </dgm:pt>
    <dgm:pt modelId="{577E5518-40B2-4E70-9DCD-92B3AFC3E254}" type="pres">
      <dgm:prSet presAssocID="{6F2DCAFF-103D-4331-9FD3-C0733D80370C}" presName="imgShp" presStyleLbl="fgImgPlace1" presStyleIdx="4" presStyleCnt="6"/>
      <dgm:spPr/>
    </dgm:pt>
    <dgm:pt modelId="{B687A6C0-4D7D-4E96-928F-6EE3527A3C7B}" type="pres">
      <dgm:prSet presAssocID="{6F2DCAFF-103D-4331-9FD3-C0733D80370C}" presName="txShp" presStyleLbl="node1" presStyleIdx="4" presStyleCnt="6">
        <dgm:presLayoutVars>
          <dgm:bulletEnabled val="1"/>
        </dgm:presLayoutVars>
      </dgm:prSet>
      <dgm:spPr/>
    </dgm:pt>
    <dgm:pt modelId="{BFE9F388-C536-44FD-8190-E8CEEFB17738}" type="pres">
      <dgm:prSet presAssocID="{34DC2E38-9BE8-40F3-84E8-B361F77EBA68}" presName="spacing" presStyleCnt="0"/>
      <dgm:spPr/>
    </dgm:pt>
    <dgm:pt modelId="{340A9E07-67D2-48C5-8F4A-27AD67D18F41}" type="pres">
      <dgm:prSet presAssocID="{DC599465-5E31-48F8-90FF-D7E10A07510F}" presName="composite" presStyleCnt="0"/>
      <dgm:spPr/>
    </dgm:pt>
    <dgm:pt modelId="{8FF8AB98-1DA2-4B7D-B40E-43EFCDA4B67A}" type="pres">
      <dgm:prSet presAssocID="{DC599465-5E31-48F8-90FF-D7E10A07510F}" presName="imgShp" presStyleLbl="fgImgPlace1" presStyleIdx="5" presStyleCnt="6"/>
      <dgm:spPr/>
    </dgm:pt>
    <dgm:pt modelId="{7764BB73-785D-4C96-9EB8-7ABE7ECFF633}" type="pres">
      <dgm:prSet presAssocID="{DC599465-5E31-48F8-90FF-D7E10A07510F}" presName="txShp" presStyleLbl="node1" presStyleIdx="5" presStyleCnt="6">
        <dgm:presLayoutVars>
          <dgm:bulletEnabled val="1"/>
        </dgm:presLayoutVars>
      </dgm:prSet>
      <dgm:spPr/>
    </dgm:pt>
  </dgm:ptLst>
  <dgm:cxnLst>
    <dgm:cxn modelId="{A5356E05-EB45-482D-8A31-87734748A126}" type="presOf" srcId="{1BF0BA23-8A2E-4BE2-A87B-69BBA1DC9303}" destId="{D18961E6-40C0-44D5-A194-B720B263A053}" srcOrd="0" destOrd="0" presId="urn:microsoft.com/office/officeart/2005/8/layout/vList3"/>
    <dgm:cxn modelId="{CF16A45D-E2A4-4C07-92B8-91196E15C129}" type="presOf" srcId="{6F2DCAFF-103D-4331-9FD3-C0733D80370C}" destId="{B687A6C0-4D7D-4E96-928F-6EE3527A3C7B}" srcOrd="0" destOrd="0" presId="urn:microsoft.com/office/officeart/2005/8/layout/vList3"/>
    <dgm:cxn modelId="{0925AD45-32E3-41F4-9EBD-0D65CF7FF3A9}" srcId="{1BF0BA23-8A2E-4BE2-A87B-69BBA1DC9303}" destId="{6F2DCAFF-103D-4331-9FD3-C0733D80370C}" srcOrd="4" destOrd="0" parTransId="{BE3D45A7-E89C-4509-8015-D296E2D07E0F}" sibTransId="{34DC2E38-9BE8-40F3-84E8-B361F77EBA68}"/>
    <dgm:cxn modelId="{6CE84A47-415E-44A3-9376-C7CF8BB72630}" srcId="{1BF0BA23-8A2E-4BE2-A87B-69BBA1DC9303}" destId="{AA22CC21-2CE6-45E4-82C3-2363B70DA702}" srcOrd="0" destOrd="0" parTransId="{F8A7B14B-65F9-482A-988B-BC6E2D10C939}" sibTransId="{03E8D4A0-7E9D-4701-B1DC-60723E918D04}"/>
    <dgm:cxn modelId="{00F97470-CACF-4988-B33D-DDABC29CD2CC}" srcId="{1BF0BA23-8A2E-4BE2-A87B-69BBA1DC9303}" destId="{9850A156-EA17-4AF8-AA84-A3C4C6166AC6}" srcOrd="1" destOrd="0" parTransId="{AF4A8948-B9D9-4F63-B0CF-373971C9F1A5}" sibTransId="{85819573-108B-4B3E-A09F-DB45886930FB}"/>
    <dgm:cxn modelId="{9A0CCB50-1911-4B2C-8C35-8D7C95DEBA30}" srcId="{1BF0BA23-8A2E-4BE2-A87B-69BBA1DC9303}" destId="{DC599465-5E31-48F8-90FF-D7E10A07510F}" srcOrd="5" destOrd="0" parTransId="{5D291E01-3252-4444-AD56-1B5771ECD055}" sibTransId="{55F9B1A3-F952-49B2-AADA-AE703D6E1CDB}"/>
    <dgm:cxn modelId="{523CF959-818B-44B8-B318-88098BD47606}" type="presOf" srcId="{DC599465-5E31-48F8-90FF-D7E10A07510F}" destId="{7764BB73-785D-4C96-9EB8-7ABE7ECFF633}" srcOrd="0" destOrd="0" presId="urn:microsoft.com/office/officeart/2005/8/layout/vList3"/>
    <dgm:cxn modelId="{CAED9F7C-6EBB-453C-8871-5E3166902FF3}" type="presOf" srcId="{E5902A9F-915A-4D02-87DB-09498059DF91}" destId="{E4789DAB-4023-4484-8EDE-BF642CCCB357}" srcOrd="0" destOrd="0" presId="urn:microsoft.com/office/officeart/2005/8/layout/vList3"/>
    <dgm:cxn modelId="{517CFC8A-EB0C-48AC-83E9-6C2651EAE8C4}" srcId="{1BF0BA23-8A2E-4BE2-A87B-69BBA1DC9303}" destId="{E5902A9F-915A-4D02-87DB-09498059DF91}" srcOrd="3" destOrd="0" parTransId="{B62E3F80-EC16-46C7-9C8A-2C3B71E57EF3}" sibTransId="{B4D90147-D6E5-4F2C-9256-847B5F2E5F98}"/>
    <dgm:cxn modelId="{B2817EA1-4533-4773-BFC8-AD8DDC486C75}" srcId="{1BF0BA23-8A2E-4BE2-A87B-69BBA1DC9303}" destId="{AE4F214F-DDCD-489F-AB2F-A8038FC986E6}" srcOrd="2" destOrd="0" parTransId="{9E3DDB4F-39A1-4988-9CFA-914F9C2F59BA}" sibTransId="{6726A826-31D9-43F5-82FC-0030657F0015}"/>
    <dgm:cxn modelId="{EADC2AAD-B53A-420C-A9B9-C20F3B57279F}" type="presOf" srcId="{AE4F214F-DDCD-489F-AB2F-A8038FC986E6}" destId="{077B8DE6-FF56-4103-874A-07AB01787FD4}" srcOrd="0" destOrd="0" presId="urn:microsoft.com/office/officeart/2005/8/layout/vList3"/>
    <dgm:cxn modelId="{9B24A5BA-7CAB-4986-98F8-6B0C30EC91DE}" type="presOf" srcId="{AA22CC21-2CE6-45E4-82C3-2363B70DA702}" destId="{AA88A26D-1F1C-49C8-B1A3-A4EE421D6137}" srcOrd="0" destOrd="0" presId="urn:microsoft.com/office/officeart/2005/8/layout/vList3"/>
    <dgm:cxn modelId="{B70155C5-C718-43CC-BD15-C14685CE5642}" type="presOf" srcId="{9850A156-EA17-4AF8-AA84-A3C4C6166AC6}" destId="{673D4CB7-03A7-4272-B67A-7B1DCBF0F2D5}" srcOrd="0" destOrd="0" presId="urn:microsoft.com/office/officeart/2005/8/layout/vList3"/>
    <dgm:cxn modelId="{4A0A9564-5EA8-415C-93A0-18D5234FA688}" type="presParOf" srcId="{D18961E6-40C0-44D5-A194-B720B263A053}" destId="{E4C9632B-83FD-4542-BF1A-067D8C6E457A}" srcOrd="0" destOrd="0" presId="urn:microsoft.com/office/officeart/2005/8/layout/vList3"/>
    <dgm:cxn modelId="{C0738C78-5D42-4452-8235-D8B906737FCF}" type="presParOf" srcId="{E4C9632B-83FD-4542-BF1A-067D8C6E457A}" destId="{24F3F877-2698-4257-A40A-8A739BB25025}" srcOrd="0" destOrd="0" presId="urn:microsoft.com/office/officeart/2005/8/layout/vList3"/>
    <dgm:cxn modelId="{28B6AE0B-91BA-41B0-A5FE-2E4DD9F9D81D}" type="presParOf" srcId="{E4C9632B-83FD-4542-BF1A-067D8C6E457A}" destId="{AA88A26D-1F1C-49C8-B1A3-A4EE421D6137}" srcOrd="1" destOrd="0" presId="urn:microsoft.com/office/officeart/2005/8/layout/vList3"/>
    <dgm:cxn modelId="{178F393E-BDED-4B4E-BD4F-D1D5588B104F}" type="presParOf" srcId="{D18961E6-40C0-44D5-A194-B720B263A053}" destId="{7A45402C-2C90-4508-B339-2ED141AEDDFF}" srcOrd="1" destOrd="0" presId="urn:microsoft.com/office/officeart/2005/8/layout/vList3"/>
    <dgm:cxn modelId="{4D9B6946-893B-4021-A427-554FE2B2763D}" type="presParOf" srcId="{D18961E6-40C0-44D5-A194-B720B263A053}" destId="{4F9450AB-624B-4C11-9F10-2BE1C4D3B36D}" srcOrd="2" destOrd="0" presId="urn:microsoft.com/office/officeart/2005/8/layout/vList3"/>
    <dgm:cxn modelId="{F44D0C4A-9CF2-47D8-989E-BB4B41E4E389}" type="presParOf" srcId="{4F9450AB-624B-4C11-9F10-2BE1C4D3B36D}" destId="{D532259E-AC28-43D6-BC90-C3A756BDB1A0}" srcOrd="0" destOrd="0" presId="urn:microsoft.com/office/officeart/2005/8/layout/vList3"/>
    <dgm:cxn modelId="{244C3886-5C57-4C34-8C6F-21445CE72E65}" type="presParOf" srcId="{4F9450AB-624B-4C11-9F10-2BE1C4D3B36D}" destId="{673D4CB7-03A7-4272-B67A-7B1DCBF0F2D5}" srcOrd="1" destOrd="0" presId="urn:microsoft.com/office/officeart/2005/8/layout/vList3"/>
    <dgm:cxn modelId="{286B11BD-A815-4F8E-847B-F50172DE74D0}" type="presParOf" srcId="{D18961E6-40C0-44D5-A194-B720B263A053}" destId="{F1D32B66-7B65-4626-B008-28BEFF037621}" srcOrd="3" destOrd="0" presId="urn:microsoft.com/office/officeart/2005/8/layout/vList3"/>
    <dgm:cxn modelId="{7FD566A4-1E5F-4363-889C-62AC97EDB5C3}" type="presParOf" srcId="{D18961E6-40C0-44D5-A194-B720B263A053}" destId="{AAEB73CA-36F1-4FCA-B9D4-3FF95698A807}" srcOrd="4" destOrd="0" presId="urn:microsoft.com/office/officeart/2005/8/layout/vList3"/>
    <dgm:cxn modelId="{E64A5967-B34A-4820-8AF8-41903B9D6C58}" type="presParOf" srcId="{AAEB73CA-36F1-4FCA-B9D4-3FF95698A807}" destId="{88F3530E-B7B6-4905-A5AB-EFAF753E343F}" srcOrd="0" destOrd="0" presId="urn:microsoft.com/office/officeart/2005/8/layout/vList3"/>
    <dgm:cxn modelId="{D7FA0C5B-073C-43F7-9E29-EEC6B5D522FD}" type="presParOf" srcId="{AAEB73CA-36F1-4FCA-B9D4-3FF95698A807}" destId="{077B8DE6-FF56-4103-874A-07AB01787FD4}" srcOrd="1" destOrd="0" presId="urn:microsoft.com/office/officeart/2005/8/layout/vList3"/>
    <dgm:cxn modelId="{0824B08C-E0AC-40CF-99F5-BF5BD2519442}" type="presParOf" srcId="{D18961E6-40C0-44D5-A194-B720B263A053}" destId="{33B77524-04C0-44B9-ABC7-BEF54285040A}" srcOrd="5" destOrd="0" presId="urn:microsoft.com/office/officeart/2005/8/layout/vList3"/>
    <dgm:cxn modelId="{3CB515CF-7414-4FEC-9169-B268F4BF50CD}" type="presParOf" srcId="{D18961E6-40C0-44D5-A194-B720B263A053}" destId="{223A1DEB-F717-41B0-910A-C776F6499BCB}" srcOrd="6" destOrd="0" presId="urn:microsoft.com/office/officeart/2005/8/layout/vList3"/>
    <dgm:cxn modelId="{A2933E70-10D1-4136-9BFA-B819A558E248}" type="presParOf" srcId="{223A1DEB-F717-41B0-910A-C776F6499BCB}" destId="{0FD737CB-677D-4181-8996-0146E88FDE1B}" srcOrd="0" destOrd="0" presId="urn:microsoft.com/office/officeart/2005/8/layout/vList3"/>
    <dgm:cxn modelId="{7A48A1CC-9124-46C6-9B70-95AB5EF071A3}" type="presParOf" srcId="{223A1DEB-F717-41B0-910A-C776F6499BCB}" destId="{E4789DAB-4023-4484-8EDE-BF642CCCB357}" srcOrd="1" destOrd="0" presId="urn:microsoft.com/office/officeart/2005/8/layout/vList3"/>
    <dgm:cxn modelId="{6F6471CF-6DFE-4797-A0C5-5F8F81EB2A34}" type="presParOf" srcId="{D18961E6-40C0-44D5-A194-B720B263A053}" destId="{EE87CA85-6AD2-488F-829C-B9F7F9F2CCA6}" srcOrd="7" destOrd="0" presId="urn:microsoft.com/office/officeart/2005/8/layout/vList3"/>
    <dgm:cxn modelId="{01A99D04-D76B-48EB-A897-AF0B0B1CBAB2}" type="presParOf" srcId="{D18961E6-40C0-44D5-A194-B720B263A053}" destId="{AE172B9C-30A9-4513-AB81-BC5996065F65}" srcOrd="8" destOrd="0" presId="urn:microsoft.com/office/officeart/2005/8/layout/vList3"/>
    <dgm:cxn modelId="{5FD05A5D-3B04-47E0-A29C-5CDB08EC825F}" type="presParOf" srcId="{AE172B9C-30A9-4513-AB81-BC5996065F65}" destId="{577E5518-40B2-4E70-9DCD-92B3AFC3E254}" srcOrd="0" destOrd="0" presId="urn:microsoft.com/office/officeart/2005/8/layout/vList3"/>
    <dgm:cxn modelId="{7CCC5F05-5CE8-40E4-BC42-BEAFE82D8BCC}" type="presParOf" srcId="{AE172B9C-30A9-4513-AB81-BC5996065F65}" destId="{B687A6C0-4D7D-4E96-928F-6EE3527A3C7B}" srcOrd="1" destOrd="0" presId="urn:microsoft.com/office/officeart/2005/8/layout/vList3"/>
    <dgm:cxn modelId="{630221F8-CE8A-42F3-B9C4-92D698CCF78A}" type="presParOf" srcId="{D18961E6-40C0-44D5-A194-B720B263A053}" destId="{BFE9F388-C536-44FD-8190-E8CEEFB17738}" srcOrd="9" destOrd="0" presId="urn:microsoft.com/office/officeart/2005/8/layout/vList3"/>
    <dgm:cxn modelId="{0DE61F06-36F6-4F86-A4F6-CA8DD32E9CDB}" type="presParOf" srcId="{D18961E6-40C0-44D5-A194-B720B263A053}" destId="{340A9E07-67D2-48C5-8F4A-27AD67D18F41}" srcOrd="10" destOrd="0" presId="urn:microsoft.com/office/officeart/2005/8/layout/vList3"/>
    <dgm:cxn modelId="{F4EE139C-B6BA-403E-9175-91771C28E62B}" type="presParOf" srcId="{340A9E07-67D2-48C5-8F4A-27AD67D18F41}" destId="{8FF8AB98-1DA2-4B7D-B40E-43EFCDA4B67A}" srcOrd="0" destOrd="0" presId="urn:microsoft.com/office/officeart/2005/8/layout/vList3"/>
    <dgm:cxn modelId="{D272950C-0B44-450B-B1C4-A4FE7B07A6D0}" type="presParOf" srcId="{340A9E07-67D2-48C5-8F4A-27AD67D18F41}" destId="{7764BB73-785D-4C96-9EB8-7ABE7ECFF633}"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8A26D-1F1C-49C8-B1A3-A4EE421D6137}">
      <dsp:nvSpPr>
        <dsp:cNvPr id="0" name=""/>
        <dsp:cNvSpPr/>
      </dsp:nvSpPr>
      <dsp:spPr>
        <a:xfrm rot="10800000">
          <a:off x="793353" y="188"/>
          <a:ext cx="2529665" cy="624726"/>
        </a:xfrm>
        <a:prstGeom prst="homePlate">
          <a:avLst/>
        </a:prstGeom>
        <a:solidFill>
          <a:srgbClr val="1F4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Electronic Assemblies</a:t>
          </a:r>
        </a:p>
      </dsp:txBody>
      <dsp:txXfrm rot="10800000">
        <a:off x="949534" y="188"/>
        <a:ext cx="2373484" cy="624726"/>
      </dsp:txXfrm>
    </dsp:sp>
    <dsp:sp modelId="{24F3F877-2698-4257-A40A-8A739BB25025}">
      <dsp:nvSpPr>
        <dsp:cNvPr id="0" name=""/>
        <dsp:cNvSpPr/>
      </dsp:nvSpPr>
      <dsp:spPr>
        <a:xfrm>
          <a:off x="480989" y="188"/>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3D4CB7-03A7-4272-B67A-7B1DCBF0F2D5}">
      <dsp:nvSpPr>
        <dsp:cNvPr id="0" name=""/>
        <dsp:cNvSpPr/>
      </dsp:nvSpPr>
      <dsp:spPr>
        <a:xfrm rot="10800000">
          <a:off x="793353" y="811401"/>
          <a:ext cx="2529665" cy="624726"/>
        </a:xfrm>
        <a:prstGeom prst="homePlate">
          <a:avLst/>
        </a:prstGeom>
        <a:solidFill>
          <a:srgbClr val="1F4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Electro Mechanical Assemblies</a:t>
          </a:r>
        </a:p>
      </dsp:txBody>
      <dsp:txXfrm rot="10800000">
        <a:off x="949534" y="811401"/>
        <a:ext cx="2373484" cy="624726"/>
      </dsp:txXfrm>
    </dsp:sp>
    <dsp:sp modelId="{D532259E-AC28-43D6-BC90-C3A756BDB1A0}">
      <dsp:nvSpPr>
        <dsp:cNvPr id="0" name=""/>
        <dsp:cNvSpPr/>
      </dsp:nvSpPr>
      <dsp:spPr>
        <a:xfrm>
          <a:off x="480989" y="811401"/>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7B8DE6-FF56-4103-874A-07AB01787FD4}">
      <dsp:nvSpPr>
        <dsp:cNvPr id="0" name=""/>
        <dsp:cNvSpPr/>
      </dsp:nvSpPr>
      <dsp:spPr>
        <a:xfrm rot="10800000">
          <a:off x="793353" y="1622613"/>
          <a:ext cx="2529665" cy="624726"/>
        </a:xfrm>
        <a:prstGeom prst="homePlat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Power Supplies</a:t>
          </a:r>
        </a:p>
      </dsp:txBody>
      <dsp:txXfrm rot="10800000">
        <a:off x="949534" y="1622613"/>
        <a:ext cx="2373484" cy="624726"/>
      </dsp:txXfrm>
    </dsp:sp>
    <dsp:sp modelId="{88F3530E-B7B6-4905-A5AB-EFAF753E343F}">
      <dsp:nvSpPr>
        <dsp:cNvPr id="0" name=""/>
        <dsp:cNvSpPr/>
      </dsp:nvSpPr>
      <dsp:spPr>
        <a:xfrm>
          <a:off x="480989" y="1622613"/>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789DAB-4023-4484-8EDE-BF642CCCB357}">
      <dsp:nvSpPr>
        <dsp:cNvPr id="0" name=""/>
        <dsp:cNvSpPr/>
      </dsp:nvSpPr>
      <dsp:spPr>
        <a:xfrm rot="10800000">
          <a:off x="793353" y="2433825"/>
          <a:ext cx="2529665" cy="624726"/>
        </a:xfrm>
        <a:prstGeom prst="homePlate">
          <a:avLst/>
        </a:prstGeom>
        <a:solidFill>
          <a:srgbClr val="1F4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Keyboards</a:t>
          </a:r>
        </a:p>
      </dsp:txBody>
      <dsp:txXfrm rot="10800000">
        <a:off x="949534" y="2433825"/>
        <a:ext cx="2373484" cy="624726"/>
      </dsp:txXfrm>
    </dsp:sp>
    <dsp:sp modelId="{0FD737CB-677D-4181-8996-0146E88FDE1B}">
      <dsp:nvSpPr>
        <dsp:cNvPr id="0" name=""/>
        <dsp:cNvSpPr/>
      </dsp:nvSpPr>
      <dsp:spPr>
        <a:xfrm>
          <a:off x="480989" y="2433825"/>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87A6C0-4D7D-4E96-928F-6EE3527A3C7B}">
      <dsp:nvSpPr>
        <dsp:cNvPr id="0" name=""/>
        <dsp:cNvSpPr/>
      </dsp:nvSpPr>
      <dsp:spPr>
        <a:xfrm rot="10800000">
          <a:off x="793353" y="3245038"/>
          <a:ext cx="2529665" cy="624726"/>
        </a:xfrm>
        <a:prstGeom prst="homePlate">
          <a:avLst/>
        </a:prstGeom>
        <a:solidFill>
          <a:srgbClr val="1F4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Switch Panels</a:t>
          </a:r>
        </a:p>
      </dsp:txBody>
      <dsp:txXfrm rot="10800000">
        <a:off x="949534" y="3245038"/>
        <a:ext cx="2373484" cy="624726"/>
      </dsp:txXfrm>
    </dsp:sp>
    <dsp:sp modelId="{577E5518-40B2-4E70-9DCD-92B3AFC3E254}">
      <dsp:nvSpPr>
        <dsp:cNvPr id="0" name=""/>
        <dsp:cNvSpPr/>
      </dsp:nvSpPr>
      <dsp:spPr>
        <a:xfrm>
          <a:off x="480989" y="3245038"/>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64BB73-785D-4C96-9EB8-7ABE7ECFF633}">
      <dsp:nvSpPr>
        <dsp:cNvPr id="0" name=""/>
        <dsp:cNvSpPr/>
      </dsp:nvSpPr>
      <dsp:spPr>
        <a:xfrm rot="10800000">
          <a:off x="793353" y="4056250"/>
          <a:ext cx="2529665" cy="624726"/>
        </a:xfrm>
        <a:prstGeom prst="homePlate">
          <a:avLst/>
        </a:prstGeom>
        <a:solidFill>
          <a:srgbClr val="1F4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5487" tIns="49530" rIns="92456" bIns="49530" numCol="1" spcCol="1270" anchor="ctr" anchorCtr="0">
          <a:noAutofit/>
        </a:bodyPr>
        <a:lstStyle/>
        <a:p>
          <a:pPr marL="0" lvl="0" indent="0" algn="ctr" defTabSz="577850">
            <a:lnSpc>
              <a:spcPct val="90000"/>
            </a:lnSpc>
            <a:spcBef>
              <a:spcPct val="0"/>
            </a:spcBef>
            <a:spcAft>
              <a:spcPct val="35000"/>
            </a:spcAft>
            <a:buNone/>
          </a:pPr>
          <a:r>
            <a:rPr lang="en-CA" sz="1300" kern="1200" dirty="0"/>
            <a:t>Panels</a:t>
          </a:r>
        </a:p>
      </dsp:txBody>
      <dsp:txXfrm rot="10800000">
        <a:off x="949534" y="4056250"/>
        <a:ext cx="2373484" cy="624726"/>
      </dsp:txXfrm>
    </dsp:sp>
    <dsp:sp modelId="{8FF8AB98-1DA2-4B7D-B40E-43EFCDA4B67A}">
      <dsp:nvSpPr>
        <dsp:cNvPr id="0" name=""/>
        <dsp:cNvSpPr/>
      </dsp:nvSpPr>
      <dsp:spPr>
        <a:xfrm>
          <a:off x="480989" y="4056250"/>
          <a:ext cx="624726" cy="62472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0.45434</cdr:x>
      <cdr:y>0.05398</cdr:y>
    </cdr:from>
    <cdr:to>
      <cdr:x>0.6011</cdr:x>
      <cdr:y>0.27594</cdr:y>
    </cdr:to>
    <cdr:sp macro="" textlink="">
      <cdr:nvSpPr>
        <cdr:cNvPr id="2" name="TextBox 1">
          <a:extLst xmlns:a="http://schemas.openxmlformats.org/drawingml/2006/main">
            <a:ext uri="{FF2B5EF4-FFF2-40B4-BE49-F238E27FC236}">
              <a16:creationId xmlns:a16="http://schemas.microsoft.com/office/drawing/2014/main" id="{BE3D5B0C-CB5D-6E12-BBB4-E1EC371316F5}"/>
            </a:ext>
          </a:extLst>
        </cdr:cNvPr>
        <cdr:cNvSpPr txBox="1"/>
      </cdr:nvSpPr>
      <cdr:spPr>
        <a:xfrm xmlns:a="http://schemas.openxmlformats.org/drawingml/2006/main">
          <a:off x="2830851" y="222374"/>
          <a:ext cx="914418" cy="91440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CA" sz="1400" dirty="0">
              <a:latin typeface="Hind SemiBold" panose="02000000000000000000" pitchFamily="2" charset="0"/>
              <a:cs typeface="Hind SemiBold" panose="02000000000000000000" pitchFamily="2" charset="0"/>
            </a:rPr>
            <a:t>COMMERCIAL AIRCRAFT DELIVERIES</a:t>
          </a:r>
          <a:endParaRPr lang="en-US" sz="1400" dirty="0">
            <a:latin typeface="Hind SemiBold" panose="02000000000000000000" pitchFamily="2" charset="0"/>
            <a:cs typeface="Hind SemiBold" panose="02000000000000000000"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0.86806</cdr:x>
      <cdr:y>0.80787</cdr:y>
    </cdr:from>
    <cdr:to>
      <cdr:x>0.93472</cdr:x>
      <cdr:y>0.90046</cdr:y>
    </cdr:to>
    <cdr:sp macro="" textlink="">
      <cdr:nvSpPr>
        <cdr:cNvPr id="7" name="TextBox 1">
          <a:extLst xmlns:a="http://schemas.openxmlformats.org/drawingml/2006/main">
            <a:ext uri="{FF2B5EF4-FFF2-40B4-BE49-F238E27FC236}">
              <a16:creationId xmlns:a16="http://schemas.microsoft.com/office/drawing/2014/main" id="{80033293-3AE3-2F82-1B6A-A7599B646447}"/>
            </a:ext>
          </a:extLst>
        </cdr:cNvPr>
        <cdr:cNvSpPr txBox="1"/>
      </cdr:nvSpPr>
      <cdr:spPr>
        <a:xfrm xmlns:a="http://schemas.openxmlformats.org/drawingml/2006/main">
          <a:off x="3968750" y="2216150"/>
          <a:ext cx="304800" cy="2540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kern="1200"/>
            <a:t>Q3</a:t>
          </a:r>
        </a:p>
      </cdr:txBody>
    </cdr:sp>
  </cdr:relSizeAnchor>
</c:userShapes>
</file>

<file path=ppt/drawings/drawing3.xml><?xml version="1.0" encoding="utf-8"?>
<c:userShapes xmlns:c="http://schemas.openxmlformats.org/drawingml/2006/chart">
  <cdr:relSizeAnchor xmlns:cdr="http://schemas.openxmlformats.org/drawingml/2006/chartDrawing">
    <cdr:from>
      <cdr:x>0.79306</cdr:x>
      <cdr:y>0.90741</cdr:y>
    </cdr:from>
    <cdr:to>
      <cdr:x>0.85972</cdr:x>
      <cdr:y>1</cdr:y>
    </cdr:to>
    <cdr:sp macro="" textlink="">
      <cdr:nvSpPr>
        <cdr:cNvPr id="3" name="TextBox 1">
          <a:extLst xmlns:a="http://schemas.openxmlformats.org/drawingml/2006/main">
            <a:ext uri="{FF2B5EF4-FFF2-40B4-BE49-F238E27FC236}">
              <a16:creationId xmlns:a16="http://schemas.microsoft.com/office/drawing/2014/main" id="{38C5EAC9-2F7C-68ED-286F-860B4BB08D4F}"/>
            </a:ext>
          </a:extLst>
        </cdr:cNvPr>
        <cdr:cNvSpPr txBox="1"/>
      </cdr:nvSpPr>
      <cdr:spPr>
        <a:xfrm xmlns:a="http://schemas.openxmlformats.org/drawingml/2006/main">
          <a:off x="3625850" y="2489200"/>
          <a:ext cx="304800" cy="2540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kern="1200"/>
            <a:t>Q3</a:t>
          </a:r>
        </a:p>
      </cdr:txBody>
    </cdr:sp>
  </cdr:relSizeAnchor>
</c:userShapes>
</file>

<file path=ppt/drawings/drawing4.xml><?xml version="1.0" encoding="utf-8"?>
<c:userShapes xmlns:c="http://schemas.openxmlformats.org/drawingml/2006/chart">
  <cdr:relSizeAnchor xmlns:cdr="http://schemas.openxmlformats.org/drawingml/2006/chartDrawing">
    <cdr:from>
      <cdr:x>0.77778</cdr:x>
      <cdr:y>0.90741</cdr:y>
    </cdr:from>
    <cdr:to>
      <cdr:x>0.84444</cdr:x>
      <cdr:y>1</cdr:y>
    </cdr:to>
    <cdr:sp macro="" textlink="">
      <cdr:nvSpPr>
        <cdr:cNvPr id="2" name="TextBox 1">
          <a:extLst xmlns:a="http://schemas.openxmlformats.org/drawingml/2006/main">
            <a:ext uri="{FF2B5EF4-FFF2-40B4-BE49-F238E27FC236}">
              <a16:creationId xmlns:a16="http://schemas.microsoft.com/office/drawing/2014/main" id="{225210A8-58B9-D939-EBA4-C877869BF733}"/>
            </a:ext>
          </a:extLst>
        </cdr:cNvPr>
        <cdr:cNvSpPr txBox="1"/>
      </cdr:nvSpPr>
      <cdr:spPr>
        <a:xfrm xmlns:a="http://schemas.openxmlformats.org/drawingml/2006/main">
          <a:off x="3556000" y="2489200"/>
          <a:ext cx="304800" cy="2540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kern="1200"/>
            <a:t>Q3</a:t>
          </a:r>
        </a:p>
      </cdr:txBody>
    </cdr:sp>
  </cdr:relSizeAnchor>
</c:userShapes>
</file>

<file path=ppt/drawings/drawing5.xml><?xml version="1.0" encoding="utf-8"?>
<c:userShapes xmlns:c="http://schemas.openxmlformats.org/drawingml/2006/chart">
  <cdr:relSizeAnchor xmlns:cdr="http://schemas.openxmlformats.org/drawingml/2006/chartDrawing">
    <cdr:from>
      <cdr:x>0.80139</cdr:x>
      <cdr:y>0.90741</cdr:y>
    </cdr:from>
    <cdr:to>
      <cdr:x>0.86806</cdr:x>
      <cdr:y>1</cdr:y>
    </cdr:to>
    <cdr:sp macro="" textlink="">
      <cdr:nvSpPr>
        <cdr:cNvPr id="2" name="TextBox 1">
          <a:extLst xmlns:a="http://schemas.openxmlformats.org/drawingml/2006/main">
            <a:ext uri="{FF2B5EF4-FFF2-40B4-BE49-F238E27FC236}">
              <a16:creationId xmlns:a16="http://schemas.microsoft.com/office/drawing/2014/main" id="{806841B3-A961-1778-1689-0349674037B2}"/>
            </a:ext>
          </a:extLst>
        </cdr:cNvPr>
        <cdr:cNvSpPr txBox="1"/>
      </cdr:nvSpPr>
      <cdr:spPr>
        <a:xfrm xmlns:a="http://schemas.openxmlformats.org/drawingml/2006/main">
          <a:off x="3663950" y="2489200"/>
          <a:ext cx="304800" cy="2540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kern="1200"/>
            <a:t>Q3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5"/>
            <a:ext cx="3011487" cy="463551"/>
          </a:xfrm>
          <a:prstGeom prst="rect">
            <a:avLst/>
          </a:prstGeom>
        </p:spPr>
        <p:txBody>
          <a:bodyPr vert="horz" lIns="91373" tIns="45687" rIns="91373" bIns="45687" rtlCol="0"/>
          <a:lstStyle>
            <a:lvl1pPr algn="l">
              <a:defRPr sz="1000"/>
            </a:lvl1pPr>
          </a:lstStyle>
          <a:p>
            <a:endParaRPr lang="en-US"/>
          </a:p>
        </p:txBody>
      </p:sp>
      <p:sp>
        <p:nvSpPr>
          <p:cNvPr id="3" name="Date Placeholder 2"/>
          <p:cNvSpPr>
            <a:spLocks noGrp="1"/>
          </p:cNvSpPr>
          <p:nvPr>
            <p:ph type="dt" sz="quarter" idx="1"/>
          </p:nvPr>
        </p:nvSpPr>
        <p:spPr>
          <a:xfrm>
            <a:off x="3937008" y="5"/>
            <a:ext cx="3011487" cy="463551"/>
          </a:xfrm>
          <a:prstGeom prst="rect">
            <a:avLst/>
          </a:prstGeom>
        </p:spPr>
        <p:txBody>
          <a:bodyPr vert="horz" lIns="91373" tIns="45687" rIns="91373" bIns="45687" rtlCol="0"/>
          <a:lstStyle>
            <a:lvl1pPr algn="r">
              <a:defRPr sz="1000"/>
            </a:lvl1pPr>
          </a:lstStyle>
          <a:p>
            <a:fld id="{BA604B39-C229-47E4-A4EE-4B6B9F74131C}" type="datetimeFigureOut">
              <a:rPr lang="en-US" smtClean="0"/>
              <a:t>10/10/2026</a:t>
            </a:fld>
            <a:endParaRPr lang="en-US"/>
          </a:p>
        </p:txBody>
      </p:sp>
      <p:sp>
        <p:nvSpPr>
          <p:cNvPr id="4" name="Footer Placeholder 3"/>
          <p:cNvSpPr>
            <a:spLocks noGrp="1"/>
          </p:cNvSpPr>
          <p:nvPr>
            <p:ph type="ftr" sz="quarter" idx="2"/>
          </p:nvPr>
        </p:nvSpPr>
        <p:spPr>
          <a:xfrm>
            <a:off x="7" y="8772526"/>
            <a:ext cx="3011487" cy="463551"/>
          </a:xfrm>
          <a:prstGeom prst="rect">
            <a:avLst/>
          </a:prstGeom>
        </p:spPr>
        <p:txBody>
          <a:bodyPr vert="horz" lIns="91373" tIns="45687" rIns="91373" bIns="45687" rtlCol="0" anchor="b"/>
          <a:lstStyle>
            <a:lvl1pPr algn="l">
              <a:defRPr sz="1000"/>
            </a:lvl1pPr>
          </a:lstStyle>
          <a:p>
            <a:endParaRPr lang="en-US"/>
          </a:p>
        </p:txBody>
      </p:sp>
      <p:sp>
        <p:nvSpPr>
          <p:cNvPr id="5" name="Slide Number Placeholder 4"/>
          <p:cNvSpPr>
            <a:spLocks noGrp="1"/>
          </p:cNvSpPr>
          <p:nvPr>
            <p:ph type="sldNum" sz="quarter" idx="3"/>
          </p:nvPr>
        </p:nvSpPr>
        <p:spPr>
          <a:xfrm>
            <a:off x="3937008" y="8772526"/>
            <a:ext cx="3011487" cy="463551"/>
          </a:xfrm>
          <a:prstGeom prst="rect">
            <a:avLst/>
          </a:prstGeom>
        </p:spPr>
        <p:txBody>
          <a:bodyPr vert="horz" lIns="91373" tIns="45687" rIns="91373" bIns="45687" rtlCol="0" anchor="b"/>
          <a:lstStyle>
            <a:lvl1pPr algn="r">
              <a:defRPr sz="1000"/>
            </a:lvl1pPr>
          </a:lstStyle>
          <a:p>
            <a:fld id="{B9D174B3-DD85-4EA4-9A5B-B7B191F7F4A3}" type="slidenum">
              <a:rPr lang="en-US" smtClean="0"/>
              <a:t>‹#›</a:t>
            </a:fld>
            <a:endParaRPr lang="en-US"/>
          </a:p>
        </p:txBody>
      </p:sp>
    </p:spTree>
    <p:extLst>
      <p:ext uri="{BB962C8B-B14F-4D97-AF65-F5344CB8AC3E}">
        <p14:creationId xmlns:p14="http://schemas.microsoft.com/office/powerpoint/2010/main" val="33799383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13"/>
            <a:ext cx="3011698" cy="463407"/>
          </a:xfrm>
          <a:prstGeom prst="rect">
            <a:avLst/>
          </a:prstGeom>
        </p:spPr>
        <p:txBody>
          <a:bodyPr vert="horz" lIns="92410" tIns="46203" rIns="92410" bIns="46203" rtlCol="0"/>
          <a:lstStyle>
            <a:lvl1pPr algn="l">
              <a:defRPr sz="1000"/>
            </a:lvl1pPr>
          </a:lstStyle>
          <a:p>
            <a:endParaRPr lang="en-US"/>
          </a:p>
        </p:txBody>
      </p:sp>
      <p:sp>
        <p:nvSpPr>
          <p:cNvPr id="3" name="Date Placeholder 2"/>
          <p:cNvSpPr>
            <a:spLocks noGrp="1"/>
          </p:cNvSpPr>
          <p:nvPr>
            <p:ph type="dt" idx="1"/>
          </p:nvPr>
        </p:nvSpPr>
        <p:spPr>
          <a:xfrm>
            <a:off x="3936776" y="13"/>
            <a:ext cx="3011698" cy="463407"/>
          </a:xfrm>
          <a:prstGeom prst="rect">
            <a:avLst/>
          </a:prstGeom>
        </p:spPr>
        <p:txBody>
          <a:bodyPr vert="horz" lIns="92410" tIns="46203" rIns="92410" bIns="46203" rtlCol="0"/>
          <a:lstStyle>
            <a:lvl1pPr algn="r">
              <a:defRPr sz="1000"/>
            </a:lvl1pPr>
          </a:lstStyle>
          <a:p>
            <a:fld id="{5E127937-5AC9-4008-8081-5F78D1D17606}" type="datetimeFigureOut">
              <a:rPr lang="en-US" smtClean="0"/>
              <a:t>10/10/2026</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10" tIns="46203" rIns="92410" bIns="46203" rtlCol="0" anchor="ctr"/>
          <a:lstStyle/>
          <a:p>
            <a:endParaRPr lang="en-US"/>
          </a:p>
        </p:txBody>
      </p:sp>
      <p:sp>
        <p:nvSpPr>
          <p:cNvPr id="5" name="Notes Placeholder 4"/>
          <p:cNvSpPr>
            <a:spLocks noGrp="1"/>
          </p:cNvSpPr>
          <p:nvPr>
            <p:ph type="body" sz="quarter" idx="3"/>
          </p:nvPr>
        </p:nvSpPr>
        <p:spPr>
          <a:xfrm>
            <a:off x="695009" y="4444874"/>
            <a:ext cx="5560060" cy="3636705"/>
          </a:xfrm>
          <a:prstGeom prst="rect">
            <a:avLst/>
          </a:prstGeom>
        </p:spPr>
        <p:txBody>
          <a:bodyPr vert="horz" lIns="92410" tIns="46203" rIns="92410" bIns="462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772672"/>
            <a:ext cx="3011698" cy="463406"/>
          </a:xfrm>
          <a:prstGeom prst="rect">
            <a:avLst/>
          </a:prstGeom>
        </p:spPr>
        <p:txBody>
          <a:bodyPr vert="horz" lIns="92410" tIns="46203" rIns="92410" bIns="46203" rtlCol="0" anchor="b"/>
          <a:lstStyle>
            <a:lvl1pPr algn="l">
              <a:defRPr sz="1000"/>
            </a:lvl1pPr>
          </a:lstStyle>
          <a:p>
            <a:endParaRPr lang="en-US"/>
          </a:p>
        </p:txBody>
      </p:sp>
      <p:sp>
        <p:nvSpPr>
          <p:cNvPr id="7" name="Slide Number Placeholder 6"/>
          <p:cNvSpPr>
            <a:spLocks noGrp="1"/>
          </p:cNvSpPr>
          <p:nvPr>
            <p:ph type="sldNum" sz="quarter" idx="5"/>
          </p:nvPr>
        </p:nvSpPr>
        <p:spPr>
          <a:xfrm>
            <a:off x="3936776" y="8772672"/>
            <a:ext cx="3011698" cy="463406"/>
          </a:xfrm>
          <a:prstGeom prst="rect">
            <a:avLst/>
          </a:prstGeom>
        </p:spPr>
        <p:txBody>
          <a:bodyPr vert="horz" lIns="92410" tIns="46203" rIns="92410" bIns="46203" rtlCol="0" anchor="b"/>
          <a:lstStyle>
            <a:lvl1pPr algn="r">
              <a:defRPr sz="1000"/>
            </a:lvl1pPr>
          </a:lstStyle>
          <a:p>
            <a:fld id="{A725778A-6FFC-4F9B-8027-AA5DE6D9D9C4}" type="slidenum">
              <a:rPr lang="en-US" smtClean="0"/>
              <a:t>‹#›</a:t>
            </a:fld>
            <a:endParaRPr lang="en-US"/>
          </a:p>
        </p:txBody>
      </p:sp>
    </p:spTree>
    <p:extLst>
      <p:ext uri="{BB962C8B-B14F-4D97-AF65-F5344CB8AC3E}">
        <p14:creationId xmlns:p14="http://schemas.microsoft.com/office/powerpoint/2010/main" val="9406884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725778A-6FFC-4F9B-8027-AA5DE6D9D9C4}" type="slidenum">
              <a:rPr lang="en-US" smtClean="0"/>
              <a:t>1</a:t>
            </a:fld>
            <a:endParaRPr lang="en-US"/>
          </a:p>
        </p:txBody>
      </p:sp>
    </p:spTree>
    <p:extLst>
      <p:ext uri="{BB962C8B-B14F-4D97-AF65-F5344CB8AC3E}">
        <p14:creationId xmlns:p14="http://schemas.microsoft.com/office/powerpoint/2010/main" val="3599624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A725778A-6FFC-4F9B-8027-AA5DE6D9D9C4}" type="slidenum">
              <a:rPr lang="en-US" smtClean="0"/>
              <a:t>2</a:t>
            </a:fld>
            <a:endParaRPr lang="en-US"/>
          </a:p>
        </p:txBody>
      </p:sp>
    </p:spTree>
    <p:extLst>
      <p:ext uri="{BB962C8B-B14F-4D97-AF65-F5344CB8AC3E}">
        <p14:creationId xmlns:p14="http://schemas.microsoft.com/office/powerpoint/2010/main" val="11001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3</a:t>
            </a:fld>
            <a:endParaRPr lang="en-US"/>
          </a:p>
        </p:txBody>
      </p:sp>
    </p:spTree>
    <p:extLst>
      <p:ext uri="{BB962C8B-B14F-4D97-AF65-F5344CB8AC3E}">
        <p14:creationId xmlns:p14="http://schemas.microsoft.com/office/powerpoint/2010/main" val="48672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6</a:t>
            </a:fld>
            <a:endParaRPr lang="en-US"/>
          </a:p>
        </p:txBody>
      </p:sp>
    </p:spTree>
    <p:extLst>
      <p:ext uri="{BB962C8B-B14F-4D97-AF65-F5344CB8AC3E}">
        <p14:creationId xmlns:p14="http://schemas.microsoft.com/office/powerpoint/2010/main" val="29068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7</a:t>
            </a:fld>
            <a:endParaRPr lang="en-US"/>
          </a:p>
        </p:txBody>
      </p:sp>
    </p:spTree>
    <p:extLst>
      <p:ext uri="{BB962C8B-B14F-4D97-AF65-F5344CB8AC3E}">
        <p14:creationId xmlns:p14="http://schemas.microsoft.com/office/powerpoint/2010/main" val="210736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Highlight the Numbers and Years. Use Boeing Airbus headers.</a:t>
            </a:r>
          </a:p>
        </p:txBody>
      </p:sp>
      <p:sp>
        <p:nvSpPr>
          <p:cNvPr id="4" name="Slide Number Placeholder 3"/>
          <p:cNvSpPr>
            <a:spLocks noGrp="1"/>
          </p:cNvSpPr>
          <p:nvPr>
            <p:ph type="sldNum" sz="quarter" idx="5"/>
          </p:nvPr>
        </p:nvSpPr>
        <p:spPr/>
        <p:txBody>
          <a:bodyPr/>
          <a:lstStyle/>
          <a:p>
            <a:fld id="{A725778A-6FFC-4F9B-8027-AA5DE6D9D9C4}" type="slidenum">
              <a:rPr lang="en-US" smtClean="0"/>
              <a:t>8</a:t>
            </a:fld>
            <a:endParaRPr lang="en-US"/>
          </a:p>
        </p:txBody>
      </p:sp>
    </p:spTree>
    <p:extLst>
      <p:ext uri="{BB962C8B-B14F-4D97-AF65-F5344CB8AC3E}">
        <p14:creationId xmlns:p14="http://schemas.microsoft.com/office/powerpoint/2010/main" val="285104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9</a:t>
            </a:fld>
            <a:endParaRPr lang="en-US"/>
          </a:p>
        </p:txBody>
      </p:sp>
    </p:spTree>
    <p:extLst>
      <p:ext uri="{BB962C8B-B14F-4D97-AF65-F5344CB8AC3E}">
        <p14:creationId xmlns:p14="http://schemas.microsoft.com/office/powerpoint/2010/main" val="1315762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11</a:t>
            </a:fld>
            <a:endParaRPr lang="en-US"/>
          </a:p>
        </p:txBody>
      </p:sp>
    </p:spTree>
    <p:extLst>
      <p:ext uri="{BB962C8B-B14F-4D97-AF65-F5344CB8AC3E}">
        <p14:creationId xmlns:p14="http://schemas.microsoft.com/office/powerpoint/2010/main" val="276394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Capital Allocation 2024 Plans</a:t>
            </a:r>
          </a:p>
        </p:txBody>
      </p:sp>
      <p:sp>
        <p:nvSpPr>
          <p:cNvPr id="4" name="Slide Number Placeholder 3"/>
          <p:cNvSpPr>
            <a:spLocks noGrp="1"/>
          </p:cNvSpPr>
          <p:nvPr>
            <p:ph type="sldNum" sz="quarter" idx="5"/>
          </p:nvPr>
        </p:nvSpPr>
        <p:spPr/>
        <p:txBody>
          <a:bodyPr/>
          <a:lstStyle/>
          <a:p>
            <a:fld id="{A725778A-6FFC-4F9B-8027-AA5DE6D9D9C4}" type="slidenum">
              <a:rPr lang="en-US" smtClean="0"/>
              <a:t>13</a:t>
            </a:fld>
            <a:endParaRPr lang="en-US"/>
          </a:p>
        </p:txBody>
      </p:sp>
    </p:spTree>
    <p:extLst>
      <p:ext uri="{BB962C8B-B14F-4D97-AF65-F5344CB8AC3E}">
        <p14:creationId xmlns:p14="http://schemas.microsoft.com/office/powerpoint/2010/main" val="1151554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725778A-6FFC-4F9B-8027-AA5DE6D9D9C4}" type="slidenum">
              <a:rPr lang="en-US" smtClean="0"/>
              <a:t>18</a:t>
            </a:fld>
            <a:endParaRPr lang="en-US"/>
          </a:p>
        </p:txBody>
      </p:sp>
    </p:spTree>
    <p:extLst>
      <p:ext uri="{BB962C8B-B14F-4D97-AF65-F5344CB8AC3E}">
        <p14:creationId xmlns:p14="http://schemas.microsoft.com/office/powerpoint/2010/main" val="4256815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725778A-6FFC-4F9B-8027-AA5DE6D9D9C4}" type="slidenum">
              <a:rPr lang="en-US" smtClean="0"/>
              <a:t>21</a:t>
            </a:fld>
            <a:endParaRPr lang="en-US"/>
          </a:p>
        </p:txBody>
      </p:sp>
    </p:spTree>
    <p:extLst>
      <p:ext uri="{BB962C8B-B14F-4D97-AF65-F5344CB8AC3E}">
        <p14:creationId xmlns:p14="http://schemas.microsoft.com/office/powerpoint/2010/main" val="3160835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715857"/>
            <a:ext cx="9144000" cy="1794105"/>
          </a:xfrm>
        </p:spPr>
        <p:txBody>
          <a:bodyPr anchor="b"/>
          <a:lstStyle>
            <a:lvl1pPr algn="ctr">
              <a:defRPr sz="6000"/>
            </a:lvl1pPr>
          </a:lstStyle>
          <a:p>
            <a:r>
              <a:rPr lang="en-US"/>
              <a:t>Test</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4955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9400" y="406400"/>
            <a:ext cx="9194800" cy="1284288"/>
          </a:xfrm>
        </p:spPr>
        <p:txBody>
          <a:bodyPr/>
          <a:lstStyle>
            <a:lvl1pPr algn="ctr">
              <a:defRPr/>
            </a:lvl1pPr>
          </a:lstStyle>
          <a:p>
            <a:r>
              <a:rPr lang="en-US"/>
              <a:t>Click to edit Master title style</a:t>
            </a:r>
          </a:p>
        </p:txBody>
      </p:sp>
      <p:sp>
        <p:nvSpPr>
          <p:cNvPr id="3" name="Content Placeholder 2"/>
          <p:cNvSpPr>
            <a:spLocks noGrp="1"/>
          </p:cNvSpPr>
          <p:nvPr>
            <p:ph idx="1" hasCustomPrompt="1"/>
          </p:nvPr>
        </p:nvSpPr>
        <p:spPr/>
        <p:txBody>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a:solidFill>
                  <a:schemeClr val="accent6">
                    <a:lumMod val="50000"/>
                  </a:schemeClr>
                </a:solidFill>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a:solidFill>
                  <a:schemeClr val="accent6">
                    <a:lumMod val="50000"/>
                  </a:schemeClr>
                </a:solidFill>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a:solidFill>
                  <a:schemeClr val="accent6">
                    <a:lumMod val="50000"/>
                  </a:schemeClr>
                </a:solidFill>
              </a:defRPr>
            </a:lvl3pPr>
            <a:lvl4pPr>
              <a:defRPr sz="2400"/>
            </a:lvl4pPr>
            <a:lvl5pPr>
              <a:defRPr/>
            </a:lvl5pPr>
          </a:lstStyle>
          <a:p>
            <a:pPr marL="342900" marR="0" lvl="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a:pPr>
            <a:r>
              <a:rPr kumimoji="0" lang="en-CA" sz="2400" b="0" i="0" u="none" strike="noStrike" kern="0" cap="none" spc="0" normalizeH="0" baseline="0" noProof="0">
                <a:ln>
                  <a:noFill/>
                </a:ln>
                <a:solidFill>
                  <a:srgbClr val="006600"/>
                </a:solidFill>
                <a:effectLst/>
                <a:uLnTx/>
                <a:uFillTx/>
                <a:latin typeface="Arial Black"/>
                <a:ea typeface="+mn-ea"/>
                <a:cs typeface="+mn-cs"/>
              </a:rPr>
              <a:t>Have Circuits and Aerospace as separate legal entities</a:t>
            </a:r>
          </a:p>
          <a:p>
            <a:pPr marL="742950" marR="0" lvl="1"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a:pPr>
            <a:r>
              <a:rPr kumimoji="0" lang="en-CA" sz="2000" b="0" i="0" u="none" strike="noStrike" kern="0" cap="none" spc="0" normalizeH="0" baseline="0" noProof="0">
                <a:ln>
                  <a:noFill/>
                </a:ln>
                <a:solidFill>
                  <a:srgbClr val="006600"/>
                </a:solidFill>
                <a:effectLst/>
                <a:uLnTx/>
                <a:uFillTx/>
                <a:latin typeface="+mn-lt"/>
              </a:rPr>
              <a:t>Increased flexibility for corporate development activities</a:t>
            </a:r>
          </a:p>
          <a:p>
            <a:pPr marL="742950" marR="0" lvl="1"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a:pPr>
            <a:r>
              <a:rPr kumimoji="0" lang="en-CA" sz="2000" b="0" i="0" u="none" strike="noStrike" kern="0" cap="none" spc="0" normalizeH="0" baseline="0" noProof="0">
                <a:ln>
                  <a:noFill/>
                </a:ln>
                <a:solidFill>
                  <a:srgbClr val="006600"/>
                </a:solidFill>
                <a:effectLst/>
                <a:uLnTx/>
                <a:uFillTx/>
                <a:latin typeface="+mn-lt"/>
              </a:rPr>
              <a:t>Need to be tax efficient</a:t>
            </a:r>
          </a:p>
          <a:p>
            <a:pPr marL="742950" marR="0" lvl="1"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a:pPr>
            <a:r>
              <a:rPr kumimoji="0" lang="en-CA" sz="2000" b="0" i="0" u="none" strike="noStrike" kern="0" cap="none" spc="0" normalizeH="0" baseline="0" noProof="0">
                <a:ln>
                  <a:noFill/>
                </a:ln>
                <a:solidFill>
                  <a:srgbClr val="006600"/>
                </a:solidFill>
                <a:effectLst/>
                <a:uLnTx/>
                <a:uFillTx/>
                <a:latin typeface="+mn-lt"/>
              </a:rPr>
              <a:t>Need to be acceptable to bank</a:t>
            </a:r>
          </a:p>
          <a:p>
            <a:pPr marL="1143000" marR="0" lvl="2"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a:pPr>
            <a:r>
              <a:rPr kumimoji="0" lang="en-CA" sz="1800" b="0" i="0" u="none" strike="noStrike" kern="0" cap="none" spc="0" normalizeH="0" baseline="0" noProof="0" err="1">
                <a:ln>
                  <a:noFill/>
                </a:ln>
                <a:solidFill>
                  <a:srgbClr val="006600"/>
                </a:solidFill>
                <a:effectLst/>
                <a:uLnTx/>
                <a:uFillTx/>
                <a:latin typeface="+mn-lt"/>
              </a:rPr>
              <a:t>df</a:t>
            </a:r>
            <a:endParaRPr kumimoji="0" lang="en-CA" sz="1800" b="0" i="0" u="none" strike="noStrike" kern="0" cap="none" spc="0" normalizeH="0" baseline="0" noProof="0">
              <a:ln>
                <a:noFill/>
              </a:ln>
              <a:solidFill>
                <a:srgbClr val="006600"/>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a:pPr>
            <a:endParaRPr kumimoji="0" lang="en-CA" sz="2400" b="0" i="0" u="none" strike="noStrike" kern="0" cap="none" spc="0" normalizeH="0" baseline="0" noProof="0">
              <a:ln>
                <a:noFill/>
              </a:ln>
              <a:solidFill>
                <a:srgbClr val="006600"/>
              </a:solidFill>
              <a:effectLst/>
              <a:uLnTx/>
              <a:uFillTx/>
              <a:latin typeface="Arial Black"/>
              <a:ea typeface="+mn-ea"/>
              <a:cs typeface="+mn-cs"/>
            </a:endParaRPr>
          </a:p>
        </p:txBody>
      </p:sp>
      <p:sp>
        <p:nvSpPr>
          <p:cNvPr id="4" name="Footer Placeholder 4">
            <a:extLst>
              <a:ext uri="{FF2B5EF4-FFF2-40B4-BE49-F238E27FC236}">
                <a16:creationId xmlns:a16="http://schemas.microsoft.com/office/drawing/2014/main" id="{BCCBF9BB-6CEE-7A31-7CA1-17C33AAAFB38}"/>
              </a:ext>
            </a:extLst>
          </p:cNvPr>
          <p:cNvSpPr>
            <a:spLocks noGrp="1"/>
          </p:cNvSpPr>
          <p:nvPr>
            <p:ph type="ftr" sz="quarter" idx="11"/>
          </p:nvPr>
        </p:nvSpPr>
        <p:spPr>
          <a:xfrm>
            <a:off x="865922" y="6279544"/>
            <a:ext cx="1884898" cy="365126"/>
          </a:xfrm>
          <a:prstGeom prst="rect">
            <a:avLst/>
          </a:prstGeom>
        </p:spPr>
        <p:txBody>
          <a:bodyPr/>
          <a:lstStyle>
            <a:lvl1pPr algn="l">
              <a:defRPr sz="1200">
                <a:latin typeface="+mj-lt"/>
              </a:defRPr>
            </a:lvl1pPr>
          </a:lstStyle>
          <a:p>
            <a:pPr fontAlgn="base">
              <a:spcBef>
                <a:spcPct val="0"/>
              </a:spcBef>
              <a:spcAft>
                <a:spcPct val="0"/>
              </a:spcAft>
              <a:defRPr/>
            </a:pPr>
            <a:endParaRPr lang="en-US" sz="1100"/>
          </a:p>
        </p:txBody>
      </p:sp>
      <p:sp>
        <p:nvSpPr>
          <p:cNvPr id="5" name="Oval 4">
            <a:extLst>
              <a:ext uri="{FF2B5EF4-FFF2-40B4-BE49-F238E27FC236}">
                <a16:creationId xmlns:a16="http://schemas.microsoft.com/office/drawing/2014/main" id="{7A6BF8FD-45F8-CB80-1502-716C0E073068}"/>
              </a:ext>
            </a:extLst>
          </p:cNvPr>
          <p:cNvSpPr/>
          <p:nvPr userDrawn="1"/>
        </p:nvSpPr>
        <p:spPr>
          <a:xfrm>
            <a:off x="236233" y="6085466"/>
            <a:ext cx="606829" cy="606829"/>
          </a:xfrm>
          <a:prstGeom prst="ellipse">
            <a:avLst/>
          </a:prstGeom>
          <a:blipFill rotWithShape="1">
            <a:blip r:embed="rId5"/>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 name="Slide Number Placeholder 5">
            <a:extLst>
              <a:ext uri="{FF2B5EF4-FFF2-40B4-BE49-F238E27FC236}">
                <a16:creationId xmlns:a16="http://schemas.microsoft.com/office/drawing/2014/main" id="{FB9CA46F-00D7-ACFF-D92A-724825ABE2B9}"/>
              </a:ext>
            </a:extLst>
          </p:cNvPr>
          <p:cNvSpPr txBox="1">
            <a:spLocks/>
          </p:cNvSpPr>
          <p:nvPr userDrawn="1"/>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pPr algn="r"/>
              <a:t>‹#›</a:t>
            </a:fld>
            <a:endParaRPr lang="en-CA" b="1" dirty="0"/>
          </a:p>
        </p:txBody>
      </p:sp>
    </p:spTree>
    <p:extLst>
      <p:ext uri="{BB962C8B-B14F-4D97-AF65-F5344CB8AC3E}">
        <p14:creationId xmlns:p14="http://schemas.microsoft.com/office/powerpoint/2010/main" val="426745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Oval 9"/>
          <p:cNvSpPr/>
          <p:nvPr userDrawn="1"/>
        </p:nvSpPr>
        <p:spPr>
          <a:xfrm>
            <a:off x="228598" y="228601"/>
            <a:ext cx="1219200" cy="1219200"/>
          </a:xfrm>
          <a:prstGeom prst="ellipse">
            <a:avLst/>
          </a:prstGeom>
          <a:blipFill rotWithShape="1">
            <a:blip r:embed="rId2"/>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Oval 12"/>
          <p:cNvSpPr/>
          <p:nvPr userDrawn="1"/>
        </p:nvSpPr>
        <p:spPr>
          <a:xfrm>
            <a:off x="10756565" y="222250"/>
            <a:ext cx="1282702" cy="1225551"/>
          </a:xfrm>
          <a:prstGeom prst="ellipse">
            <a:avLst/>
          </a:prstGeom>
          <a:blipFill rotWithShape="1">
            <a:blip r:embed="rId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Oval 7">
            <a:extLst>
              <a:ext uri="{FF2B5EF4-FFF2-40B4-BE49-F238E27FC236}">
                <a16:creationId xmlns:a16="http://schemas.microsoft.com/office/drawing/2014/main" id="{89A4AECB-5548-50EF-0A76-DFD6B8744838}"/>
              </a:ext>
            </a:extLst>
          </p:cNvPr>
          <p:cNvSpPr/>
          <p:nvPr userDrawn="1"/>
        </p:nvSpPr>
        <p:spPr>
          <a:xfrm>
            <a:off x="236233" y="6085466"/>
            <a:ext cx="606829" cy="606829"/>
          </a:xfrm>
          <a:prstGeom prst="ellipse">
            <a:avLst/>
          </a:prstGeom>
          <a:blipFill rotWithShape="1">
            <a:blip r:embed="rId2"/>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Slide Number Placeholder 5">
            <a:extLst>
              <a:ext uri="{FF2B5EF4-FFF2-40B4-BE49-F238E27FC236}">
                <a16:creationId xmlns:a16="http://schemas.microsoft.com/office/drawing/2014/main" id="{19C9D35A-0879-96E8-F618-7C30DC3C1A2D}"/>
              </a:ext>
            </a:extLst>
          </p:cNvPr>
          <p:cNvSpPr txBox="1">
            <a:spLocks/>
          </p:cNvSpPr>
          <p:nvPr userDrawn="1"/>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pPr algn="r"/>
              <a:t>‹#›</a:t>
            </a:fld>
            <a:endParaRPr lang="en-CA" b="1" dirty="0"/>
          </a:p>
        </p:txBody>
      </p:sp>
    </p:spTree>
    <p:extLst>
      <p:ext uri="{BB962C8B-B14F-4D97-AF65-F5344CB8AC3E}">
        <p14:creationId xmlns:p14="http://schemas.microsoft.com/office/powerpoint/2010/main" val="85730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107188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11746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919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3541273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1546985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1626197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2286000" y="6311900"/>
            <a:ext cx="8125326" cy="409575"/>
          </a:xfrm>
          <a:prstGeom prst="rect">
            <a:avLst/>
          </a:prstGeom>
        </p:spPr>
        <p:txBody>
          <a:bodyPr/>
          <a:lstStyle/>
          <a:p>
            <a:endParaRPr lang="en-US"/>
          </a:p>
        </p:txBody>
      </p:sp>
    </p:spTree>
    <p:extLst>
      <p:ext uri="{BB962C8B-B14F-4D97-AF65-F5344CB8AC3E}">
        <p14:creationId xmlns:p14="http://schemas.microsoft.com/office/powerpoint/2010/main" val="1750126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63D5-7B83-2B00-73B0-493BB2896E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3E406C-8766-0A1D-ACD6-8B6B989BB1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8A15F5-F109-5A31-B6EC-F942C0845D3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A8E12D7-F015-7882-4DFC-0F89DFDD4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93C707-E26D-F6B3-A6E8-E8640130C937}"/>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300265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23B30-BB0D-409A-781A-3C3F25BE82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0372D0-81D0-E44C-157C-47AD2789B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6FC51B-0DF2-F68B-DC9F-38682B7C8E8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5CB5CE2-E114-F05B-8DF4-9ABA81983F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F4DDE-2BFA-D65D-5241-09662CA75181}"/>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250416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FF5A-F01E-91D9-90E3-1530A6F74D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33A221-F171-E05E-6F1D-F4B43007D7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C1EBD7-E137-85D9-8CBF-6AB6A5F2D49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377E6C2-DF39-7C77-C954-8E564B7DA2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E4682E-26EE-2D2A-9DD0-62ECF7B3802A}"/>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1337472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C017E-0050-E68F-12B8-426B719465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96461A-9A8D-6044-9072-236A0605FD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913EBA-EC1D-608A-FD31-511FBDF658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821140-4728-743F-A502-0D0C74F6B61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8977F9D-6E35-ADB7-1893-BB559A258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46DE95-9461-EF5D-4C97-4674DC6887BD}"/>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1559482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B730-DDC5-FF9D-C292-A2C3FA739B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925D9C-F10D-E245-061E-400BCDC09E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8BDD58-3487-5523-2781-5943B395C6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62D980-7893-F7F2-E7F9-69EB995746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855F58-2723-E6B1-AC48-153F54C349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D0CA45-1EE3-9E85-A024-CAC81A62FB7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041CBB38-07E9-DEB1-68B6-C4F732FAF5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51685B-B717-EDF7-0328-5CDC4C84F20D}"/>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4158657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22AAA-17DF-E7FF-9FBC-D20C909236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599918-68E6-B12F-8876-C24D51AEB7B1}"/>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842C8E8-FC24-9F47-4BED-6D0E70188A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280BF7-D089-B5F5-F43D-34AF18E2184E}"/>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3112648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CAB364-4C47-0E20-79BB-7639415E5C3B}"/>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E049825-2A37-ABEB-B332-10247459F7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1B51AD-A124-322D-DE48-D7B80CC00DA1}"/>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424341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8CBB0-B457-C5EA-CBC3-E6D47879E1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84585-2573-D39B-057D-FEFBC4A4E0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2860AF-1329-CD17-3F07-351A6DF9F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3F8A89-CA16-5692-D07B-C3D25D38E53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8ACF03D-8791-ADEE-0CEE-20C1A44DD3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C9B0F-14FC-CA32-C853-FC52CF27A4AD}"/>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2693623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4C48-ADFC-D86A-4CFE-79B3D99B4F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9F7C13-483E-9E8D-0CDC-A1632A747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FBF96-22E6-3D2E-7B48-24FC3948C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381A0-032B-2589-9C03-719C81A0FAF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756A1DC-45B4-4356-85CA-12A211A2F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4DBED2-EA03-9B08-BE9C-54A5F3A40A73}"/>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1363903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8193-9C4F-0F40-D0B0-53E8525EA6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F67CC1-913A-A045-9B93-8C33994758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5AB6EE-955C-0859-3758-85D180DD65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D7B565D-956D-1054-712F-257D6EE07B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7F6E68-6BB1-7629-74AC-67D6CFC04B81}"/>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35757599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1E0309-5C8D-941B-AC61-2015DD7319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7F581-AC47-AE75-1BE0-26EAFEB85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BE5583-6939-B3DE-7069-5C575460D33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C29F7AB-BA36-3C00-CF75-A560BE3FFE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9E418-64FB-9E07-3FD1-5A7235D48C16}"/>
              </a:ext>
            </a:extLst>
          </p:cNvPr>
          <p:cNvSpPr>
            <a:spLocks noGrp="1"/>
          </p:cNvSpPr>
          <p:nvPr>
            <p:ph type="sldNum" sz="quarter" idx="12"/>
          </p:nvPr>
        </p:nvSpPr>
        <p:spPr/>
        <p:txBody>
          <a:bodyPr/>
          <a:lstStyle/>
          <a:p>
            <a:fld id="{AFCF6ACB-54C8-4B93-BFB9-975AC2BDEC2E}" type="slidenum">
              <a:rPr lang="en-US" smtClean="0"/>
              <a:t>‹#›</a:t>
            </a:fld>
            <a:endParaRPr lang="en-US"/>
          </a:p>
        </p:txBody>
      </p:sp>
    </p:spTree>
    <p:extLst>
      <p:ext uri="{BB962C8B-B14F-4D97-AF65-F5344CB8AC3E}">
        <p14:creationId xmlns:p14="http://schemas.microsoft.com/office/powerpoint/2010/main" val="132009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01FBA2-E679-4A87-901B-7F1642D11902}"/>
              </a:ext>
            </a:extLst>
          </p:cNvPr>
          <p:cNvPicPr>
            <a:picLocks noChangeAspect="1"/>
          </p:cNvPicPr>
          <p:nvPr userDrawn="1"/>
        </p:nvPicPr>
        <p:blipFill>
          <a:blip r:embed="rId12">
            <a:extLst>
              <a:ext uri="{28A0092B-C50C-407E-A947-70E740481C1C}">
                <a14:useLocalDpi xmlns:a14="http://schemas.microsoft.com/office/drawing/2010/main" val="0"/>
              </a:ext>
            </a:extLst>
          </a:blip>
          <a:srcRect t="7842" b="7842"/>
          <a:stretch/>
        </p:blipFill>
        <p:spPr>
          <a:xfrm>
            <a:off x="0" y="0"/>
            <a:ext cx="12192000" cy="6858000"/>
          </a:xfrm>
          <a:prstGeom prst="rect">
            <a:avLst/>
          </a:prstGeom>
        </p:spPr>
      </p:pic>
      <p:sp>
        <p:nvSpPr>
          <p:cNvPr id="2" name="Title Placeholder 1"/>
          <p:cNvSpPr>
            <a:spLocks noGrp="1"/>
          </p:cNvSpPr>
          <p:nvPr>
            <p:ph type="title"/>
          </p:nvPr>
        </p:nvSpPr>
        <p:spPr>
          <a:xfrm>
            <a:off x="1574801" y="365126"/>
            <a:ext cx="9029032" cy="12668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endParaRPr lang="en-US"/>
          </a:p>
        </p:txBody>
      </p:sp>
      <p:sp>
        <p:nvSpPr>
          <p:cNvPr id="4" name="Slide Number Placeholder 5">
            <a:extLst>
              <a:ext uri="{FF2B5EF4-FFF2-40B4-BE49-F238E27FC236}">
                <a16:creationId xmlns:a16="http://schemas.microsoft.com/office/drawing/2014/main" id="{FE2107A7-00DB-26F8-4D8C-ED4EDF23D2BD}"/>
              </a:ext>
            </a:extLst>
          </p:cNvPr>
          <p:cNvSpPr txBox="1">
            <a:spLocks/>
          </p:cNvSpPr>
          <p:nvPr userDrawn="1"/>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pPr algn="r"/>
              <a:t>‹#›</a:t>
            </a:fld>
            <a:endParaRPr lang="en-CA" b="1" dirty="0"/>
          </a:p>
        </p:txBody>
      </p:sp>
    </p:spTree>
    <p:extLst>
      <p:ext uri="{BB962C8B-B14F-4D97-AF65-F5344CB8AC3E}">
        <p14:creationId xmlns:p14="http://schemas.microsoft.com/office/powerpoint/2010/main" val="1248054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13"/>
        </a:buBlip>
        <a:tabLst/>
        <a:defRPr sz="2800" kern="1200">
          <a:solidFill>
            <a:schemeClr val="tx1"/>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14"/>
        </a:buBlip>
        <a:tabLst/>
        <a:defRPr sz="2400" kern="1200">
          <a:solidFill>
            <a:schemeClr val="tx1"/>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15"/>
        </a:buBlip>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83DEF5-8A11-C25B-FC81-A0688466A7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EFAE53-1F13-9E51-42CC-6DF0E26C0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AB755A-CAA0-ABC0-1D6F-9F770B101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6A6AA88-B6AA-09D3-647A-713B6068A7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C642C8-B86D-258C-9B6F-D2E5F7462B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F6ACB-54C8-4B93-BFB9-975AC2BDEC2E}" type="slidenum">
              <a:rPr lang="en-US" smtClean="0"/>
              <a:t>‹#›</a:t>
            </a:fld>
            <a:endParaRPr lang="en-US"/>
          </a:p>
        </p:txBody>
      </p:sp>
    </p:spTree>
    <p:extLst>
      <p:ext uri="{BB962C8B-B14F-4D97-AF65-F5344CB8AC3E}">
        <p14:creationId xmlns:p14="http://schemas.microsoft.com/office/powerpoint/2010/main" val="2823378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emf"/><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png"/><Relationship Id="rId7" Type="http://schemas.openxmlformats.org/officeDocument/2006/relationships/image" Target="../media/image33.svg"/><Relationship Id="rId12"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31.svg"/><Relationship Id="rId10" Type="http://schemas.openxmlformats.org/officeDocument/2006/relationships/image" Target="../media/image36.svg"/><Relationship Id="rId4" Type="http://schemas.openxmlformats.org/officeDocument/2006/relationships/image" Target="../media/image4.png"/><Relationship Id="rId9" Type="http://schemas.openxmlformats.org/officeDocument/2006/relationships/image" Target="../media/image35.sv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diagramColors" Target="../diagrams/colors1.xml"/><Relationship Id="rId12"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QuickStyle" Target="../diagrams/quickStyle1.xml"/><Relationship Id="rId11" Type="http://schemas.openxmlformats.org/officeDocument/2006/relationships/image" Target="../media/image41.png"/><Relationship Id="rId5" Type="http://schemas.openxmlformats.org/officeDocument/2006/relationships/diagramLayout" Target="../diagrams/layout1.xml"/><Relationship Id="rId10" Type="http://schemas.openxmlformats.org/officeDocument/2006/relationships/image" Target="../media/image40.png"/><Relationship Id="rId4" Type="http://schemas.openxmlformats.org/officeDocument/2006/relationships/diagramData" Target="../diagrams/data1.xml"/><Relationship Id="rId9" Type="http://schemas.openxmlformats.org/officeDocument/2006/relationships/image" Target="../media/image39.png"/><Relationship Id="rId14" Type="http://schemas.openxmlformats.org/officeDocument/2006/relationships/image" Target="../media/image44.jpeg"/></Relationships>
</file>

<file path=ppt/slides/_rels/slide12.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image" Target="../media/image45.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image" Target="../media/image5.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slideLayout" Target="../slideLayouts/slideLayout6.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8"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8.xml"/><Relationship Id="rId1" Type="http://schemas.openxmlformats.org/officeDocument/2006/relationships/slideLayout" Target="../slideLayouts/slideLayout6.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32.sv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50.sv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8.sv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2.jpeg"/><Relationship Id="rId1" Type="http://schemas.openxmlformats.org/officeDocument/2006/relationships/slideLayout" Target="../slideLayouts/slideLayout6.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377C19E-FA29-150A-A833-9A969AB32A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151"/>
            <a:ext cx="12177267" cy="812452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ctrTitle" idx="4294967295"/>
          </p:nvPr>
        </p:nvSpPr>
        <p:spPr>
          <a:xfrm>
            <a:off x="425605" y="2927312"/>
            <a:ext cx="3733800" cy="811213"/>
          </a:xfrm>
        </p:spPr>
        <p:txBody>
          <a:bodyPr anchor="t">
            <a:noAutofit/>
          </a:bodyPr>
          <a:lstStyle/>
          <a:p>
            <a:pPr algn="ctr"/>
            <a:r>
              <a:rPr lang="en-US" sz="2250" dirty="0"/>
              <a:t>FTG CORPORATION</a:t>
            </a:r>
            <a:endParaRPr lang="en-US" sz="2800" b="1" dirty="0">
              <a:latin typeface="Arial Narrow"/>
            </a:endParaRPr>
          </a:p>
        </p:txBody>
      </p:sp>
      <p:pic>
        <p:nvPicPr>
          <p:cNvPr id="9" name="Graphic 8">
            <a:extLst>
              <a:ext uri="{FF2B5EF4-FFF2-40B4-BE49-F238E27FC236}">
                <a16:creationId xmlns:a16="http://schemas.microsoft.com/office/drawing/2014/main" id="{1FA35169-124C-44A6-EE02-AD6D57E2B0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900" y="691144"/>
            <a:ext cx="3562505" cy="2124924"/>
          </a:xfrm>
          <a:prstGeom prst="rect">
            <a:avLst/>
          </a:prstGeom>
        </p:spPr>
      </p:pic>
      <p:sp>
        <p:nvSpPr>
          <p:cNvPr id="12" name="Title 1">
            <a:extLst>
              <a:ext uri="{FF2B5EF4-FFF2-40B4-BE49-F238E27FC236}">
                <a16:creationId xmlns:a16="http://schemas.microsoft.com/office/drawing/2014/main" id="{79E09B0E-D321-43D2-9AE4-6DEC96376DFB}"/>
              </a:ext>
            </a:extLst>
          </p:cNvPr>
          <p:cNvSpPr txBox="1">
            <a:spLocks/>
          </p:cNvSpPr>
          <p:nvPr/>
        </p:nvSpPr>
        <p:spPr>
          <a:xfrm>
            <a:off x="152400" y="6376229"/>
            <a:ext cx="3175000" cy="4817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panose="020B0604020202020204" pitchFamily="34" charset="0"/>
              </a:rPr>
              <a:t>FTG: TSX</a:t>
            </a:r>
            <a:endParaRPr lang="en-US" sz="800" b="1">
              <a:cs typeface="Arial" panose="020B0604020202020204" pitchFamily="34" charset="0"/>
            </a:endParaRPr>
          </a:p>
        </p:txBody>
      </p:sp>
      <p:sp>
        <p:nvSpPr>
          <p:cNvPr id="13" name="Rectangle: Rounded Corners 12">
            <a:extLst>
              <a:ext uri="{FF2B5EF4-FFF2-40B4-BE49-F238E27FC236}">
                <a16:creationId xmlns:a16="http://schemas.microsoft.com/office/drawing/2014/main" id="{F68AD151-6C98-EDF7-9B5A-B2DBEBB41876}"/>
              </a:ext>
            </a:extLst>
          </p:cNvPr>
          <p:cNvSpPr/>
          <p:nvPr/>
        </p:nvSpPr>
        <p:spPr>
          <a:xfrm>
            <a:off x="5476874" y="4753407"/>
            <a:ext cx="6700393" cy="111442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Graphic 14">
            <a:extLst>
              <a:ext uri="{FF2B5EF4-FFF2-40B4-BE49-F238E27FC236}">
                <a16:creationId xmlns:a16="http://schemas.microsoft.com/office/drawing/2014/main" id="{F98B410F-E64C-D174-7D3E-8A66A58173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91607" y="4753407"/>
            <a:ext cx="6700393" cy="1162806"/>
          </a:xfrm>
          <a:prstGeom prst="rect">
            <a:avLst/>
          </a:prstGeom>
        </p:spPr>
      </p:pic>
      <p:sp>
        <p:nvSpPr>
          <p:cNvPr id="14" name="Title 1">
            <a:extLst>
              <a:ext uri="{FF2B5EF4-FFF2-40B4-BE49-F238E27FC236}">
                <a16:creationId xmlns:a16="http://schemas.microsoft.com/office/drawing/2014/main" id="{B110C5FE-2E90-7507-FB4A-FFD0E96FFDDC}"/>
              </a:ext>
            </a:extLst>
          </p:cNvPr>
          <p:cNvSpPr txBox="1">
            <a:spLocks/>
          </p:cNvSpPr>
          <p:nvPr/>
        </p:nvSpPr>
        <p:spPr>
          <a:xfrm>
            <a:off x="8864602" y="64270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1600" dirty="0">
                <a:solidFill>
                  <a:schemeClr val="bg1"/>
                </a:solidFill>
                <a:latin typeface="+mn-lt"/>
                <a:cs typeface="Arial"/>
              </a:rPr>
              <a:t>October 2026</a:t>
            </a:r>
          </a:p>
        </p:txBody>
      </p:sp>
      <p:sp>
        <p:nvSpPr>
          <p:cNvPr id="17" name="Title 1">
            <a:extLst>
              <a:ext uri="{FF2B5EF4-FFF2-40B4-BE49-F238E27FC236}">
                <a16:creationId xmlns:a16="http://schemas.microsoft.com/office/drawing/2014/main" id="{8CC574B4-A003-227C-A8E1-7A6862E50503}"/>
              </a:ext>
            </a:extLst>
          </p:cNvPr>
          <p:cNvSpPr txBox="1">
            <a:spLocks/>
          </p:cNvSpPr>
          <p:nvPr/>
        </p:nvSpPr>
        <p:spPr>
          <a:xfrm>
            <a:off x="5816602" y="4956443"/>
            <a:ext cx="6096000" cy="7083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000" b="1" dirty="0">
                <a:solidFill>
                  <a:schemeClr val="bg1"/>
                </a:solidFill>
                <a:cs typeface="Arial" panose="020B0604020202020204" pitchFamily="34" charset="0"/>
              </a:rPr>
              <a:t>Aerospace &amp; Defence </a:t>
            </a:r>
          </a:p>
          <a:p>
            <a:pPr>
              <a:lnSpc>
                <a:spcPct val="110000"/>
              </a:lnSpc>
            </a:pPr>
            <a:r>
              <a:rPr lang="en-US" sz="2000" b="1" dirty="0">
                <a:solidFill>
                  <a:schemeClr val="bg1"/>
                </a:solidFill>
                <a:cs typeface="Arial" panose="020B0604020202020204" pitchFamily="34" charset="0"/>
              </a:rPr>
              <a:t>Electronic Products &amp; Subsystems</a:t>
            </a:r>
          </a:p>
        </p:txBody>
      </p:sp>
    </p:spTree>
    <p:extLst>
      <p:ext uri="{BB962C8B-B14F-4D97-AF65-F5344CB8AC3E}">
        <p14:creationId xmlns:p14="http://schemas.microsoft.com/office/powerpoint/2010/main" val="372242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432BBFDD-7204-2888-323B-FF389FE70B6E}"/>
              </a:ext>
            </a:extLst>
          </p:cNvPr>
          <p:cNvSpPr/>
          <p:nvPr/>
        </p:nvSpPr>
        <p:spPr>
          <a:xfrm>
            <a:off x="922822" y="1102093"/>
            <a:ext cx="10346356" cy="4461310"/>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itle 1">
            <a:extLst>
              <a:ext uri="{FF2B5EF4-FFF2-40B4-BE49-F238E27FC236}">
                <a16:creationId xmlns:a16="http://schemas.microsoft.com/office/drawing/2014/main" id="{CA0D8550-5F92-B696-948F-5CC78631C5A0}"/>
              </a:ext>
            </a:extLst>
          </p:cNvPr>
          <p:cNvSpPr txBox="1">
            <a:spLocks/>
          </p:cNvSpPr>
          <p:nvPr/>
        </p:nvSpPr>
        <p:spPr>
          <a:xfrm>
            <a:off x="1333500" y="1434297"/>
            <a:ext cx="3873500" cy="55960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a:solidFill>
                  <a:srgbClr val="3C7434"/>
                </a:solidFill>
              </a:rPr>
              <a:t>Disclaimer</a:t>
            </a:r>
          </a:p>
        </p:txBody>
      </p:sp>
      <p:sp>
        <p:nvSpPr>
          <p:cNvPr id="29" name="Content Placeholder 4">
            <a:extLst>
              <a:ext uri="{FF2B5EF4-FFF2-40B4-BE49-F238E27FC236}">
                <a16:creationId xmlns:a16="http://schemas.microsoft.com/office/drawing/2014/main" id="{52716D17-4F3A-6DD2-F8A5-6D69D00D1BAD}"/>
              </a:ext>
            </a:extLst>
          </p:cNvPr>
          <p:cNvSpPr txBox="1">
            <a:spLocks/>
          </p:cNvSpPr>
          <p:nvPr/>
        </p:nvSpPr>
        <p:spPr>
          <a:xfrm>
            <a:off x="1333500" y="1968500"/>
            <a:ext cx="9525000" cy="1655762"/>
          </a:xfrm>
          <a:prstGeom prst="rect">
            <a:avLst/>
          </a:prstGeom>
        </p:spPr>
        <p:txBody>
          <a:bodyPr vert="horz" lIns="91440" tIns="45720" rIns="91440" bIns="45720" numCol="1" spcCol="457200" rtlCol="0">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3"/>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5"/>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Wingdings" pitchFamily="2" charset="2"/>
              <a:buNone/>
            </a:pPr>
            <a:r>
              <a:rPr lang="en-US" altLang="en-US" sz="1550" dirty="0">
                <a:solidFill>
                  <a:schemeClr val="tx1"/>
                </a:solidFill>
              </a:rPr>
              <a:t>This presentation contains certain forward-looking statements.  </a:t>
            </a:r>
            <a:r>
              <a:rPr lang="en-CA" altLang="en-US" sz="1550" dirty="0">
                <a:solidFill>
                  <a:schemeClr val="tx1"/>
                </a:solidFill>
              </a:rPr>
              <a:t>These forward-looking statements are related to, but not limited to, FTG’s operations, anticipated financial performance, business prospects and strategies. Forward-looking information typically contains words such as “anticipate”, “believe”, “expect”, “plan” or similar words suggesting future outcomes.  </a:t>
            </a:r>
            <a:r>
              <a:rPr lang="en-US" altLang="en-US" sz="1550" dirty="0">
                <a:solidFill>
                  <a:schemeClr val="tx1"/>
                </a:solidFill>
              </a:rPr>
              <a:t>Such statements are based on the current expectations of management of the Company and inherently involve numerous risks and uncertainties, known and unknown, including economic factors and the Company’s industry, generally.  The preceding list is not exhaustive of all possible factors.  Such forward-looking statements are not guarantees of future performance and actual events and results could differ materially from those expressed or implied by forward-looking statements made by the Company.  The reader is cautioned to consider these and other factors carefully when making decisions with respect to the Company and not place undue reliance on forward-looking statements. </a:t>
            </a:r>
            <a:r>
              <a:rPr lang="en-CA" altLang="en-US" sz="1550" dirty="0">
                <a:solidFill>
                  <a:schemeClr val="tx1"/>
                </a:solidFill>
              </a:rPr>
              <a:t>Other than as may be required by law, FTG disclaims any intention or obligation to update or revise any such forward-looking statements, whether as a result of new information, future events or otherwise.</a:t>
            </a:r>
            <a:endParaRPr lang="en-CA" sz="1550" dirty="0"/>
          </a:p>
        </p:txBody>
      </p:sp>
      <p:sp>
        <p:nvSpPr>
          <p:cNvPr id="2" name="Title 1">
            <a:extLst>
              <a:ext uri="{FF2B5EF4-FFF2-40B4-BE49-F238E27FC236}">
                <a16:creationId xmlns:a16="http://schemas.microsoft.com/office/drawing/2014/main" id="{775584B4-4C8C-483B-22D8-96C0D60AD992}"/>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2812057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1F8CB23-F710-306F-46AE-CE03DDC920D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202" t="5380" b="-2178"/>
          <a:stretch>
            <a:fillRect/>
          </a:stretch>
        </p:blipFill>
        <p:spPr>
          <a:xfrm>
            <a:off x="851099" y="1071925"/>
            <a:ext cx="2342364" cy="1317901"/>
          </a:xfrm>
          <a:prstGeom prst="rect">
            <a:avLst/>
          </a:prstGeom>
        </p:spPr>
      </p:pic>
      <p:pic>
        <p:nvPicPr>
          <p:cNvPr id="35" name="Picture 34">
            <a:extLst>
              <a:ext uri="{FF2B5EF4-FFF2-40B4-BE49-F238E27FC236}">
                <a16:creationId xmlns:a16="http://schemas.microsoft.com/office/drawing/2014/main" id="{048049D5-F5E5-A8E2-BE2A-A55D57F6BFE5}"/>
              </a:ext>
            </a:extLst>
          </p:cNvPr>
          <p:cNvPicPr>
            <a:picLocks noChangeAspect="1"/>
          </p:cNvPicPr>
          <p:nvPr/>
        </p:nvPicPr>
        <p:blipFill>
          <a:blip r:embed="rId4"/>
          <a:srcRect t="26753" b="29664"/>
          <a:stretch>
            <a:fillRect/>
          </a:stretch>
        </p:blipFill>
        <p:spPr>
          <a:xfrm>
            <a:off x="353146" y="5017555"/>
            <a:ext cx="6598707" cy="1858836"/>
          </a:xfrm>
          <a:prstGeom prst="rect">
            <a:avLst/>
          </a:prstGeom>
        </p:spPr>
      </p:pic>
      <p:sp>
        <p:nvSpPr>
          <p:cNvPr id="5" name="Title 4">
            <a:extLst>
              <a:ext uri="{FF2B5EF4-FFF2-40B4-BE49-F238E27FC236}">
                <a16:creationId xmlns:a16="http://schemas.microsoft.com/office/drawing/2014/main" id="{EFE03316-23F6-AE58-CD1B-2D51464D1366}"/>
              </a:ext>
            </a:extLst>
          </p:cNvPr>
          <p:cNvSpPr txBox="1">
            <a:spLocks/>
          </p:cNvSpPr>
          <p:nvPr/>
        </p:nvSpPr>
        <p:spPr>
          <a:xfrm>
            <a:off x="236592" y="154480"/>
            <a:ext cx="8288230" cy="38404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000" b="1" dirty="0"/>
              <a:t>FTG Today: At-A-Glance</a:t>
            </a:r>
            <a:endParaRPr lang="en-CA" sz="3000" dirty="0"/>
          </a:p>
        </p:txBody>
      </p:sp>
      <p:sp>
        <p:nvSpPr>
          <p:cNvPr id="6" name="Rectangle 5">
            <a:extLst>
              <a:ext uri="{FF2B5EF4-FFF2-40B4-BE49-F238E27FC236}">
                <a16:creationId xmlns:a16="http://schemas.microsoft.com/office/drawing/2014/main" id="{507EFCAE-B8F3-921A-C975-54146AB500E1}"/>
              </a:ext>
            </a:extLst>
          </p:cNvPr>
          <p:cNvSpPr/>
          <p:nvPr/>
        </p:nvSpPr>
        <p:spPr>
          <a:xfrm>
            <a:off x="996696" y="1362456"/>
            <a:ext cx="7443216" cy="4343400"/>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sp>
        <p:nvSpPr>
          <p:cNvPr id="7" name="Rectangle: Rounded Corners 6">
            <a:extLst>
              <a:ext uri="{FF2B5EF4-FFF2-40B4-BE49-F238E27FC236}">
                <a16:creationId xmlns:a16="http://schemas.microsoft.com/office/drawing/2014/main" id="{C2252822-6B59-E65F-6292-236CFED36B0B}"/>
              </a:ext>
            </a:extLst>
          </p:cNvPr>
          <p:cNvSpPr/>
          <p:nvPr/>
        </p:nvSpPr>
        <p:spPr>
          <a:xfrm>
            <a:off x="7322360" y="829059"/>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$191M</a:t>
            </a:r>
          </a:p>
          <a:p>
            <a:pPr algn="ctr">
              <a:spcBef>
                <a:spcPts val="0"/>
              </a:spcBef>
              <a:spcAft>
                <a:spcPts val="0"/>
              </a:spcAft>
            </a:pPr>
            <a:endParaRPr lang="en-US" sz="600" i="1" dirty="0"/>
          </a:p>
          <a:p>
            <a:pPr algn="ctr">
              <a:spcBef>
                <a:spcPts val="0"/>
              </a:spcBef>
              <a:spcAft>
                <a:spcPts val="0"/>
              </a:spcAft>
            </a:pPr>
            <a:r>
              <a:rPr lang="en-US" sz="1200" i="1" dirty="0"/>
              <a:t>2025</a:t>
            </a:r>
          </a:p>
          <a:p>
            <a:pPr algn="ctr">
              <a:spcBef>
                <a:spcPts val="0"/>
              </a:spcBef>
              <a:spcAft>
                <a:spcPts val="0"/>
              </a:spcAft>
            </a:pPr>
            <a:r>
              <a:rPr lang="en-US" sz="1200" i="1" dirty="0"/>
              <a:t>Revenue</a:t>
            </a:r>
            <a:endParaRPr lang="en-US" sz="1050" i="1" dirty="0"/>
          </a:p>
        </p:txBody>
      </p:sp>
      <p:sp>
        <p:nvSpPr>
          <p:cNvPr id="8" name="Rectangle: Rounded Corners 7">
            <a:extLst>
              <a:ext uri="{FF2B5EF4-FFF2-40B4-BE49-F238E27FC236}">
                <a16:creationId xmlns:a16="http://schemas.microsoft.com/office/drawing/2014/main" id="{99783146-D47A-B9CC-2B30-7EA58C6DD796}"/>
              </a:ext>
            </a:extLst>
          </p:cNvPr>
          <p:cNvSpPr/>
          <p:nvPr/>
        </p:nvSpPr>
        <p:spPr>
          <a:xfrm>
            <a:off x="9418114" y="826011"/>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$32M</a:t>
            </a:r>
          </a:p>
          <a:p>
            <a:pPr algn="ctr">
              <a:spcBef>
                <a:spcPts val="0"/>
              </a:spcBef>
              <a:spcAft>
                <a:spcPts val="0"/>
              </a:spcAft>
            </a:pPr>
            <a:endParaRPr lang="en-US" sz="600" i="1" dirty="0"/>
          </a:p>
          <a:p>
            <a:pPr algn="ctr">
              <a:spcBef>
                <a:spcPts val="0"/>
              </a:spcBef>
              <a:spcAft>
                <a:spcPts val="0"/>
              </a:spcAft>
            </a:pPr>
            <a:r>
              <a:rPr lang="en-US" sz="1200" i="1" dirty="0"/>
              <a:t>2025</a:t>
            </a:r>
          </a:p>
          <a:p>
            <a:pPr algn="ctr">
              <a:spcBef>
                <a:spcPts val="0"/>
              </a:spcBef>
              <a:spcAft>
                <a:spcPts val="0"/>
              </a:spcAft>
            </a:pPr>
            <a:r>
              <a:rPr lang="en-US" sz="1200" i="1" dirty="0"/>
              <a:t>Adj EBITDA</a:t>
            </a:r>
            <a:endParaRPr lang="en-US" sz="1050" i="1" dirty="0"/>
          </a:p>
        </p:txBody>
      </p:sp>
      <p:sp>
        <p:nvSpPr>
          <p:cNvPr id="9" name="Rectangle: Rounded Corners 8">
            <a:extLst>
              <a:ext uri="{FF2B5EF4-FFF2-40B4-BE49-F238E27FC236}">
                <a16:creationId xmlns:a16="http://schemas.microsoft.com/office/drawing/2014/main" id="{CBD63B2A-7C88-F766-450E-992C2C257073}"/>
              </a:ext>
            </a:extLst>
          </p:cNvPr>
          <p:cNvSpPr/>
          <p:nvPr/>
        </p:nvSpPr>
        <p:spPr>
          <a:xfrm>
            <a:off x="7322360" y="2246540"/>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~25%</a:t>
            </a:r>
          </a:p>
          <a:p>
            <a:pPr algn="ctr">
              <a:spcBef>
                <a:spcPts val="0"/>
              </a:spcBef>
              <a:spcAft>
                <a:spcPts val="0"/>
              </a:spcAft>
            </a:pPr>
            <a:endParaRPr lang="en-US" sz="600" i="1" dirty="0"/>
          </a:p>
          <a:p>
            <a:pPr algn="ctr">
              <a:spcBef>
                <a:spcPts val="0"/>
              </a:spcBef>
              <a:spcAft>
                <a:spcPts val="0"/>
              </a:spcAft>
            </a:pPr>
            <a:r>
              <a:rPr lang="en-US" sz="1200" i="1" dirty="0"/>
              <a:t>Revenue Growth </a:t>
            </a:r>
            <a:br>
              <a:rPr lang="en-US" sz="1200" i="1" dirty="0"/>
            </a:br>
            <a:r>
              <a:rPr lang="en-US" sz="1200" i="1" dirty="0"/>
              <a:t>(4-Year CAGR)</a:t>
            </a:r>
            <a:endParaRPr lang="en-US" sz="1050" i="1" dirty="0"/>
          </a:p>
        </p:txBody>
      </p:sp>
      <p:sp>
        <p:nvSpPr>
          <p:cNvPr id="10" name="Rectangle: Rounded Corners 9">
            <a:extLst>
              <a:ext uri="{FF2B5EF4-FFF2-40B4-BE49-F238E27FC236}">
                <a16:creationId xmlns:a16="http://schemas.microsoft.com/office/drawing/2014/main" id="{6C20A4F9-D266-0C94-9AD2-92E7FDA7BDD9}"/>
              </a:ext>
            </a:extLst>
          </p:cNvPr>
          <p:cNvSpPr/>
          <p:nvPr/>
        </p:nvSpPr>
        <p:spPr>
          <a:xfrm>
            <a:off x="9415066" y="2246540"/>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~$148M</a:t>
            </a:r>
          </a:p>
          <a:p>
            <a:pPr algn="ctr">
              <a:spcBef>
                <a:spcPts val="0"/>
              </a:spcBef>
              <a:spcAft>
                <a:spcPts val="0"/>
              </a:spcAft>
            </a:pPr>
            <a:endParaRPr lang="en-US" sz="600" i="1" dirty="0"/>
          </a:p>
          <a:p>
            <a:pPr algn="ctr">
              <a:spcBef>
                <a:spcPts val="0"/>
              </a:spcBef>
              <a:spcAft>
                <a:spcPts val="0"/>
              </a:spcAft>
            </a:pPr>
            <a:r>
              <a:rPr lang="en-US" sz="1200" i="1" dirty="0"/>
              <a:t>2025 Exit </a:t>
            </a:r>
          </a:p>
          <a:p>
            <a:pPr algn="ctr">
              <a:spcBef>
                <a:spcPts val="0"/>
              </a:spcBef>
              <a:spcAft>
                <a:spcPts val="0"/>
              </a:spcAft>
            </a:pPr>
            <a:r>
              <a:rPr lang="en-US" sz="1200" i="1" dirty="0"/>
              <a:t>Backlog</a:t>
            </a:r>
            <a:endParaRPr lang="en-US" sz="1050" i="1" dirty="0"/>
          </a:p>
        </p:txBody>
      </p:sp>
      <p:sp>
        <p:nvSpPr>
          <p:cNvPr id="11" name="Rectangle: Rounded Corners 10">
            <a:extLst>
              <a:ext uri="{FF2B5EF4-FFF2-40B4-BE49-F238E27FC236}">
                <a16:creationId xmlns:a16="http://schemas.microsoft.com/office/drawing/2014/main" id="{B661F49F-4828-767D-4FA6-2593C7954562}"/>
              </a:ext>
            </a:extLst>
          </p:cNvPr>
          <p:cNvSpPr/>
          <p:nvPr/>
        </p:nvSpPr>
        <p:spPr>
          <a:xfrm>
            <a:off x="9408970" y="3667069"/>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750+ / 11</a:t>
            </a:r>
          </a:p>
          <a:p>
            <a:pPr algn="ctr">
              <a:spcBef>
                <a:spcPts val="0"/>
              </a:spcBef>
              <a:spcAft>
                <a:spcPts val="0"/>
              </a:spcAft>
            </a:pPr>
            <a:endParaRPr lang="en-US" sz="600" i="1" dirty="0"/>
          </a:p>
          <a:p>
            <a:pPr algn="ctr">
              <a:spcBef>
                <a:spcPts val="0"/>
              </a:spcBef>
              <a:spcAft>
                <a:spcPts val="0"/>
              </a:spcAft>
            </a:pPr>
            <a:r>
              <a:rPr lang="en-US" sz="1200" i="1" dirty="0"/>
              <a:t>Employees / Global Offices</a:t>
            </a:r>
          </a:p>
        </p:txBody>
      </p:sp>
      <p:sp>
        <p:nvSpPr>
          <p:cNvPr id="12" name="Rectangle: Rounded Corners 11">
            <a:extLst>
              <a:ext uri="{FF2B5EF4-FFF2-40B4-BE49-F238E27FC236}">
                <a16:creationId xmlns:a16="http://schemas.microsoft.com/office/drawing/2014/main" id="{80960DC1-E873-92A3-8D1A-BA509EE81B60}"/>
              </a:ext>
            </a:extLst>
          </p:cNvPr>
          <p:cNvSpPr/>
          <p:nvPr/>
        </p:nvSpPr>
        <p:spPr>
          <a:xfrm>
            <a:off x="7322360" y="5122571"/>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400,000+</a:t>
            </a:r>
          </a:p>
          <a:p>
            <a:pPr algn="ctr">
              <a:spcBef>
                <a:spcPts val="0"/>
              </a:spcBef>
              <a:spcAft>
                <a:spcPts val="0"/>
              </a:spcAft>
            </a:pPr>
            <a:endParaRPr lang="en-US" sz="600" i="1" dirty="0"/>
          </a:p>
          <a:p>
            <a:pPr algn="ctr">
              <a:spcBef>
                <a:spcPts val="0"/>
              </a:spcBef>
              <a:spcAft>
                <a:spcPts val="0"/>
              </a:spcAft>
            </a:pPr>
            <a:r>
              <a:rPr lang="en-US" sz="1200" i="1" dirty="0"/>
              <a:t>Sq. Ft. of Design and Manufacturing Facilities</a:t>
            </a:r>
            <a:endParaRPr lang="en-US" sz="1050" i="1" dirty="0"/>
          </a:p>
        </p:txBody>
      </p:sp>
      <p:sp>
        <p:nvSpPr>
          <p:cNvPr id="13" name="Rectangle: Rounded Corners 12">
            <a:extLst>
              <a:ext uri="{FF2B5EF4-FFF2-40B4-BE49-F238E27FC236}">
                <a16:creationId xmlns:a16="http://schemas.microsoft.com/office/drawing/2014/main" id="{BC47F04D-B6A1-1289-68A3-11810011FE82}"/>
              </a:ext>
            </a:extLst>
          </p:cNvPr>
          <p:cNvSpPr/>
          <p:nvPr/>
        </p:nvSpPr>
        <p:spPr>
          <a:xfrm>
            <a:off x="9418114" y="5098668"/>
            <a:ext cx="1928040"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10</a:t>
            </a:r>
          </a:p>
          <a:p>
            <a:pPr algn="ctr">
              <a:spcBef>
                <a:spcPts val="0"/>
              </a:spcBef>
              <a:spcAft>
                <a:spcPts val="0"/>
              </a:spcAft>
            </a:pPr>
            <a:endParaRPr lang="en-US" sz="600" i="1" dirty="0"/>
          </a:p>
          <a:p>
            <a:pPr algn="ctr">
              <a:spcBef>
                <a:spcPts val="0"/>
              </a:spcBef>
              <a:spcAft>
                <a:spcPts val="0"/>
              </a:spcAft>
            </a:pPr>
            <a:r>
              <a:rPr lang="en-US" sz="1200" i="1" dirty="0"/>
              <a:t># of Acquisitions or </a:t>
            </a:r>
          </a:p>
          <a:p>
            <a:pPr algn="ctr">
              <a:spcBef>
                <a:spcPts val="0"/>
              </a:spcBef>
              <a:spcAft>
                <a:spcPts val="0"/>
              </a:spcAft>
            </a:pPr>
            <a:r>
              <a:rPr lang="en-US" sz="1200" i="1" dirty="0"/>
              <a:t>Greenfield Operations </a:t>
            </a:r>
          </a:p>
          <a:p>
            <a:pPr algn="ctr">
              <a:spcBef>
                <a:spcPts val="0"/>
              </a:spcBef>
              <a:spcAft>
                <a:spcPts val="0"/>
              </a:spcAft>
            </a:pPr>
            <a:r>
              <a:rPr lang="en-US" sz="1200" i="1" dirty="0"/>
              <a:t>(Past 15 years)</a:t>
            </a:r>
            <a:endParaRPr lang="en-US" sz="1050" i="1" dirty="0"/>
          </a:p>
        </p:txBody>
      </p:sp>
      <p:sp>
        <p:nvSpPr>
          <p:cNvPr id="14" name="Rectangle: Rounded Corners 13">
            <a:extLst>
              <a:ext uri="{FF2B5EF4-FFF2-40B4-BE49-F238E27FC236}">
                <a16:creationId xmlns:a16="http://schemas.microsoft.com/office/drawing/2014/main" id="{59C4A82F-A743-34AB-749D-4871559BD0C8}"/>
              </a:ext>
            </a:extLst>
          </p:cNvPr>
          <p:cNvSpPr/>
          <p:nvPr/>
        </p:nvSpPr>
        <p:spPr>
          <a:xfrm>
            <a:off x="7322360" y="3684555"/>
            <a:ext cx="1936496" cy="1260909"/>
          </a:xfrm>
          <a:prstGeom prst="roundRect">
            <a:avLst/>
          </a:prstGeom>
          <a:solidFill>
            <a:srgbClr val="DCA72A">
              <a:alpha val="80000"/>
            </a:srgb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r>
              <a:rPr lang="en-US" sz="2200" b="1" dirty="0"/>
              <a:t>30+ Years</a:t>
            </a:r>
          </a:p>
          <a:p>
            <a:pPr algn="ctr">
              <a:spcBef>
                <a:spcPts val="0"/>
              </a:spcBef>
              <a:spcAft>
                <a:spcPts val="0"/>
              </a:spcAft>
            </a:pPr>
            <a:endParaRPr lang="en-US" sz="600" i="1" dirty="0"/>
          </a:p>
          <a:p>
            <a:pPr algn="ctr">
              <a:spcBef>
                <a:spcPts val="0"/>
              </a:spcBef>
              <a:spcAft>
                <a:spcPts val="0"/>
              </a:spcAft>
            </a:pPr>
            <a:r>
              <a:rPr lang="en-US" sz="1200" i="1" dirty="0"/>
              <a:t>Length of Relationship with key customers</a:t>
            </a:r>
            <a:endParaRPr lang="en-US" sz="1050" i="1" dirty="0"/>
          </a:p>
        </p:txBody>
      </p:sp>
      <p:sp>
        <p:nvSpPr>
          <p:cNvPr id="15" name="Title 4">
            <a:extLst>
              <a:ext uri="{FF2B5EF4-FFF2-40B4-BE49-F238E27FC236}">
                <a16:creationId xmlns:a16="http://schemas.microsoft.com/office/drawing/2014/main" id="{D779B34C-53CB-85B2-70E2-54E2D4FAF111}"/>
              </a:ext>
            </a:extLst>
          </p:cNvPr>
          <p:cNvSpPr txBox="1">
            <a:spLocks/>
          </p:cNvSpPr>
          <p:nvPr/>
        </p:nvSpPr>
        <p:spPr>
          <a:xfrm>
            <a:off x="845846" y="975234"/>
            <a:ext cx="2189588" cy="384048"/>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fontAlgn="auto">
              <a:spcAft>
                <a:spcPts val="0"/>
              </a:spcAft>
            </a:pPr>
            <a:r>
              <a:rPr lang="en-CA" sz="1800" b="1" dirty="0"/>
              <a:t>Markets Served</a:t>
            </a:r>
          </a:p>
        </p:txBody>
      </p:sp>
      <p:sp>
        <p:nvSpPr>
          <p:cNvPr id="16" name="Title 4">
            <a:extLst>
              <a:ext uri="{FF2B5EF4-FFF2-40B4-BE49-F238E27FC236}">
                <a16:creationId xmlns:a16="http://schemas.microsoft.com/office/drawing/2014/main" id="{3175F182-D3C4-7962-79BF-B88D669FEC20}"/>
              </a:ext>
            </a:extLst>
          </p:cNvPr>
          <p:cNvSpPr txBox="1">
            <a:spLocks/>
          </p:cNvSpPr>
          <p:nvPr/>
        </p:nvSpPr>
        <p:spPr>
          <a:xfrm>
            <a:off x="1787937" y="2317916"/>
            <a:ext cx="2725877" cy="387888"/>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algn="ctr" fontAlgn="auto">
              <a:spcAft>
                <a:spcPts val="0"/>
              </a:spcAft>
            </a:pPr>
            <a:r>
              <a:rPr lang="en-CA" sz="1400" b="1" i="1" dirty="0"/>
              <a:t>Aerospace &amp; Defence</a:t>
            </a:r>
          </a:p>
        </p:txBody>
      </p:sp>
      <p:sp>
        <p:nvSpPr>
          <p:cNvPr id="17" name="Title 4">
            <a:extLst>
              <a:ext uri="{FF2B5EF4-FFF2-40B4-BE49-F238E27FC236}">
                <a16:creationId xmlns:a16="http://schemas.microsoft.com/office/drawing/2014/main" id="{2D59E1A7-E33D-AF26-A91A-74FFE7E6C67C}"/>
              </a:ext>
            </a:extLst>
          </p:cNvPr>
          <p:cNvSpPr txBox="1">
            <a:spLocks/>
          </p:cNvSpPr>
          <p:nvPr/>
        </p:nvSpPr>
        <p:spPr>
          <a:xfrm>
            <a:off x="921145" y="2739637"/>
            <a:ext cx="2189588" cy="344424"/>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fontAlgn="auto">
              <a:spcAft>
                <a:spcPts val="0"/>
              </a:spcAft>
            </a:pPr>
            <a:r>
              <a:rPr lang="en-CA" sz="1800" b="1" dirty="0"/>
              <a:t>Product Portfolio</a:t>
            </a:r>
          </a:p>
        </p:txBody>
      </p:sp>
      <p:pic>
        <p:nvPicPr>
          <p:cNvPr id="18" name="Picture 12" descr="Cockpit">
            <a:extLst>
              <a:ext uri="{FF2B5EF4-FFF2-40B4-BE49-F238E27FC236}">
                <a16:creationId xmlns:a16="http://schemas.microsoft.com/office/drawing/2014/main" id="{0342BEFA-7996-A61E-925E-569026AE340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003" r="13931"/>
          <a:stretch>
            <a:fillRect/>
          </a:stretch>
        </p:blipFill>
        <p:spPr bwMode="auto">
          <a:xfrm>
            <a:off x="1109189" y="3213754"/>
            <a:ext cx="2068491" cy="135968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9" name="Title 4">
            <a:extLst>
              <a:ext uri="{FF2B5EF4-FFF2-40B4-BE49-F238E27FC236}">
                <a16:creationId xmlns:a16="http://schemas.microsoft.com/office/drawing/2014/main" id="{BF7DC7AB-069B-905A-5473-3EBAA5E633D0}"/>
              </a:ext>
            </a:extLst>
          </p:cNvPr>
          <p:cNvSpPr txBox="1">
            <a:spLocks/>
          </p:cNvSpPr>
          <p:nvPr/>
        </p:nvSpPr>
        <p:spPr>
          <a:xfrm>
            <a:off x="280986" y="4480178"/>
            <a:ext cx="3602702" cy="568702"/>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algn="ctr" fontAlgn="auto">
              <a:spcAft>
                <a:spcPts val="0"/>
              </a:spcAft>
            </a:pPr>
            <a:r>
              <a:rPr lang="en-CA" sz="1400" b="1" i="1" dirty="0"/>
              <a:t>Cockpit and Avionics Products</a:t>
            </a:r>
          </a:p>
        </p:txBody>
      </p:sp>
      <p:sp>
        <p:nvSpPr>
          <p:cNvPr id="21" name="Title 4">
            <a:extLst>
              <a:ext uri="{FF2B5EF4-FFF2-40B4-BE49-F238E27FC236}">
                <a16:creationId xmlns:a16="http://schemas.microsoft.com/office/drawing/2014/main" id="{84A8F021-B03C-E904-7FF8-7A8FB297D309}"/>
              </a:ext>
            </a:extLst>
          </p:cNvPr>
          <p:cNvSpPr txBox="1">
            <a:spLocks/>
          </p:cNvSpPr>
          <p:nvPr/>
        </p:nvSpPr>
        <p:spPr>
          <a:xfrm>
            <a:off x="3652499" y="4556846"/>
            <a:ext cx="2071927" cy="455333"/>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algn="ctr" fontAlgn="auto">
              <a:spcAft>
                <a:spcPts val="0"/>
              </a:spcAft>
            </a:pPr>
            <a:r>
              <a:rPr lang="en-CA" sz="1400" b="1" i="1" dirty="0"/>
              <a:t>Printed Circuit Boards</a:t>
            </a:r>
          </a:p>
        </p:txBody>
      </p:sp>
      <p:grpSp>
        <p:nvGrpSpPr>
          <p:cNvPr id="22" name="Group 21">
            <a:extLst>
              <a:ext uri="{FF2B5EF4-FFF2-40B4-BE49-F238E27FC236}">
                <a16:creationId xmlns:a16="http://schemas.microsoft.com/office/drawing/2014/main" id="{971455E0-9759-A94F-CB5D-2D15BD89E399}"/>
              </a:ext>
            </a:extLst>
          </p:cNvPr>
          <p:cNvGrpSpPr>
            <a:grpSpLocks noChangeAspect="1"/>
          </p:cNvGrpSpPr>
          <p:nvPr/>
        </p:nvGrpSpPr>
        <p:grpSpPr>
          <a:xfrm>
            <a:off x="3429017" y="1535719"/>
            <a:ext cx="1742867" cy="914342"/>
            <a:chOff x="1381112" y="2105046"/>
            <a:chExt cx="6381012" cy="2646763"/>
          </a:xfrm>
          <a:solidFill>
            <a:schemeClr val="bg1">
              <a:alpha val="50000"/>
            </a:schemeClr>
          </a:solidFill>
        </p:grpSpPr>
        <p:sp>
          <p:nvSpPr>
            <p:cNvPr id="23" name="Freeform: Shape 22">
              <a:extLst>
                <a:ext uri="{FF2B5EF4-FFF2-40B4-BE49-F238E27FC236}">
                  <a16:creationId xmlns:a16="http://schemas.microsoft.com/office/drawing/2014/main" id="{72DCA5EC-6E7E-4744-7F14-D12419BE2283}"/>
                </a:ext>
              </a:extLst>
            </p:cNvPr>
            <p:cNvSpPr/>
            <p:nvPr/>
          </p:nvSpPr>
          <p:spPr>
            <a:xfrm>
              <a:off x="1381112" y="2105046"/>
              <a:ext cx="4828786" cy="1948796"/>
            </a:xfrm>
            <a:custGeom>
              <a:avLst/>
              <a:gdLst>
                <a:gd name="csX0" fmla="*/ 662571 w 4828786"/>
                <a:gd name="csY0" fmla="*/ 1086400 h 1948796"/>
                <a:gd name="csX1" fmla="*/ 1099388 w 4828786"/>
                <a:gd name="csY1" fmla="*/ 698637 h 1948796"/>
                <a:gd name="csX2" fmla="*/ 1956638 w 4828786"/>
                <a:gd name="csY2" fmla="*/ 478228 h 1948796"/>
                <a:gd name="csX3" fmla="*/ 2609767 w 4828786"/>
                <a:gd name="csY3" fmla="*/ 486420 h 1948796"/>
                <a:gd name="csX4" fmla="*/ 3920122 w 4828786"/>
                <a:gd name="csY4" fmla="*/ 706828 h 1948796"/>
                <a:gd name="csX5" fmla="*/ 4828426 w 4828786"/>
                <a:gd name="csY5" fmla="*/ 1051729 h 1948796"/>
                <a:gd name="csX6" fmla="*/ 3755815 w 4828786"/>
                <a:gd name="csY6" fmla="*/ 444034 h 1948796"/>
                <a:gd name="csX7" fmla="*/ 2405647 w 4828786"/>
                <a:gd name="csY7" fmla="*/ 82179 h 1948796"/>
                <a:gd name="csX8" fmla="*/ 1417809 w 4828786"/>
                <a:gd name="csY8" fmla="*/ 4645 h 1948796"/>
                <a:gd name="csX9" fmla="*/ 1005471 w 4828786"/>
                <a:gd name="csY9" fmla="*/ 57700 h 1948796"/>
                <a:gd name="csX10" fmla="*/ 544176 w 4828786"/>
                <a:gd name="csY10" fmla="*/ 200575 h 1948796"/>
                <a:gd name="csX11" fmla="*/ 13538 w 4828786"/>
                <a:gd name="csY11" fmla="*/ 751691 h 1948796"/>
                <a:gd name="csX12" fmla="*/ 102978 w 4828786"/>
                <a:gd name="csY12" fmla="*/ 1249277 h 1948796"/>
                <a:gd name="csX13" fmla="*/ 548367 w 4828786"/>
                <a:gd name="csY13" fmla="*/ 1682474 h 1948796"/>
                <a:gd name="csX14" fmla="*/ 1123963 w 4828786"/>
                <a:gd name="csY14" fmla="*/ 1943745 h 1948796"/>
                <a:gd name="csX15" fmla="*/ 633330 w 4828786"/>
                <a:gd name="csY15" fmla="*/ 1357291 h 1948796"/>
                <a:gd name="csX16" fmla="*/ 662762 w 4828786"/>
                <a:gd name="csY16" fmla="*/ 1086495 h 194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28786" h="1948796">
                  <a:moveTo>
                    <a:pt x="662571" y="1086400"/>
                  </a:moveTo>
                  <a:cubicBezTo>
                    <a:pt x="679812" y="1040870"/>
                    <a:pt x="750392" y="874087"/>
                    <a:pt x="1099388" y="698637"/>
                  </a:cubicBezTo>
                  <a:cubicBezTo>
                    <a:pt x="1214069" y="641011"/>
                    <a:pt x="1486960" y="517852"/>
                    <a:pt x="1956638" y="478228"/>
                  </a:cubicBezTo>
                  <a:cubicBezTo>
                    <a:pt x="2205050" y="457273"/>
                    <a:pt x="2386692" y="469846"/>
                    <a:pt x="2609767" y="486420"/>
                  </a:cubicBezTo>
                  <a:cubicBezTo>
                    <a:pt x="2907519" y="508423"/>
                    <a:pt x="3368624" y="545094"/>
                    <a:pt x="3920122" y="706828"/>
                  </a:cubicBezTo>
                  <a:cubicBezTo>
                    <a:pt x="4492574" y="874754"/>
                    <a:pt x="4815948" y="1075922"/>
                    <a:pt x="4828426" y="1051729"/>
                  </a:cubicBezTo>
                  <a:cubicBezTo>
                    <a:pt x="4843761" y="1022106"/>
                    <a:pt x="4369225" y="694446"/>
                    <a:pt x="3755815" y="444034"/>
                  </a:cubicBezTo>
                  <a:cubicBezTo>
                    <a:pt x="3204032" y="218672"/>
                    <a:pt x="2742736" y="138757"/>
                    <a:pt x="2405647" y="82179"/>
                  </a:cubicBezTo>
                  <a:cubicBezTo>
                    <a:pt x="2141518" y="37888"/>
                    <a:pt x="1795856" y="-16310"/>
                    <a:pt x="1417809" y="4645"/>
                  </a:cubicBezTo>
                  <a:cubicBezTo>
                    <a:pt x="1231214" y="15028"/>
                    <a:pt x="1091673" y="39697"/>
                    <a:pt x="1005471" y="57700"/>
                  </a:cubicBezTo>
                  <a:cubicBezTo>
                    <a:pt x="849071" y="90370"/>
                    <a:pt x="701338" y="121327"/>
                    <a:pt x="544176" y="200575"/>
                  </a:cubicBezTo>
                  <a:cubicBezTo>
                    <a:pt x="398634" y="274012"/>
                    <a:pt x="83261" y="433175"/>
                    <a:pt x="13538" y="751691"/>
                  </a:cubicBezTo>
                  <a:cubicBezTo>
                    <a:pt x="-35802" y="977148"/>
                    <a:pt x="62592" y="1169839"/>
                    <a:pt x="102978" y="1249277"/>
                  </a:cubicBezTo>
                  <a:cubicBezTo>
                    <a:pt x="203371" y="1446635"/>
                    <a:pt x="349675" y="1548172"/>
                    <a:pt x="548367" y="1682474"/>
                  </a:cubicBezTo>
                  <a:cubicBezTo>
                    <a:pt x="830402" y="1873165"/>
                    <a:pt x="1107103" y="1973082"/>
                    <a:pt x="1123963" y="1943745"/>
                  </a:cubicBezTo>
                  <a:cubicBezTo>
                    <a:pt x="1145775" y="1905740"/>
                    <a:pt x="691337" y="1722193"/>
                    <a:pt x="633330" y="1357291"/>
                  </a:cubicBezTo>
                  <a:cubicBezTo>
                    <a:pt x="614089" y="1236418"/>
                    <a:pt x="644569" y="1134501"/>
                    <a:pt x="662762" y="1086495"/>
                  </a:cubicBezTo>
                  <a:close/>
                </a:path>
              </a:pathLst>
            </a:custGeom>
            <a:grpFill/>
            <a:ln w="9525" cap="flat">
              <a:noFill/>
              <a:prstDash val="solid"/>
              <a:miter/>
            </a:ln>
          </p:spPr>
          <p:txBody>
            <a:bodyPr/>
            <a:lstStyle/>
            <a:p>
              <a:endParaRPr lang="en-CA"/>
            </a:p>
          </p:txBody>
        </p:sp>
        <p:sp>
          <p:nvSpPr>
            <p:cNvPr id="24" name="Freeform: Shape 23">
              <a:extLst>
                <a:ext uri="{FF2B5EF4-FFF2-40B4-BE49-F238E27FC236}">
                  <a16:creationId xmlns:a16="http://schemas.microsoft.com/office/drawing/2014/main" id="{95670FDA-501B-9726-1E91-12B1599C123B}"/>
                </a:ext>
              </a:extLst>
            </p:cNvPr>
            <p:cNvSpPr/>
            <p:nvPr/>
          </p:nvSpPr>
          <p:spPr>
            <a:xfrm>
              <a:off x="2933338" y="2803013"/>
              <a:ext cx="4828786" cy="1948796"/>
            </a:xfrm>
            <a:custGeom>
              <a:avLst/>
              <a:gdLst>
                <a:gd name="csX0" fmla="*/ 4166215 w 4828786"/>
                <a:gd name="csY0" fmla="*/ 862397 h 1948796"/>
                <a:gd name="csX1" fmla="*/ 3729399 w 4828786"/>
                <a:gd name="csY1" fmla="*/ 1250160 h 1948796"/>
                <a:gd name="csX2" fmla="*/ 2872149 w 4828786"/>
                <a:gd name="csY2" fmla="*/ 1470568 h 1948796"/>
                <a:gd name="csX3" fmla="*/ 2219020 w 4828786"/>
                <a:gd name="csY3" fmla="*/ 1462377 h 1948796"/>
                <a:gd name="csX4" fmla="*/ 908665 w 4828786"/>
                <a:gd name="csY4" fmla="*/ 1241968 h 1948796"/>
                <a:gd name="csX5" fmla="*/ 361 w 4828786"/>
                <a:gd name="csY5" fmla="*/ 897068 h 1948796"/>
                <a:gd name="csX6" fmla="*/ 1072972 w 4828786"/>
                <a:gd name="csY6" fmla="*/ 1504763 h 1948796"/>
                <a:gd name="csX7" fmla="*/ 2423140 w 4828786"/>
                <a:gd name="csY7" fmla="*/ 1866618 h 1948796"/>
                <a:gd name="csX8" fmla="*/ 3410978 w 4828786"/>
                <a:gd name="csY8" fmla="*/ 1944151 h 1948796"/>
                <a:gd name="csX9" fmla="*/ 3823315 w 4828786"/>
                <a:gd name="csY9" fmla="*/ 1891097 h 1948796"/>
                <a:gd name="csX10" fmla="*/ 4284611 w 4828786"/>
                <a:gd name="csY10" fmla="*/ 1748222 h 1948796"/>
                <a:gd name="csX11" fmla="*/ 4815249 w 4828786"/>
                <a:gd name="csY11" fmla="*/ 1197106 h 1948796"/>
                <a:gd name="csX12" fmla="*/ 4725809 w 4828786"/>
                <a:gd name="csY12" fmla="*/ 699520 h 1948796"/>
                <a:gd name="csX13" fmla="*/ 4280420 w 4828786"/>
                <a:gd name="csY13" fmla="*/ 266322 h 1948796"/>
                <a:gd name="csX14" fmla="*/ 3704824 w 4828786"/>
                <a:gd name="csY14" fmla="*/ 5052 h 1948796"/>
                <a:gd name="csX15" fmla="*/ 4195457 w 4828786"/>
                <a:gd name="csY15" fmla="*/ 591506 h 1948796"/>
                <a:gd name="csX16" fmla="*/ 4166025 w 4828786"/>
                <a:gd name="csY16" fmla="*/ 862302 h 194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28786" h="1948796">
                  <a:moveTo>
                    <a:pt x="4166215" y="862397"/>
                  </a:moveTo>
                  <a:cubicBezTo>
                    <a:pt x="4148975" y="907927"/>
                    <a:pt x="4078395" y="1074709"/>
                    <a:pt x="3729399" y="1250160"/>
                  </a:cubicBezTo>
                  <a:cubicBezTo>
                    <a:pt x="3614718" y="1307786"/>
                    <a:pt x="3341827" y="1430944"/>
                    <a:pt x="2872149" y="1470568"/>
                  </a:cubicBezTo>
                  <a:cubicBezTo>
                    <a:pt x="2623737" y="1491523"/>
                    <a:pt x="2442095" y="1478950"/>
                    <a:pt x="2219020" y="1462377"/>
                  </a:cubicBezTo>
                  <a:cubicBezTo>
                    <a:pt x="1921268" y="1440374"/>
                    <a:pt x="1460163" y="1403703"/>
                    <a:pt x="908665" y="1241968"/>
                  </a:cubicBezTo>
                  <a:cubicBezTo>
                    <a:pt x="336213" y="1074042"/>
                    <a:pt x="12839" y="872874"/>
                    <a:pt x="361" y="897068"/>
                  </a:cubicBezTo>
                  <a:cubicBezTo>
                    <a:pt x="-14974" y="926691"/>
                    <a:pt x="459562" y="1254351"/>
                    <a:pt x="1072972" y="1504763"/>
                  </a:cubicBezTo>
                  <a:cubicBezTo>
                    <a:pt x="1624755" y="1730125"/>
                    <a:pt x="2086051" y="1810039"/>
                    <a:pt x="2423140" y="1866618"/>
                  </a:cubicBezTo>
                  <a:cubicBezTo>
                    <a:pt x="2687269" y="1910909"/>
                    <a:pt x="3032931" y="1965106"/>
                    <a:pt x="3410978" y="1944151"/>
                  </a:cubicBezTo>
                  <a:cubicBezTo>
                    <a:pt x="3597573" y="1933769"/>
                    <a:pt x="3737114" y="1909099"/>
                    <a:pt x="3823315" y="1891097"/>
                  </a:cubicBezTo>
                  <a:cubicBezTo>
                    <a:pt x="3979716" y="1858426"/>
                    <a:pt x="4127449" y="1827470"/>
                    <a:pt x="4284611" y="1748222"/>
                  </a:cubicBezTo>
                  <a:cubicBezTo>
                    <a:pt x="4430153" y="1674784"/>
                    <a:pt x="4745526" y="1515621"/>
                    <a:pt x="4815249" y="1197106"/>
                  </a:cubicBezTo>
                  <a:cubicBezTo>
                    <a:pt x="4864589" y="971649"/>
                    <a:pt x="4766195" y="778958"/>
                    <a:pt x="4725809" y="699520"/>
                  </a:cubicBezTo>
                  <a:cubicBezTo>
                    <a:pt x="4625416" y="502161"/>
                    <a:pt x="4479112" y="400625"/>
                    <a:pt x="4280420" y="266322"/>
                  </a:cubicBezTo>
                  <a:cubicBezTo>
                    <a:pt x="3998385" y="75632"/>
                    <a:pt x="3721684" y="-24285"/>
                    <a:pt x="3704824" y="5052"/>
                  </a:cubicBezTo>
                  <a:cubicBezTo>
                    <a:pt x="3683012" y="43056"/>
                    <a:pt x="4137450" y="226603"/>
                    <a:pt x="4195457" y="591506"/>
                  </a:cubicBezTo>
                  <a:cubicBezTo>
                    <a:pt x="4214698" y="712378"/>
                    <a:pt x="4184218" y="814296"/>
                    <a:pt x="4166025" y="862302"/>
                  </a:cubicBezTo>
                  <a:close/>
                </a:path>
              </a:pathLst>
            </a:custGeom>
            <a:grpFill/>
            <a:ln w="9525" cap="flat">
              <a:noFill/>
              <a:prstDash val="solid"/>
              <a:miter/>
            </a:ln>
          </p:spPr>
          <p:txBody>
            <a:bodyPr/>
            <a:lstStyle/>
            <a:p>
              <a:endParaRPr lang="en-CA"/>
            </a:p>
          </p:txBody>
        </p:sp>
      </p:grpSp>
      <p:pic>
        <p:nvPicPr>
          <p:cNvPr id="25" name="Picture 2">
            <a:extLst>
              <a:ext uri="{FF2B5EF4-FFF2-40B4-BE49-F238E27FC236}">
                <a16:creationId xmlns:a16="http://schemas.microsoft.com/office/drawing/2014/main" id="{B92DC1D3-04F4-B1CC-E897-9880A8E9292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81031" y="1012793"/>
            <a:ext cx="2194932" cy="13901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81D56DBC-6384-9E86-C6A7-78B88DCFA0CD}"/>
              </a:ext>
            </a:extLst>
          </p:cNvPr>
          <p:cNvGrpSpPr>
            <a:grpSpLocks noChangeAspect="1"/>
          </p:cNvGrpSpPr>
          <p:nvPr/>
        </p:nvGrpSpPr>
        <p:grpSpPr>
          <a:xfrm>
            <a:off x="1077539" y="1532671"/>
            <a:ext cx="1742867" cy="914342"/>
            <a:chOff x="1381112" y="2105046"/>
            <a:chExt cx="6381012" cy="2646763"/>
          </a:xfrm>
          <a:solidFill>
            <a:schemeClr val="bg1">
              <a:alpha val="50000"/>
            </a:schemeClr>
          </a:solidFill>
        </p:grpSpPr>
        <p:sp>
          <p:nvSpPr>
            <p:cNvPr id="27" name="Freeform: Shape 26">
              <a:extLst>
                <a:ext uri="{FF2B5EF4-FFF2-40B4-BE49-F238E27FC236}">
                  <a16:creationId xmlns:a16="http://schemas.microsoft.com/office/drawing/2014/main" id="{F5D57102-ADC0-2F42-8D3C-7903992529CC}"/>
                </a:ext>
              </a:extLst>
            </p:cNvPr>
            <p:cNvSpPr/>
            <p:nvPr/>
          </p:nvSpPr>
          <p:spPr>
            <a:xfrm>
              <a:off x="1381112" y="2105046"/>
              <a:ext cx="4828786" cy="1948796"/>
            </a:xfrm>
            <a:custGeom>
              <a:avLst/>
              <a:gdLst>
                <a:gd name="csX0" fmla="*/ 662571 w 4828786"/>
                <a:gd name="csY0" fmla="*/ 1086400 h 1948796"/>
                <a:gd name="csX1" fmla="*/ 1099388 w 4828786"/>
                <a:gd name="csY1" fmla="*/ 698637 h 1948796"/>
                <a:gd name="csX2" fmla="*/ 1956638 w 4828786"/>
                <a:gd name="csY2" fmla="*/ 478228 h 1948796"/>
                <a:gd name="csX3" fmla="*/ 2609767 w 4828786"/>
                <a:gd name="csY3" fmla="*/ 486420 h 1948796"/>
                <a:gd name="csX4" fmla="*/ 3920122 w 4828786"/>
                <a:gd name="csY4" fmla="*/ 706828 h 1948796"/>
                <a:gd name="csX5" fmla="*/ 4828426 w 4828786"/>
                <a:gd name="csY5" fmla="*/ 1051729 h 1948796"/>
                <a:gd name="csX6" fmla="*/ 3755815 w 4828786"/>
                <a:gd name="csY6" fmla="*/ 444034 h 1948796"/>
                <a:gd name="csX7" fmla="*/ 2405647 w 4828786"/>
                <a:gd name="csY7" fmla="*/ 82179 h 1948796"/>
                <a:gd name="csX8" fmla="*/ 1417809 w 4828786"/>
                <a:gd name="csY8" fmla="*/ 4645 h 1948796"/>
                <a:gd name="csX9" fmla="*/ 1005471 w 4828786"/>
                <a:gd name="csY9" fmla="*/ 57700 h 1948796"/>
                <a:gd name="csX10" fmla="*/ 544176 w 4828786"/>
                <a:gd name="csY10" fmla="*/ 200575 h 1948796"/>
                <a:gd name="csX11" fmla="*/ 13538 w 4828786"/>
                <a:gd name="csY11" fmla="*/ 751691 h 1948796"/>
                <a:gd name="csX12" fmla="*/ 102978 w 4828786"/>
                <a:gd name="csY12" fmla="*/ 1249277 h 1948796"/>
                <a:gd name="csX13" fmla="*/ 548367 w 4828786"/>
                <a:gd name="csY13" fmla="*/ 1682474 h 1948796"/>
                <a:gd name="csX14" fmla="*/ 1123963 w 4828786"/>
                <a:gd name="csY14" fmla="*/ 1943745 h 1948796"/>
                <a:gd name="csX15" fmla="*/ 633330 w 4828786"/>
                <a:gd name="csY15" fmla="*/ 1357291 h 1948796"/>
                <a:gd name="csX16" fmla="*/ 662762 w 4828786"/>
                <a:gd name="csY16" fmla="*/ 1086495 h 194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28786" h="1948796">
                  <a:moveTo>
                    <a:pt x="662571" y="1086400"/>
                  </a:moveTo>
                  <a:cubicBezTo>
                    <a:pt x="679812" y="1040870"/>
                    <a:pt x="750392" y="874087"/>
                    <a:pt x="1099388" y="698637"/>
                  </a:cubicBezTo>
                  <a:cubicBezTo>
                    <a:pt x="1214069" y="641011"/>
                    <a:pt x="1486960" y="517852"/>
                    <a:pt x="1956638" y="478228"/>
                  </a:cubicBezTo>
                  <a:cubicBezTo>
                    <a:pt x="2205050" y="457273"/>
                    <a:pt x="2386692" y="469846"/>
                    <a:pt x="2609767" y="486420"/>
                  </a:cubicBezTo>
                  <a:cubicBezTo>
                    <a:pt x="2907519" y="508423"/>
                    <a:pt x="3368624" y="545094"/>
                    <a:pt x="3920122" y="706828"/>
                  </a:cubicBezTo>
                  <a:cubicBezTo>
                    <a:pt x="4492574" y="874754"/>
                    <a:pt x="4815948" y="1075922"/>
                    <a:pt x="4828426" y="1051729"/>
                  </a:cubicBezTo>
                  <a:cubicBezTo>
                    <a:pt x="4843761" y="1022106"/>
                    <a:pt x="4369225" y="694446"/>
                    <a:pt x="3755815" y="444034"/>
                  </a:cubicBezTo>
                  <a:cubicBezTo>
                    <a:pt x="3204032" y="218672"/>
                    <a:pt x="2742736" y="138757"/>
                    <a:pt x="2405647" y="82179"/>
                  </a:cubicBezTo>
                  <a:cubicBezTo>
                    <a:pt x="2141518" y="37888"/>
                    <a:pt x="1795856" y="-16310"/>
                    <a:pt x="1417809" y="4645"/>
                  </a:cubicBezTo>
                  <a:cubicBezTo>
                    <a:pt x="1231214" y="15028"/>
                    <a:pt x="1091673" y="39697"/>
                    <a:pt x="1005471" y="57700"/>
                  </a:cubicBezTo>
                  <a:cubicBezTo>
                    <a:pt x="849071" y="90370"/>
                    <a:pt x="701338" y="121327"/>
                    <a:pt x="544176" y="200575"/>
                  </a:cubicBezTo>
                  <a:cubicBezTo>
                    <a:pt x="398634" y="274012"/>
                    <a:pt x="83261" y="433175"/>
                    <a:pt x="13538" y="751691"/>
                  </a:cubicBezTo>
                  <a:cubicBezTo>
                    <a:pt x="-35802" y="977148"/>
                    <a:pt x="62592" y="1169839"/>
                    <a:pt x="102978" y="1249277"/>
                  </a:cubicBezTo>
                  <a:cubicBezTo>
                    <a:pt x="203371" y="1446635"/>
                    <a:pt x="349675" y="1548172"/>
                    <a:pt x="548367" y="1682474"/>
                  </a:cubicBezTo>
                  <a:cubicBezTo>
                    <a:pt x="830402" y="1873165"/>
                    <a:pt x="1107103" y="1973082"/>
                    <a:pt x="1123963" y="1943745"/>
                  </a:cubicBezTo>
                  <a:cubicBezTo>
                    <a:pt x="1145775" y="1905740"/>
                    <a:pt x="691337" y="1722193"/>
                    <a:pt x="633330" y="1357291"/>
                  </a:cubicBezTo>
                  <a:cubicBezTo>
                    <a:pt x="614089" y="1236418"/>
                    <a:pt x="644569" y="1134501"/>
                    <a:pt x="662762" y="1086495"/>
                  </a:cubicBezTo>
                  <a:close/>
                </a:path>
              </a:pathLst>
            </a:custGeom>
            <a:grpFill/>
            <a:ln w="9525" cap="flat">
              <a:noFill/>
              <a:prstDash val="solid"/>
              <a:miter/>
            </a:ln>
          </p:spPr>
          <p:txBody>
            <a:bodyPr/>
            <a:lstStyle/>
            <a:p>
              <a:endParaRPr lang="en-CA"/>
            </a:p>
          </p:txBody>
        </p:sp>
        <p:sp>
          <p:nvSpPr>
            <p:cNvPr id="28" name="Freeform: Shape 27">
              <a:extLst>
                <a:ext uri="{FF2B5EF4-FFF2-40B4-BE49-F238E27FC236}">
                  <a16:creationId xmlns:a16="http://schemas.microsoft.com/office/drawing/2014/main" id="{331A688D-DD60-1D88-D65E-4E6987495263}"/>
                </a:ext>
              </a:extLst>
            </p:cNvPr>
            <p:cNvSpPr/>
            <p:nvPr/>
          </p:nvSpPr>
          <p:spPr>
            <a:xfrm>
              <a:off x="2933338" y="2803013"/>
              <a:ext cx="4828786" cy="1948796"/>
            </a:xfrm>
            <a:custGeom>
              <a:avLst/>
              <a:gdLst>
                <a:gd name="csX0" fmla="*/ 4166215 w 4828786"/>
                <a:gd name="csY0" fmla="*/ 862397 h 1948796"/>
                <a:gd name="csX1" fmla="*/ 3729399 w 4828786"/>
                <a:gd name="csY1" fmla="*/ 1250160 h 1948796"/>
                <a:gd name="csX2" fmla="*/ 2872149 w 4828786"/>
                <a:gd name="csY2" fmla="*/ 1470568 h 1948796"/>
                <a:gd name="csX3" fmla="*/ 2219020 w 4828786"/>
                <a:gd name="csY3" fmla="*/ 1462377 h 1948796"/>
                <a:gd name="csX4" fmla="*/ 908665 w 4828786"/>
                <a:gd name="csY4" fmla="*/ 1241968 h 1948796"/>
                <a:gd name="csX5" fmla="*/ 361 w 4828786"/>
                <a:gd name="csY5" fmla="*/ 897068 h 1948796"/>
                <a:gd name="csX6" fmla="*/ 1072972 w 4828786"/>
                <a:gd name="csY6" fmla="*/ 1504763 h 1948796"/>
                <a:gd name="csX7" fmla="*/ 2423140 w 4828786"/>
                <a:gd name="csY7" fmla="*/ 1866618 h 1948796"/>
                <a:gd name="csX8" fmla="*/ 3410978 w 4828786"/>
                <a:gd name="csY8" fmla="*/ 1944151 h 1948796"/>
                <a:gd name="csX9" fmla="*/ 3823315 w 4828786"/>
                <a:gd name="csY9" fmla="*/ 1891097 h 1948796"/>
                <a:gd name="csX10" fmla="*/ 4284611 w 4828786"/>
                <a:gd name="csY10" fmla="*/ 1748222 h 1948796"/>
                <a:gd name="csX11" fmla="*/ 4815249 w 4828786"/>
                <a:gd name="csY11" fmla="*/ 1197106 h 1948796"/>
                <a:gd name="csX12" fmla="*/ 4725809 w 4828786"/>
                <a:gd name="csY12" fmla="*/ 699520 h 1948796"/>
                <a:gd name="csX13" fmla="*/ 4280420 w 4828786"/>
                <a:gd name="csY13" fmla="*/ 266322 h 1948796"/>
                <a:gd name="csX14" fmla="*/ 3704824 w 4828786"/>
                <a:gd name="csY14" fmla="*/ 5052 h 1948796"/>
                <a:gd name="csX15" fmla="*/ 4195457 w 4828786"/>
                <a:gd name="csY15" fmla="*/ 591506 h 1948796"/>
                <a:gd name="csX16" fmla="*/ 4166025 w 4828786"/>
                <a:gd name="csY16" fmla="*/ 862302 h 194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28786" h="1948796">
                  <a:moveTo>
                    <a:pt x="4166215" y="862397"/>
                  </a:moveTo>
                  <a:cubicBezTo>
                    <a:pt x="4148975" y="907927"/>
                    <a:pt x="4078395" y="1074709"/>
                    <a:pt x="3729399" y="1250160"/>
                  </a:cubicBezTo>
                  <a:cubicBezTo>
                    <a:pt x="3614718" y="1307786"/>
                    <a:pt x="3341827" y="1430944"/>
                    <a:pt x="2872149" y="1470568"/>
                  </a:cubicBezTo>
                  <a:cubicBezTo>
                    <a:pt x="2623737" y="1491523"/>
                    <a:pt x="2442095" y="1478950"/>
                    <a:pt x="2219020" y="1462377"/>
                  </a:cubicBezTo>
                  <a:cubicBezTo>
                    <a:pt x="1921268" y="1440374"/>
                    <a:pt x="1460163" y="1403703"/>
                    <a:pt x="908665" y="1241968"/>
                  </a:cubicBezTo>
                  <a:cubicBezTo>
                    <a:pt x="336213" y="1074042"/>
                    <a:pt x="12839" y="872874"/>
                    <a:pt x="361" y="897068"/>
                  </a:cubicBezTo>
                  <a:cubicBezTo>
                    <a:pt x="-14974" y="926691"/>
                    <a:pt x="459562" y="1254351"/>
                    <a:pt x="1072972" y="1504763"/>
                  </a:cubicBezTo>
                  <a:cubicBezTo>
                    <a:pt x="1624755" y="1730125"/>
                    <a:pt x="2086051" y="1810039"/>
                    <a:pt x="2423140" y="1866618"/>
                  </a:cubicBezTo>
                  <a:cubicBezTo>
                    <a:pt x="2687269" y="1910909"/>
                    <a:pt x="3032931" y="1965106"/>
                    <a:pt x="3410978" y="1944151"/>
                  </a:cubicBezTo>
                  <a:cubicBezTo>
                    <a:pt x="3597573" y="1933769"/>
                    <a:pt x="3737114" y="1909099"/>
                    <a:pt x="3823315" y="1891097"/>
                  </a:cubicBezTo>
                  <a:cubicBezTo>
                    <a:pt x="3979716" y="1858426"/>
                    <a:pt x="4127449" y="1827470"/>
                    <a:pt x="4284611" y="1748222"/>
                  </a:cubicBezTo>
                  <a:cubicBezTo>
                    <a:pt x="4430153" y="1674784"/>
                    <a:pt x="4745526" y="1515621"/>
                    <a:pt x="4815249" y="1197106"/>
                  </a:cubicBezTo>
                  <a:cubicBezTo>
                    <a:pt x="4864589" y="971649"/>
                    <a:pt x="4766195" y="778958"/>
                    <a:pt x="4725809" y="699520"/>
                  </a:cubicBezTo>
                  <a:cubicBezTo>
                    <a:pt x="4625416" y="502161"/>
                    <a:pt x="4479112" y="400625"/>
                    <a:pt x="4280420" y="266322"/>
                  </a:cubicBezTo>
                  <a:cubicBezTo>
                    <a:pt x="3998385" y="75632"/>
                    <a:pt x="3721684" y="-24285"/>
                    <a:pt x="3704824" y="5052"/>
                  </a:cubicBezTo>
                  <a:cubicBezTo>
                    <a:pt x="3683012" y="43056"/>
                    <a:pt x="4137450" y="226603"/>
                    <a:pt x="4195457" y="591506"/>
                  </a:cubicBezTo>
                  <a:cubicBezTo>
                    <a:pt x="4214698" y="712378"/>
                    <a:pt x="4184218" y="814296"/>
                    <a:pt x="4166025" y="862302"/>
                  </a:cubicBezTo>
                  <a:close/>
                </a:path>
              </a:pathLst>
            </a:custGeom>
            <a:grpFill/>
            <a:ln w="9525" cap="flat">
              <a:noFill/>
              <a:prstDash val="solid"/>
              <a:miter/>
            </a:ln>
          </p:spPr>
          <p:txBody>
            <a:bodyPr/>
            <a:lstStyle/>
            <a:p>
              <a:endParaRPr lang="en-CA"/>
            </a:p>
          </p:txBody>
        </p:sp>
      </p:grpSp>
      <p:pic>
        <p:nvPicPr>
          <p:cNvPr id="34" name="Picture 33">
            <a:extLst>
              <a:ext uri="{FF2B5EF4-FFF2-40B4-BE49-F238E27FC236}">
                <a16:creationId xmlns:a16="http://schemas.microsoft.com/office/drawing/2014/main" id="{784CCE47-8EFA-F11B-CD66-A37C631EFD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8387" y="3179029"/>
            <a:ext cx="2071927" cy="1386892"/>
          </a:xfrm>
          <a:prstGeom prst="rect">
            <a:avLst/>
          </a:prstGeom>
        </p:spPr>
      </p:pic>
      <p:grpSp>
        <p:nvGrpSpPr>
          <p:cNvPr id="36" name="Group 35">
            <a:extLst>
              <a:ext uri="{FF2B5EF4-FFF2-40B4-BE49-F238E27FC236}">
                <a16:creationId xmlns:a16="http://schemas.microsoft.com/office/drawing/2014/main" id="{2B51A635-DAB1-0B38-324D-483D86CEA94D}"/>
              </a:ext>
            </a:extLst>
          </p:cNvPr>
          <p:cNvGrpSpPr/>
          <p:nvPr/>
        </p:nvGrpSpPr>
        <p:grpSpPr>
          <a:xfrm>
            <a:off x="1191308" y="6074910"/>
            <a:ext cx="135410" cy="114636"/>
            <a:chOff x="959098" y="5497974"/>
            <a:chExt cx="164592" cy="164592"/>
          </a:xfrm>
        </p:grpSpPr>
        <p:sp>
          <p:nvSpPr>
            <p:cNvPr id="37" name="Oval 36">
              <a:extLst>
                <a:ext uri="{FF2B5EF4-FFF2-40B4-BE49-F238E27FC236}">
                  <a16:creationId xmlns:a16="http://schemas.microsoft.com/office/drawing/2014/main" id="{26BE544A-E517-FD3A-CB1A-3AEE8183BEEC}"/>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38" name="Picture 4">
              <a:extLst>
                <a:ext uri="{FF2B5EF4-FFF2-40B4-BE49-F238E27FC236}">
                  <a16:creationId xmlns:a16="http://schemas.microsoft.com/office/drawing/2014/main" id="{2656E548-F495-3890-7D52-C5DB08FA20F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1B58A1FA-ADA7-077F-4728-5257E7EF817A}"/>
              </a:ext>
            </a:extLst>
          </p:cNvPr>
          <p:cNvGrpSpPr/>
          <p:nvPr/>
        </p:nvGrpSpPr>
        <p:grpSpPr>
          <a:xfrm>
            <a:off x="1122296" y="5996387"/>
            <a:ext cx="135410" cy="114636"/>
            <a:chOff x="959098" y="5497974"/>
            <a:chExt cx="164592" cy="164592"/>
          </a:xfrm>
        </p:grpSpPr>
        <p:sp>
          <p:nvSpPr>
            <p:cNvPr id="40" name="Oval 39">
              <a:extLst>
                <a:ext uri="{FF2B5EF4-FFF2-40B4-BE49-F238E27FC236}">
                  <a16:creationId xmlns:a16="http://schemas.microsoft.com/office/drawing/2014/main" id="{6687E3CA-A80D-99C7-5E73-90DA2C46C1DB}"/>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41" name="Picture 4">
              <a:extLst>
                <a:ext uri="{FF2B5EF4-FFF2-40B4-BE49-F238E27FC236}">
                  <a16:creationId xmlns:a16="http://schemas.microsoft.com/office/drawing/2014/main" id="{A8AFE257-09BA-F3DA-1E7C-3A3D14A6D3B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Group 41">
            <a:extLst>
              <a:ext uri="{FF2B5EF4-FFF2-40B4-BE49-F238E27FC236}">
                <a16:creationId xmlns:a16="http://schemas.microsoft.com/office/drawing/2014/main" id="{F1F5C9B2-0E5D-5E45-EE7D-AEF62746B7C2}"/>
              </a:ext>
            </a:extLst>
          </p:cNvPr>
          <p:cNvGrpSpPr/>
          <p:nvPr/>
        </p:nvGrpSpPr>
        <p:grpSpPr>
          <a:xfrm>
            <a:off x="1326718" y="5692758"/>
            <a:ext cx="135410" cy="114636"/>
            <a:chOff x="959098" y="5497974"/>
            <a:chExt cx="164592" cy="164592"/>
          </a:xfrm>
        </p:grpSpPr>
        <p:sp>
          <p:nvSpPr>
            <p:cNvPr id="43" name="Oval 42">
              <a:extLst>
                <a:ext uri="{FF2B5EF4-FFF2-40B4-BE49-F238E27FC236}">
                  <a16:creationId xmlns:a16="http://schemas.microsoft.com/office/drawing/2014/main" id="{B8E791BA-6BFD-5F26-B52C-F705146AA462}"/>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44" name="Picture 4">
              <a:extLst>
                <a:ext uri="{FF2B5EF4-FFF2-40B4-BE49-F238E27FC236}">
                  <a16:creationId xmlns:a16="http://schemas.microsoft.com/office/drawing/2014/main" id="{0B92C4F3-84E6-50C4-699E-75885329C0B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 44">
            <a:extLst>
              <a:ext uri="{FF2B5EF4-FFF2-40B4-BE49-F238E27FC236}">
                <a16:creationId xmlns:a16="http://schemas.microsoft.com/office/drawing/2014/main" id="{CA082F28-D30B-DEFF-E90A-60440955D7F0}"/>
              </a:ext>
            </a:extLst>
          </p:cNvPr>
          <p:cNvGrpSpPr/>
          <p:nvPr/>
        </p:nvGrpSpPr>
        <p:grpSpPr>
          <a:xfrm>
            <a:off x="1654742" y="5908933"/>
            <a:ext cx="135410" cy="114636"/>
            <a:chOff x="959098" y="5497974"/>
            <a:chExt cx="164592" cy="164592"/>
          </a:xfrm>
        </p:grpSpPr>
        <p:sp>
          <p:nvSpPr>
            <p:cNvPr id="46" name="Oval 45">
              <a:extLst>
                <a:ext uri="{FF2B5EF4-FFF2-40B4-BE49-F238E27FC236}">
                  <a16:creationId xmlns:a16="http://schemas.microsoft.com/office/drawing/2014/main" id="{A893EDBA-FF82-9553-FE63-8165B4376251}"/>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47" name="Picture 4">
              <a:extLst>
                <a:ext uri="{FF2B5EF4-FFF2-40B4-BE49-F238E27FC236}">
                  <a16:creationId xmlns:a16="http://schemas.microsoft.com/office/drawing/2014/main" id="{99CA0533-61F4-A5FB-1629-7E2A825C3CE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Group 47">
            <a:extLst>
              <a:ext uri="{FF2B5EF4-FFF2-40B4-BE49-F238E27FC236}">
                <a16:creationId xmlns:a16="http://schemas.microsoft.com/office/drawing/2014/main" id="{E9614E5F-90F6-05CD-F742-FE08223AC630}"/>
              </a:ext>
            </a:extLst>
          </p:cNvPr>
          <p:cNvGrpSpPr/>
          <p:nvPr/>
        </p:nvGrpSpPr>
        <p:grpSpPr>
          <a:xfrm>
            <a:off x="1964992" y="5915694"/>
            <a:ext cx="135410" cy="114636"/>
            <a:chOff x="959098" y="5497974"/>
            <a:chExt cx="164592" cy="164592"/>
          </a:xfrm>
        </p:grpSpPr>
        <p:sp>
          <p:nvSpPr>
            <p:cNvPr id="49" name="Oval 48">
              <a:extLst>
                <a:ext uri="{FF2B5EF4-FFF2-40B4-BE49-F238E27FC236}">
                  <a16:creationId xmlns:a16="http://schemas.microsoft.com/office/drawing/2014/main" id="{2C7977AC-4199-742C-8AC1-B76736C9B173}"/>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50" name="Picture 4">
              <a:extLst>
                <a:ext uri="{FF2B5EF4-FFF2-40B4-BE49-F238E27FC236}">
                  <a16:creationId xmlns:a16="http://schemas.microsoft.com/office/drawing/2014/main" id="{7D87316D-5F85-D6E9-6D36-BC2E3E77720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a:extLst>
              <a:ext uri="{FF2B5EF4-FFF2-40B4-BE49-F238E27FC236}">
                <a16:creationId xmlns:a16="http://schemas.microsoft.com/office/drawing/2014/main" id="{7A010873-2171-591B-CB9F-174B057A0536}"/>
              </a:ext>
            </a:extLst>
          </p:cNvPr>
          <p:cNvGrpSpPr/>
          <p:nvPr/>
        </p:nvGrpSpPr>
        <p:grpSpPr>
          <a:xfrm>
            <a:off x="1969600" y="5848838"/>
            <a:ext cx="135410" cy="114636"/>
            <a:chOff x="959098" y="5497974"/>
            <a:chExt cx="164592" cy="164592"/>
          </a:xfrm>
        </p:grpSpPr>
        <p:sp>
          <p:nvSpPr>
            <p:cNvPr id="52" name="Oval 51">
              <a:extLst>
                <a:ext uri="{FF2B5EF4-FFF2-40B4-BE49-F238E27FC236}">
                  <a16:creationId xmlns:a16="http://schemas.microsoft.com/office/drawing/2014/main" id="{9DE12826-4E86-C90F-9F3C-FF26D569D027}"/>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53" name="Picture 4">
              <a:extLst>
                <a:ext uri="{FF2B5EF4-FFF2-40B4-BE49-F238E27FC236}">
                  <a16:creationId xmlns:a16="http://schemas.microsoft.com/office/drawing/2014/main" id="{A006B597-54C1-FDB3-EF80-25779D2C698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a:extLst>
              <a:ext uri="{FF2B5EF4-FFF2-40B4-BE49-F238E27FC236}">
                <a16:creationId xmlns:a16="http://schemas.microsoft.com/office/drawing/2014/main" id="{266C2D5B-9F25-23F2-25C2-EC3CF475036B}"/>
              </a:ext>
            </a:extLst>
          </p:cNvPr>
          <p:cNvGrpSpPr/>
          <p:nvPr/>
        </p:nvGrpSpPr>
        <p:grpSpPr>
          <a:xfrm>
            <a:off x="2073588" y="5994217"/>
            <a:ext cx="135410" cy="114636"/>
            <a:chOff x="959098" y="5497974"/>
            <a:chExt cx="164592" cy="164592"/>
          </a:xfrm>
        </p:grpSpPr>
        <p:sp>
          <p:nvSpPr>
            <p:cNvPr id="55" name="Oval 54">
              <a:extLst>
                <a:ext uri="{FF2B5EF4-FFF2-40B4-BE49-F238E27FC236}">
                  <a16:creationId xmlns:a16="http://schemas.microsoft.com/office/drawing/2014/main" id="{3616F99D-565C-9F86-E933-B537B0C9102A}"/>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56" name="Picture 4">
              <a:extLst>
                <a:ext uri="{FF2B5EF4-FFF2-40B4-BE49-F238E27FC236}">
                  <a16:creationId xmlns:a16="http://schemas.microsoft.com/office/drawing/2014/main" id="{AE921BEF-7E6F-4A12-CC87-57DD14EACA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56">
            <a:extLst>
              <a:ext uri="{FF2B5EF4-FFF2-40B4-BE49-F238E27FC236}">
                <a16:creationId xmlns:a16="http://schemas.microsoft.com/office/drawing/2014/main" id="{E0997251-8B86-608B-2038-28B6E126AF67}"/>
              </a:ext>
            </a:extLst>
          </p:cNvPr>
          <p:cNvGrpSpPr/>
          <p:nvPr/>
        </p:nvGrpSpPr>
        <p:grpSpPr>
          <a:xfrm>
            <a:off x="2015939" y="6072740"/>
            <a:ext cx="135410" cy="114636"/>
            <a:chOff x="959098" y="5497974"/>
            <a:chExt cx="164592" cy="164592"/>
          </a:xfrm>
        </p:grpSpPr>
        <p:sp>
          <p:nvSpPr>
            <p:cNvPr id="58" name="Oval 57">
              <a:extLst>
                <a:ext uri="{FF2B5EF4-FFF2-40B4-BE49-F238E27FC236}">
                  <a16:creationId xmlns:a16="http://schemas.microsoft.com/office/drawing/2014/main" id="{08C35723-4126-6B09-BC94-8CE986CE6C8B}"/>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59" name="Picture 4">
              <a:extLst>
                <a:ext uri="{FF2B5EF4-FFF2-40B4-BE49-F238E27FC236}">
                  <a16:creationId xmlns:a16="http://schemas.microsoft.com/office/drawing/2014/main" id="{5A00ACED-6015-CE3A-2723-D4077312747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0" name="Group 59">
            <a:extLst>
              <a:ext uri="{FF2B5EF4-FFF2-40B4-BE49-F238E27FC236}">
                <a16:creationId xmlns:a16="http://schemas.microsoft.com/office/drawing/2014/main" id="{A6284126-03A6-9BF8-3598-3CC27D0E629F}"/>
              </a:ext>
            </a:extLst>
          </p:cNvPr>
          <p:cNvGrpSpPr/>
          <p:nvPr/>
        </p:nvGrpSpPr>
        <p:grpSpPr>
          <a:xfrm>
            <a:off x="4808436" y="6529784"/>
            <a:ext cx="135410" cy="114636"/>
            <a:chOff x="959098" y="5497974"/>
            <a:chExt cx="164592" cy="164592"/>
          </a:xfrm>
        </p:grpSpPr>
        <p:sp>
          <p:nvSpPr>
            <p:cNvPr id="61" name="Oval 60">
              <a:extLst>
                <a:ext uri="{FF2B5EF4-FFF2-40B4-BE49-F238E27FC236}">
                  <a16:creationId xmlns:a16="http://schemas.microsoft.com/office/drawing/2014/main" id="{21078E82-8763-E17A-1A5C-E62818D641C4}"/>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62" name="Picture 4">
              <a:extLst>
                <a:ext uri="{FF2B5EF4-FFF2-40B4-BE49-F238E27FC236}">
                  <a16:creationId xmlns:a16="http://schemas.microsoft.com/office/drawing/2014/main" id="{E6D7A5CF-327E-336E-540B-E818FE168CF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 62">
            <a:extLst>
              <a:ext uri="{FF2B5EF4-FFF2-40B4-BE49-F238E27FC236}">
                <a16:creationId xmlns:a16="http://schemas.microsoft.com/office/drawing/2014/main" id="{2C343170-152C-0E0B-7F7B-1C10595335BE}"/>
              </a:ext>
            </a:extLst>
          </p:cNvPr>
          <p:cNvGrpSpPr/>
          <p:nvPr/>
        </p:nvGrpSpPr>
        <p:grpSpPr>
          <a:xfrm>
            <a:off x="5491693" y="6087786"/>
            <a:ext cx="135410" cy="114636"/>
            <a:chOff x="959098" y="5497974"/>
            <a:chExt cx="164592" cy="164592"/>
          </a:xfrm>
        </p:grpSpPr>
        <p:sp>
          <p:nvSpPr>
            <p:cNvPr id="64" name="Oval 63">
              <a:extLst>
                <a:ext uri="{FF2B5EF4-FFF2-40B4-BE49-F238E27FC236}">
                  <a16:creationId xmlns:a16="http://schemas.microsoft.com/office/drawing/2014/main" id="{50B5E926-16A6-2439-738E-EDC7A2286950}"/>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65" name="Picture 4">
              <a:extLst>
                <a:ext uri="{FF2B5EF4-FFF2-40B4-BE49-F238E27FC236}">
                  <a16:creationId xmlns:a16="http://schemas.microsoft.com/office/drawing/2014/main" id="{478A23E0-3EF6-11B7-AD2F-CB49152096D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 65">
            <a:extLst>
              <a:ext uri="{FF2B5EF4-FFF2-40B4-BE49-F238E27FC236}">
                <a16:creationId xmlns:a16="http://schemas.microsoft.com/office/drawing/2014/main" id="{CCCAF8FA-F90B-8312-D821-CE584E329B2C}"/>
              </a:ext>
            </a:extLst>
          </p:cNvPr>
          <p:cNvGrpSpPr/>
          <p:nvPr/>
        </p:nvGrpSpPr>
        <p:grpSpPr>
          <a:xfrm>
            <a:off x="5467574" y="6181935"/>
            <a:ext cx="135410" cy="114636"/>
            <a:chOff x="959098" y="5497974"/>
            <a:chExt cx="164592" cy="164592"/>
          </a:xfrm>
        </p:grpSpPr>
        <p:sp>
          <p:nvSpPr>
            <p:cNvPr id="67" name="Oval 66">
              <a:extLst>
                <a:ext uri="{FF2B5EF4-FFF2-40B4-BE49-F238E27FC236}">
                  <a16:creationId xmlns:a16="http://schemas.microsoft.com/office/drawing/2014/main" id="{0A6A7D2C-969C-D04D-577B-36C279A0EE3D}"/>
                </a:ext>
              </a:extLst>
            </p:cNvPr>
            <p:cNvSpPr/>
            <p:nvPr/>
          </p:nvSpPr>
          <p:spPr>
            <a:xfrm>
              <a:off x="959098" y="5497974"/>
              <a:ext cx="164592" cy="164592"/>
            </a:xfrm>
            <a:prstGeom prst="ellipse">
              <a:avLst/>
            </a:prstGeom>
            <a:solidFill>
              <a:schemeClr val="accent1">
                <a:lumMod val="40000"/>
                <a:lumOff val="60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68" name="Picture 4">
              <a:extLst>
                <a:ext uri="{FF2B5EF4-FFF2-40B4-BE49-F238E27FC236}">
                  <a16:creationId xmlns:a16="http://schemas.microsoft.com/office/drawing/2014/main" id="{74FA06B5-9155-1906-FCF3-85F1020CC92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2638" y="5542853"/>
              <a:ext cx="114336" cy="68601"/>
            </a:xfrm>
            <a:prstGeom prst="rect">
              <a:avLst/>
            </a:prstGeom>
            <a:noFill/>
            <a:extLst>
              <a:ext uri="{909E8E84-426E-40DD-AFC4-6F175D3DCCD1}">
                <a14:hiddenFill xmlns:a14="http://schemas.microsoft.com/office/drawing/2010/main">
                  <a:solidFill>
                    <a:srgbClr val="FFFFFF"/>
                  </a:solidFill>
                </a14:hiddenFill>
              </a:ext>
            </a:extLst>
          </p:spPr>
        </p:pic>
      </p:grpSp>
      <p:sp>
        <p:nvSpPr>
          <p:cNvPr id="69" name="Title 4">
            <a:extLst>
              <a:ext uri="{FF2B5EF4-FFF2-40B4-BE49-F238E27FC236}">
                <a16:creationId xmlns:a16="http://schemas.microsoft.com/office/drawing/2014/main" id="{E702599E-2F59-031E-9A87-45FC6E37A8B7}"/>
              </a:ext>
            </a:extLst>
          </p:cNvPr>
          <p:cNvSpPr txBox="1">
            <a:spLocks/>
          </p:cNvSpPr>
          <p:nvPr/>
        </p:nvSpPr>
        <p:spPr>
          <a:xfrm>
            <a:off x="2348987" y="5961495"/>
            <a:ext cx="1284361" cy="679322"/>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algn="ctr" fontAlgn="auto">
              <a:spcAft>
                <a:spcPts val="0"/>
              </a:spcAft>
            </a:pPr>
            <a:r>
              <a:rPr lang="en-CA" sz="1400" b="1" i="1" dirty="0"/>
              <a:t>11 Plants Globally</a:t>
            </a:r>
          </a:p>
          <a:p>
            <a:pPr algn="ctr" fontAlgn="auto">
              <a:spcAft>
                <a:spcPts val="0"/>
              </a:spcAft>
            </a:pPr>
            <a:endParaRPr lang="en-CA" sz="1000" b="1" i="1" dirty="0"/>
          </a:p>
          <a:p>
            <a:pPr algn="ctr" fontAlgn="auto">
              <a:spcAft>
                <a:spcPts val="0"/>
              </a:spcAft>
            </a:pPr>
            <a:r>
              <a:rPr lang="en-CA" sz="1400" b="1" i="1" dirty="0"/>
              <a:t>HQ in Toronto</a:t>
            </a:r>
          </a:p>
        </p:txBody>
      </p:sp>
      <p:sp>
        <p:nvSpPr>
          <p:cNvPr id="70" name="Oval 69">
            <a:extLst>
              <a:ext uri="{FF2B5EF4-FFF2-40B4-BE49-F238E27FC236}">
                <a16:creationId xmlns:a16="http://schemas.microsoft.com/office/drawing/2014/main" id="{1186EE7A-8890-CED9-9C6A-FE04AF952436}"/>
              </a:ext>
            </a:extLst>
          </p:cNvPr>
          <p:cNvSpPr/>
          <p:nvPr/>
        </p:nvSpPr>
        <p:spPr>
          <a:xfrm>
            <a:off x="236233" y="6085466"/>
            <a:ext cx="606829" cy="606829"/>
          </a:xfrm>
          <a:prstGeom prst="ellipse">
            <a:avLst/>
          </a:prstGeom>
          <a:blipFill rotWithShape="1">
            <a:blip r:embed="rId9"/>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extLst>
      <p:ext uri="{BB962C8B-B14F-4D97-AF65-F5344CB8AC3E}">
        <p14:creationId xmlns:p14="http://schemas.microsoft.com/office/powerpoint/2010/main" val="2762452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83975CE4-6186-F992-A7CE-76DAAAB3FAB3}"/>
              </a:ext>
            </a:extLst>
          </p:cNvPr>
          <p:cNvSpPr/>
          <p:nvPr/>
        </p:nvSpPr>
        <p:spPr>
          <a:xfrm>
            <a:off x="356839" y="1133008"/>
            <a:ext cx="11463454" cy="5379303"/>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4">
            <a:extLst>
              <a:ext uri="{FF2B5EF4-FFF2-40B4-BE49-F238E27FC236}">
                <a16:creationId xmlns:a16="http://schemas.microsoft.com/office/drawing/2014/main" id="{EBFE4E8F-BA4F-45C2-3435-EDE860CA1E52}"/>
              </a:ext>
            </a:extLst>
          </p:cNvPr>
          <p:cNvSpPr txBox="1">
            <a:spLocks/>
          </p:cNvSpPr>
          <p:nvPr/>
        </p:nvSpPr>
        <p:spPr>
          <a:xfrm>
            <a:off x="252191" y="291366"/>
            <a:ext cx="8288337" cy="384175"/>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CA" sz="3000" b="1" i="0" u="none" strike="noStrike" kern="1200" cap="none" spc="0" normalizeH="0" baseline="0" noProof="0" dirty="0">
                <a:ln>
                  <a:noFill/>
                </a:ln>
                <a:solidFill>
                  <a:srgbClr val="333333"/>
                </a:solidFill>
                <a:effectLst/>
                <a:uLnTx/>
                <a:uFillTx/>
                <a:latin typeface="Scotia"/>
                <a:cs typeface="Arial" panose="020B0604020202020204" pitchFamily="34" charset="0"/>
              </a:rPr>
              <a:t>Capital Markets Summary</a:t>
            </a:r>
          </a:p>
        </p:txBody>
      </p:sp>
      <p:sp>
        <p:nvSpPr>
          <p:cNvPr id="14" name="Rectangle: Rounded Corners 13">
            <a:extLst>
              <a:ext uri="{FF2B5EF4-FFF2-40B4-BE49-F238E27FC236}">
                <a16:creationId xmlns:a16="http://schemas.microsoft.com/office/drawing/2014/main" id="{9EE5C6E4-7DF1-A866-F357-AC1C45FA9870}"/>
              </a:ext>
            </a:extLst>
          </p:cNvPr>
          <p:cNvSpPr/>
          <p:nvPr/>
        </p:nvSpPr>
        <p:spPr>
          <a:xfrm>
            <a:off x="713015" y="1749233"/>
            <a:ext cx="2659479" cy="3939972"/>
          </a:xfrm>
          <a:prstGeom prst="roundRect">
            <a:avLst/>
          </a:prstGeom>
          <a:gradFill rotWithShape="1">
            <a:gsLst>
              <a:gs pos="0">
                <a:srgbClr val="396E33">
                  <a:shade val="51000"/>
                  <a:satMod val="130000"/>
                </a:srgbClr>
              </a:gs>
              <a:gs pos="80000">
                <a:srgbClr val="396E33">
                  <a:shade val="93000"/>
                  <a:satMod val="130000"/>
                </a:srgbClr>
              </a:gs>
              <a:gs pos="100000">
                <a:srgbClr val="396E33">
                  <a:shade val="94000"/>
                  <a:satMod val="135000"/>
                </a:srgbClr>
              </a:gs>
            </a:gsLst>
            <a:lin ang="16200000" scaled="0"/>
          </a:gradFill>
          <a:ln w="9525" cap="flat" cmpd="sng" algn="ctr">
            <a:solidFill>
              <a:srgbClr val="396E33">
                <a:shade val="95000"/>
                <a:satMod val="105000"/>
              </a:srgbClr>
            </a:solidFill>
            <a:prstDash val="solid"/>
          </a:ln>
          <a:effectLst>
            <a:outerShdw blurRad="40000" dist="23000" dir="5400000" rotWithShape="0">
              <a:srgbClr val="000000">
                <a:alpha val="35000"/>
              </a:srgbClr>
            </a:outerShdw>
          </a:effectLst>
        </p:spPr>
        <p:txBody>
          <a:bodyPr lIns="45720" rIns="45720" rtlCol="0" anchor="ctr"/>
          <a:lstStyle/>
          <a:p>
            <a:pPr marL="0" marR="0" lvl="0" indent="0" algn="ctr" defTabSz="914400" eaLnBrk="0" fontAlgn="base" latinLnBrk="0" hangingPunct="0">
              <a:lnSpc>
                <a:spcPct val="100000"/>
              </a:lnSpc>
              <a:spcBef>
                <a:spcPts val="0"/>
              </a:spcBef>
              <a:spcAft>
                <a:spcPts val="0"/>
              </a:spcAft>
              <a:buClrTx/>
              <a:buSzTx/>
              <a:buFontTx/>
              <a:buNone/>
              <a:tabLst/>
              <a:defRPr/>
            </a:pPr>
            <a:endParaRPr kumimoji="0" lang="en-CA" sz="1050" b="0" i="0" u="none" strike="noStrike" kern="0" cap="none" spc="0" normalizeH="0" baseline="0" noProof="0" dirty="0">
              <a:ln>
                <a:noFill/>
              </a:ln>
              <a:solidFill>
                <a:srgbClr val="FFFFFF"/>
              </a:solidFill>
              <a:effectLst/>
              <a:uLnTx/>
              <a:uFillTx/>
              <a:latin typeface="Scotia"/>
              <a:ea typeface="+mn-ea"/>
              <a:cs typeface="+mn-cs"/>
            </a:endParaRPr>
          </a:p>
        </p:txBody>
      </p:sp>
      <p:sp>
        <p:nvSpPr>
          <p:cNvPr id="15" name="Rectangle: Rounded Corners 14">
            <a:extLst>
              <a:ext uri="{FF2B5EF4-FFF2-40B4-BE49-F238E27FC236}">
                <a16:creationId xmlns:a16="http://schemas.microsoft.com/office/drawing/2014/main" id="{413B6D19-6593-CA4A-B938-27E11D5D556B}"/>
              </a:ext>
            </a:extLst>
          </p:cNvPr>
          <p:cNvSpPr/>
          <p:nvPr/>
        </p:nvSpPr>
        <p:spPr>
          <a:xfrm>
            <a:off x="3574528" y="1749233"/>
            <a:ext cx="1567447" cy="3939972"/>
          </a:xfrm>
          <a:prstGeom prst="roundRect">
            <a:avLst/>
          </a:prstGeom>
          <a:solidFill>
            <a:schemeClr val="bg2">
              <a:lumMod val="25000"/>
            </a:schemeClr>
          </a:solidFill>
          <a:ln w="9525" cap="flat" cmpd="sng" algn="ctr">
            <a:noFill/>
            <a:prstDash val="solid"/>
          </a:ln>
          <a:effectLst>
            <a:outerShdw blurRad="40000" dist="23000" dir="5400000" rotWithShape="0">
              <a:srgbClr val="000000">
                <a:alpha val="35000"/>
              </a:srgbClr>
            </a:outerShdw>
          </a:effectLst>
        </p:spPr>
        <p:txBody>
          <a:bodyPr lIns="45720" rIns="45720" rtlCol="0" anchor="ctr"/>
          <a:lstStyle/>
          <a:p>
            <a:pPr marL="0" marR="0" lvl="0" indent="0" algn="ctr" defTabSz="914400" eaLnBrk="0" fontAlgn="base" latinLnBrk="0" hangingPunct="0">
              <a:lnSpc>
                <a:spcPct val="100000"/>
              </a:lnSpc>
              <a:spcBef>
                <a:spcPts val="0"/>
              </a:spcBef>
              <a:spcAft>
                <a:spcPts val="0"/>
              </a:spcAft>
              <a:buClrTx/>
              <a:buSzTx/>
              <a:buFontTx/>
              <a:buNone/>
              <a:tabLst/>
              <a:defRPr/>
            </a:pPr>
            <a:endParaRPr kumimoji="0" lang="en-CA" sz="1050" b="0" i="0" u="none" strike="noStrike" kern="0" cap="none" spc="0" normalizeH="0" baseline="0" noProof="0" dirty="0">
              <a:ln>
                <a:noFill/>
              </a:ln>
              <a:solidFill>
                <a:srgbClr val="FFFFFF"/>
              </a:solidFill>
              <a:effectLst/>
              <a:uLnTx/>
              <a:uFillTx/>
              <a:latin typeface="Scotia"/>
              <a:ea typeface="+mn-ea"/>
              <a:cs typeface="+mn-cs"/>
            </a:endParaRPr>
          </a:p>
        </p:txBody>
      </p:sp>
      <p:sp>
        <p:nvSpPr>
          <p:cNvPr id="16" name="Content Placeholder 6">
            <a:extLst>
              <a:ext uri="{FF2B5EF4-FFF2-40B4-BE49-F238E27FC236}">
                <a16:creationId xmlns:a16="http://schemas.microsoft.com/office/drawing/2014/main" id="{AD689721-BF54-7EA4-049F-B38E297E1241}"/>
              </a:ext>
            </a:extLst>
          </p:cNvPr>
          <p:cNvSpPr txBox="1">
            <a:spLocks/>
          </p:cNvSpPr>
          <p:nvPr/>
        </p:nvSpPr>
        <p:spPr>
          <a:xfrm>
            <a:off x="890873" y="2001206"/>
            <a:ext cx="2210607" cy="3642906"/>
          </a:xfrm>
          <a:prstGeom prst="rect">
            <a:avLst/>
          </a:prstGeom>
          <a:ln w="15875">
            <a:noFill/>
          </a:ln>
        </p:spPr>
        <p:txBody>
          <a:bodyPr vert="horz" lIns="0" tIns="0" rIns="0" bIns="0" rtlCol="0" anchor="t">
            <a:noAutofit/>
          </a:bodyPr>
          <a:lstStyle>
            <a:lvl1pPr marL="0" indent="0" algn="l" defTabSz="914400" rtl="0" eaLnBrk="1" latinLnBrk="0" hangingPunct="1">
              <a:spcBef>
                <a:spcPts val="0"/>
              </a:spcBef>
              <a:spcAft>
                <a:spcPts val="1200"/>
              </a:spcAft>
              <a:buFont typeface="Arial" panose="020B0604020202020204" pitchFamily="34" charset="0"/>
              <a:buNone/>
              <a:defRPr sz="1200" kern="1200">
                <a:solidFill>
                  <a:schemeClr val="tx1"/>
                </a:solidFill>
                <a:latin typeface="+mn-lt"/>
                <a:ea typeface="+mn-ea"/>
                <a:cs typeface="Arial" panose="020B0604020202020204" pitchFamily="34" charset="0"/>
              </a:defRPr>
            </a:lvl1pPr>
            <a:lvl2pPr marL="168275" indent="-168275" algn="l" defTabSz="914400" rtl="0" eaLnBrk="1" latinLnBrk="0" hangingPunct="1">
              <a:spcBef>
                <a:spcPts val="0"/>
              </a:spcBef>
              <a:spcAft>
                <a:spcPts val="1200"/>
              </a:spcAft>
              <a:buSzPct val="90000"/>
              <a:buFont typeface="Wingdings" panose="05000000000000000000" pitchFamily="2" charset="2"/>
              <a:buChar char="§"/>
              <a:defRPr sz="1200" kern="1200">
                <a:solidFill>
                  <a:schemeClr val="tx1"/>
                </a:solidFill>
                <a:latin typeface="+mn-lt"/>
                <a:ea typeface="+mn-ea"/>
                <a:cs typeface="Arial" panose="020B0604020202020204" pitchFamily="34" charset="0"/>
              </a:defRPr>
            </a:lvl2pPr>
            <a:lvl3pPr marL="344488" indent="-176213" algn="l" defTabSz="914400" rtl="0" eaLnBrk="1" latinLnBrk="0" hangingPunct="1">
              <a:spcBef>
                <a:spcPts val="0"/>
              </a:spcBef>
              <a:spcAft>
                <a:spcPts val="1200"/>
              </a:spcAft>
              <a:buSzPct val="90000"/>
              <a:buFont typeface="Arial" panose="020B0604020202020204" pitchFamily="34" charset="0"/>
              <a:buChar char="–"/>
              <a:defRPr sz="1200" kern="1200">
                <a:solidFill>
                  <a:schemeClr val="tx1"/>
                </a:solidFill>
                <a:latin typeface="+mn-lt"/>
                <a:ea typeface="+mn-ea"/>
                <a:cs typeface="Arial" panose="020B0604020202020204" pitchFamily="34" charset="0"/>
              </a:defRPr>
            </a:lvl3pPr>
            <a:lvl4pPr marL="515938" indent="-171450" algn="l" defTabSz="914400" rtl="0" eaLnBrk="1" latinLnBrk="0" hangingPunct="1">
              <a:spcBef>
                <a:spcPts val="0"/>
              </a:spcBef>
              <a:spcAft>
                <a:spcPts val="1200"/>
              </a:spcAft>
              <a:buSzPct val="90000"/>
              <a:buFont typeface="Arial" panose="020B0604020202020204" pitchFamily="34" charset="0"/>
              <a:buChar char="–"/>
              <a:defRPr lang="en-US" sz="1200" kern="1200" dirty="0">
                <a:solidFill>
                  <a:schemeClr val="tx1"/>
                </a:solidFill>
                <a:latin typeface="+mn-lt"/>
                <a:ea typeface="+mn-ea"/>
                <a:cs typeface="Arial" panose="020B0604020202020204" pitchFamily="34" charset="0"/>
              </a:defRPr>
            </a:lvl4pPr>
            <a:lvl5pPr marL="687600" indent="-171450" algn="l" defTabSz="914400" rtl="0" eaLnBrk="1" latinLnBrk="0" hangingPunct="1">
              <a:spcBef>
                <a:spcPts val="0"/>
              </a:spcBef>
              <a:spcAft>
                <a:spcPts val="1200"/>
              </a:spcAft>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CA" sz="1600" b="1" dirty="0">
                <a:solidFill>
                  <a:srgbClr val="FFFFFF"/>
                </a:solidFill>
                <a:latin typeface="Scotia"/>
              </a:rPr>
              <a:t>TSX Stock Symbol:</a:t>
            </a:r>
          </a:p>
          <a:p>
            <a:pPr algn="ctr"/>
            <a:r>
              <a:rPr lang="en-CA" sz="1600" b="1" dirty="0">
                <a:solidFill>
                  <a:srgbClr val="FFFFFF"/>
                </a:solidFill>
                <a:latin typeface="Scotia"/>
              </a:rPr>
              <a:t>Fiscal Year End:</a:t>
            </a:r>
          </a:p>
          <a:p>
            <a:pPr algn="ctr"/>
            <a:r>
              <a:rPr lang="en-CA" sz="1600" b="1" dirty="0">
                <a:solidFill>
                  <a:srgbClr val="FFFFFF"/>
                </a:solidFill>
                <a:latin typeface="Scotia"/>
              </a:rPr>
              <a:t>Share Price:</a:t>
            </a:r>
          </a:p>
          <a:p>
            <a:pPr algn="ctr"/>
            <a:r>
              <a:rPr lang="en-CA" sz="1600" b="1" dirty="0">
                <a:solidFill>
                  <a:srgbClr val="FFFFFF"/>
                </a:solidFill>
                <a:latin typeface="Scotia"/>
              </a:rPr>
              <a:t>Shares Outstanding:</a:t>
            </a:r>
          </a:p>
          <a:p>
            <a:pPr algn="ctr"/>
            <a:r>
              <a:rPr lang="en-CA" sz="1600" b="1" dirty="0">
                <a:solidFill>
                  <a:srgbClr val="FFFFFF"/>
                </a:solidFill>
                <a:latin typeface="Scotia"/>
              </a:rPr>
              <a:t>52-Week Range:</a:t>
            </a:r>
          </a:p>
          <a:p>
            <a:pPr algn="ctr"/>
            <a:r>
              <a:rPr lang="en-CA" sz="1600" b="1" dirty="0">
                <a:solidFill>
                  <a:srgbClr val="FFFFFF"/>
                </a:solidFill>
                <a:latin typeface="Scotia"/>
              </a:rPr>
              <a:t>Insider Holdings:</a:t>
            </a:r>
          </a:p>
          <a:p>
            <a:pPr algn="ctr"/>
            <a:r>
              <a:rPr lang="en-CA" sz="1600" b="1" dirty="0">
                <a:solidFill>
                  <a:srgbClr val="FFFFFF"/>
                </a:solidFill>
                <a:latin typeface="Scotia"/>
              </a:rPr>
              <a:t>Institutional Holdings:</a:t>
            </a:r>
          </a:p>
          <a:p>
            <a:pPr algn="ctr"/>
            <a:r>
              <a:rPr lang="en-CA" sz="1600" b="1" dirty="0">
                <a:solidFill>
                  <a:srgbClr val="FFFFFF"/>
                </a:solidFill>
                <a:latin typeface="Scotia"/>
              </a:rPr>
              <a:t>Cash &amp; ST Investments:</a:t>
            </a:r>
          </a:p>
          <a:p>
            <a:pPr algn="ctr"/>
            <a:r>
              <a:rPr lang="en-CA" sz="1600" b="1" dirty="0">
                <a:solidFill>
                  <a:srgbClr val="FFFFFF"/>
                </a:solidFill>
                <a:latin typeface="Scotia"/>
              </a:rPr>
              <a:t>Net Cash:</a:t>
            </a:r>
            <a:endParaRPr lang="en-CA" sz="1600" dirty="0">
              <a:solidFill>
                <a:srgbClr val="FFFFFF"/>
              </a:solidFill>
              <a:latin typeface="Scotia"/>
            </a:endParaRPr>
          </a:p>
        </p:txBody>
      </p:sp>
      <p:sp>
        <p:nvSpPr>
          <p:cNvPr id="17" name="Content Placeholder 6">
            <a:extLst>
              <a:ext uri="{FF2B5EF4-FFF2-40B4-BE49-F238E27FC236}">
                <a16:creationId xmlns:a16="http://schemas.microsoft.com/office/drawing/2014/main" id="{92F1B737-A546-31D5-458A-6ACCFBB7B6C7}"/>
              </a:ext>
            </a:extLst>
          </p:cNvPr>
          <p:cNvSpPr txBox="1">
            <a:spLocks/>
          </p:cNvSpPr>
          <p:nvPr/>
        </p:nvSpPr>
        <p:spPr>
          <a:xfrm>
            <a:off x="3618573" y="1965399"/>
            <a:ext cx="1470642" cy="3642906"/>
          </a:xfrm>
          <a:prstGeom prst="rect">
            <a:avLst/>
          </a:prstGeom>
          <a:ln w="15875">
            <a:noFill/>
          </a:ln>
        </p:spPr>
        <p:txBody>
          <a:bodyPr vert="horz" lIns="0" tIns="0" rIns="0" bIns="0" rtlCol="0" anchor="t">
            <a:noAutofit/>
          </a:bodyPr>
          <a:lstStyle>
            <a:lvl1pPr marL="0" indent="0" algn="l" defTabSz="914400" rtl="0" eaLnBrk="1" latinLnBrk="0" hangingPunct="1">
              <a:spcBef>
                <a:spcPts val="0"/>
              </a:spcBef>
              <a:spcAft>
                <a:spcPts val="1200"/>
              </a:spcAft>
              <a:buFont typeface="Arial" panose="020B0604020202020204" pitchFamily="34" charset="0"/>
              <a:buNone/>
              <a:defRPr sz="1200" kern="1200">
                <a:solidFill>
                  <a:schemeClr val="tx1"/>
                </a:solidFill>
                <a:latin typeface="+mn-lt"/>
                <a:ea typeface="+mn-ea"/>
                <a:cs typeface="Arial" panose="020B0604020202020204" pitchFamily="34" charset="0"/>
              </a:defRPr>
            </a:lvl1pPr>
            <a:lvl2pPr marL="168275" indent="-168275" algn="l" defTabSz="914400" rtl="0" eaLnBrk="1" latinLnBrk="0" hangingPunct="1">
              <a:spcBef>
                <a:spcPts val="0"/>
              </a:spcBef>
              <a:spcAft>
                <a:spcPts val="1200"/>
              </a:spcAft>
              <a:buSzPct val="90000"/>
              <a:buFont typeface="Wingdings" panose="05000000000000000000" pitchFamily="2" charset="2"/>
              <a:buChar char="§"/>
              <a:defRPr sz="1200" kern="1200">
                <a:solidFill>
                  <a:schemeClr val="tx1"/>
                </a:solidFill>
                <a:latin typeface="+mn-lt"/>
                <a:ea typeface="+mn-ea"/>
                <a:cs typeface="Arial" panose="020B0604020202020204" pitchFamily="34" charset="0"/>
              </a:defRPr>
            </a:lvl2pPr>
            <a:lvl3pPr marL="344488" indent="-176213" algn="l" defTabSz="914400" rtl="0" eaLnBrk="1" latinLnBrk="0" hangingPunct="1">
              <a:spcBef>
                <a:spcPts val="0"/>
              </a:spcBef>
              <a:spcAft>
                <a:spcPts val="1200"/>
              </a:spcAft>
              <a:buSzPct val="90000"/>
              <a:buFont typeface="Arial" panose="020B0604020202020204" pitchFamily="34" charset="0"/>
              <a:buChar char="–"/>
              <a:defRPr sz="1200" kern="1200">
                <a:solidFill>
                  <a:schemeClr val="tx1"/>
                </a:solidFill>
                <a:latin typeface="+mn-lt"/>
                <a:ea typeface="+mn-ea"/>
                <a:cs typeface="Arial" panose="020B0604020202020204" pitchFamily="34" charset="0"/>
              </a:defRPr>
            </a:lvl3pPr>
            <a:lvl4pPr marL="515938" indent="-171450" algn="l" defTabSz="914400" rtl="0" eaLnBrk="1" latinLnBrk="0" hangingPunct="1">
              <a:spcBef>
                <a:spcPts val="0"/>
              </a:spcBef>
              <a:spcAft>
                <a:spcPts val="1200"/>
              </a:spcAft>
              <a:buSzPct val="90000"/>
              <a:buFont typeface="Arial" panose="020B0604020202020204" pitchFamily="34" charset="0"/>
              <a:buChar char="–"/>
              <a:defRPr lang="en-US" sz="1200" kern="1200" dirty="0">
                <a:solidFill>
                  <a:schemeClr val="tx1"/>
                </a:solidFill>
                <a:latin typeface="+mn-lt"/>
                <a:ea typeface="+mn-ea"/>
                <a:cs typeface="Arial" panose="020B0604020202020204" pitchFamily="34" charset="0"/>
              </a:defRPr>
            </a:lvl4pPr>
            <a:lvl5pPr marL="687600" indent="-171450" algn="l" defTabSz="914400" rtl="0" eaLnBrk="1" latinLnBrk="0" hangingPunct="1">
              <a:spcBef>
                <a:spcPts val="0"/>
              </a:spcBef>
              <a:spcAft>
                <a:spcPts val="1200"/>
              </a:spcAft>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CA" sz="1600" dirty="0">
                <a:solidFill>
                  <a:srgbClr val="FFFFFF"/>
                </a:solidFill>
                <a:latin typeface="Scotia"/>
              </a:rPr>
              <a:t>FTG</a:t>
            </a:r>
          </a:p>
          <a:p>
            <a:pPr algn="ctr"/>
            <a:r>
              <a:rPr lang="en-CA" sz="1600" dirty="0">
                <a:solidFill>
                  <a:srgbClr val="FFFFFF"/>
                </a:solidFill>
                <a:latin typeface="Scotia"/>
              </a:rPr>
              <a:t>Nov. 30 </a:t>
            </a:r>
          </a:p>
          <a:p>
            <a:pPr algn="ctr"/>
            <a:r>
              <a:rPr lang="en-CA" sz="1600" dirty="0">
                <a:solidFill>
                  <a:srgbClr val="FFFFFF"/>
                </a:solidFill>
                <a:latin typeface="Scotia"/>
              </a:rPr>
              <a:t>$34.95</a:t>
            </a:r>
          </a:p>
          <a:p>
            <a:pPr algn="ctr"/>
            <a:r>
              <a:rPr lang="en-CA" sz="1600" dirty="0">
                <a:solidFill>
                  <a:srgbClr val="FFFFFF"/>
                </a:solidFill>
                <a:latin typeface="Scotia"/>
              </a:rPr>
              <a:t>25.2M</a:t>
            </a:r>
          </a:p>
          <a:p>
            <a:pPr algn="ctr"/>
            <a:r>
              <a:rPr lang="en-CA" sz="1600" dirty="0">
                <a:solidFill>
                  <a:srgbClr val="FFFFFF"/>
                </a:solidFill>
                <a:latin typeface="Scotia"/>
              </a:rPr>
              <a:t>$10.75 - $34.95</a:t>
            </a:r>
          </a:p>
          <a:p>
            <a:pPr algn="ctr"/>
            <a:r>
              <a:rPr lang="en-CA" sz="1600" dirty="0">
                <a:solidFill>
                  <a:srgbClr val="FFFFFF"/>
                </a:solidFill>
                <a:latin typeface="Scotia"/>
              </a:rPr>
              <a:t>~30%</a:t>
            </a:r>
          </a:p>
          <a:p>
            <a:pPr algn="ctr"/>
            <a:r>
              <a:rPr lang="en-CA" sz="1600" dirty="0">
                <a:solidFill>
                  <a:srgbClr val="FFFFFF"/>
                </a:solidFill>
                <a:latin typeface="Scotia"/>
              </a:rPr>
              <a:t>~15%</a:t>
            </a:r>
          </a:p>
          <a:p>
            <a:pPr algn="ctr"/>
            <a:r>
              <a:rPr lang="en-CA" sz="1600" dirty="0">
                <a:solidFill>
                  <a:srgbClr val="FFFFFF"/>
                </a:solidFill>
                <a:latin typeface="Scotia"/>
              </a:rPr>
              <a:t>$12.7M (Q3 26)</a:t>
            </a:r>
          </a:p>
          <a:p>
            <a:pPr algn="ctr"/>
            <a:r>
              <a:rPr lang="en-CA" sz="1600" dirty="0">
                <a:solidFill>
                  <a:srgbClr val="FFFFFF"/>
                </a:solidFill>
                <a:latin typeface="Scotia"/>
              </a:rPr>
              <a:t>$3.9M (Q3 26)</a:t>
            </a:r>
          </a:p>
        </p:txBody>
      </p:sp>
      <p:sp>
        <p:nvSpPr>
          <p:cNvPr id="18" name="TextBox 17">
            <a:extLst>
              <a:ext uri="{FF2B5EF4-FFF2-40B4-BE49-F238E27FC236}">
                <a16:creationId xmlns:a16="http://schemas.microsoft.com/office/drawing/2014/main" id="{2EB81208-F52C-C1E8-E1BE-A2BE9E57F867}"/>
              </a:ext>
            </a:extLst>
          </p:cNvPr>
          <p:cNvSpPr txBox="1"/>
          <p:nvPr/>
        </p:nvSpPr>
        <p:spPr>
          <a:xfrm>
            <a:off x="163175" y="6494360"/>
            <a:ext cx="3013162" cy="230832"/>
          </a:xfrm>
          <a:prstGeom prst="rect">
            <a:avLst/>
          </a:prstGeom>
          <a:noFill/>
        </p:spPr>
        <p:txBody>
          <a:bodyPr wrap="square" rtlCol="0" anchor="ctr" anchorCtr="0">
            <a:spAutoFit/>
          </a:bodyPr>
          <a:lstStyle/>
          <a:p>
            <a:pPr>
              <a:buSzPct val="90000"/>
            </a:pPr>
            <a:r>
              <a:rPr lang="en-US" sz="900" kern="0" dirty="0">
                <a:solidFill>
                  <a:srgbClr val="FFFFFF"/>
                </a:solidFill>
                <a:latin typeface="Scotia"/>
              </a:rPr>
              <a:t>Note: All figures in C$ unless otherwise noted.</a:t>
            </a:r>
          </a:p>
        </p:txBody>
      </p:sp>
      <p:sp>
        <p:nvSpPr>
          <p:cNvPr id="29" name="Oval 28">
            <a:extLst>
              <a:ext uri="{FF2B5EF4-FFF2-40B4-BE49-F238E27FC236}">
                <a16:creationId xmlns:a16="http://schemas.microsoft.com/office/drawing/2014/main" id="{59881068-5335-764E-EEC5-7DB423C9BF5D}"/>
              </a:ext>
            </a:extLst>
          </p:cNvPr>
          <p:cNvSpPr/>
          <p:nvPr/>
        </p:nvSpPr>
        <p:spPr>
          <a:xfrm>
            <a:off x="236233" y="6085466"/>
            <a:ext cx="606829" cy="606829"/>
          </a:xfrm>
          <a:prstGeom prst="ellipse">
            <a:avLst/>
          </a:prstGeom>
          <a:blipFill rotWithShape="1">
            <a:blip r:embed="rId2"/>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30" name="Title 1">
            <a:extLst>
              <a:ext uri="{FF2B5EF4-FFF2-40B4-BE49-F238E27FC236}">
                <a16:creationId xmlns:a16="http://schemas.microsoft.com/office/drawing/2014/main" id="{A9FDA9B6-0BA7-D20F-B664-00892240B664}"/>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graphicFrame>
        <p:nvGraphicFramePr>
          <p:cNvPr id="25" name="Object 24">
            <a:extLst>
              <a:ext uri="{FF2B5EF4-FFF2-40B4-BE49-F238E27FC236}">
                <a16:creationId xmlns:a16="http://schemas.microsoft.com/office/drawing/2014/main" id="{D694C73B-17A3-3CA3-C7A3-26C47ADA17EC}"/>
              </a:ext>
            </a:extLst>
          </p:cNvPr>
          <p:cNvGraphicFramePr>
            <a:graphicFrameLocks noChangeAspect="1"/>
          </p:cNvGraphicFramePr>
          <p:nvPr>
            <p:extLst>
              <p:ext uri="{D42A27DB-BD31-4B8C-83A1-F6EECF244321}">
                <p14:modId xmlns:p14="http://schemas.microsoft.com/office/powerpoint/2010/main" val="1697842258"/>
              </p:ext>
            </p:extLst>
          </p:nvPr>
        </p:nvGraphicFramePr>
        <p:xfrm>
          <a:off x="5410200" y="2012950"/>
          <a:ext cx="5810250" cy="1306513"/>
        </p:xfrm>
        <a:graphic>
          <a:graphicData uri="http://schemas.openxmlformats.org/presentationml/2006/ole">
            <mc:AlternateContent xmlns:mc="http://schemas.openxmlformats.org/markup-compatibility/2006">
              <mc:Choice xmlns:v="urn:schemas-microsoft-com:vml" Requires="v">
                <p:oleObj name="Worksheet" r:id="rId3" imgW="5187878" imgH="1168535" progId="Excel.Sheet.12">
                  <p:embed/>
                </p:oleObj>
              </mc:Choice>
              <mc:Fallback>
                <p:oleObj name="Worksheet" r:id="rId3" imgW="5187878" imgH="1168535" progId="Excel.Sheet.12">
                  <p:embed/>
                  <p:pic>
                    <p:nvPicPr>
                      <p:cNvPr id="25" name="Object 24">
                        <a:extLst>
                          <a:ext uri="{FF2B5EF4-FFF2-40B4-BE49-F238E27FC236}">
                            <a16:creationId xmlns:a16="http://schemas.microsoft.com/office/drawing/2014/main" id="{D694C73B-17A3-3CA3-C7A3-26C47ADA17EC}"/>
                          </a:ext>
                        </a:extLst>
                      </p:cNvPr>
                      <p:cNvPicPr/>
                      <p:nvPr/>
                    </p:nvPicPr>
                    <p:blipFill>
                      <a:blip r:embed="rId4"/>
                      <a:stretch>
                        <a:fillRect/>
                      </a:stretch>
                    </p:blipFill>
                    <p:spPr>
                      <a:xfrm>
                        <a:off x="5410200" y="2012950"/>
                        <a:ext cx="5810250" cy="1306513"/>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76257289-7F4C-A1C4-9A70-3A3FEF0515B5}"/>
              </a:ext>
            </a:extLst>
          </p:cNvPr>
          <p:cNvPicPr>
            <a:picLocks noChangeAspect="1"/>
          </p:cNvPicPr>
          <p:nvPr/>
        </p:nvPicPr>
        <p:blipFill>
          <a:blip r:embed="rId5"/>
          <a:stretch>
            <a:fillRect/>
          </a:stretch>
        </p:blipFill>
        <p:spPr>
          <a:xfrm>
            <a:off x="5308128" y="3131678"/>
            <a:ext cx="6346012" cy="2476627"/>
          </a:xfrm>
          <a:prstGeom prst="rect">
            <a:avLst/>
          </a:prstGeom>
        </p:spPr>
      </p:pic>
    </p:spTree>
    <p:extLst>
      <p:ext uri="{BB962C8B-B14F-4D97-AF65-F5344CB8AC3E}">
        <p14:creationId xmlns:p14="http://schemas.microsoft.com/office/powerpoint/2010/main" val="421337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9DBA3437-46F2-9EEB-5DED-BF02547B2438}"/>
              </a:ext>
            </a:extLst>
          </p:cNvPr>
          <p:cNvSpPr/>
          <p:nvPr/>
        </p:nvSpPr>
        <p:spPr>
          <a:xfrm>
            <a:off x="754940" y="1342348"/>
            <a:ext cx="10655181" cy="4461310"/>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4" name="Chart 3"/>
          <p:cNvGraphicFramePr>
            <a:graphicFrameLocks/>
          </p:cNvGraphicFramePr>
          <p:nvPr>
            <p:extLst>
              <p:ext uri="{D42A27DB-BD31-4B8C-83A1-F6EECF244321}">
                <p14:modId xmlns:p14="http://schemas.microsoft.com/office/powerpoint/2010/main" val="1116742227"/>
              </p:ext>
            </p:extLst>
          </p:nvPr>
        </p:nvGraphicFramePr>
        <p:xfrm>
          <a:off x="1351956" y="1470900"/>
          <a:ext cx="3356282" cy="3600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ight Brace 4"/>
          <p:cNvSpPr/>
          <p:nvPr/>
        </p:nvSpPr>
        <p:spPr>
          <a:xfrm>
            <a:off x="4348198" y="1763530"/>
            <a:ext cx="432048" cy="1868139"/>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p:nvPr/>
        </p:nvSpPr>
        <p:spPr>
          <a:xfrm>
            <a:off x="4348198" y="3631670"/>
            <a:ext cx="432048" cy="821162"/>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4719749" y="2426829"/>
            <a:ext cx="1109599" cy="461665"/>
          </a:xfrm>
          <a:prstGeom prst="rect">
            <a:avLst/>
          </a:prstGeom>
          <a:noFill/>
        </p:spPr>
        <p:txBody>
          <a:bodyPr wrap="none" rtlCol="0">
            <a:spAutoFit/>
          </a:bodyPr>
          <a:lstStyle/>
          <a:p>
            <a:r>
              <a:rPr lang="en-US" sz="1200" b="1">
                <a:latin typeface="+mn-lt"/>
              </a:rPr>
              <a:t>Variable Cost</a:t>
            </a:r>
          </a:p>
          <a:p>
            <a:pPr algn="ctr"/>
            <a:r>
              <a:rPr lang="en-US" sz="1200" b="1">
                <a:latin typeface="+mn-lt"/>
              </a:rPr>
              <a:t>~70%</a:t>
            </a:r>
          </a:p>
        </p:txBody>
      </p:sp>
      <p:sp>
        <p:nvSpPr>
          <p:cNvPr id="8" name="TextBox 7"/>
          <p:cNvSpPr txBox="1"/>
          <p:nvPr/>
        </p:nvSpPr>
        <p:spPr>
          <a:xfrm>
            <a:off x="4852253" y="3793239"/>
            <a:ext cx="907621" cy="461665"/>
          </a:xfrm>
          <a:prstGeom prst="rect">
            <a:avLst/>
          </a:prstGeom>
          <a:noFill/>
        </p:spPr>
        <p:txBody>
          <a:bodyPr wrap="none" rtlCol="0">
            <a:spAutoFit/>
          </a:bodyPr>
          <a:lstStyle/>
          <a:p>
            <a:r>
              <a:rPr lang="en-US" sz="1200" b="1">
                <a:latin typeface="+mn-lt"/>
              </a:rPr>
              <a:t>Fixed Cost</a:t>
            </a:r>
          </a:p>
          <a:p>
            <a:pPr algn="ctr"/>
            <a:r>
              <a:rPr lang="en-US" sz="1200" b="1">
                <a:latin typeface="+mn-lt"/>
              </a:rPr>
              <a:t>~30%</a:t>
            </a:r>
          </a:p>
        </p:txBody>
      </p:sp>
      <p:sp>
        <p:nvSpPr>
          <p:cNvPr id="10" name="AutoShape 17"/>
          <p:cNvSpPr>
            <a:spLocks noChangeArrowheads="1"/>
          </p:cNvSpPr>
          <p:nvPr/>
        </p:nvSpPr>
        <p:spPr bwMode="auto">
          <a:xfrm>
            <a:off x="850177" y="5154635"/>
            <a:ext cx="5321899" cy="374541"/>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ctr"/>
          <a:lstStyle/>
          <a:p>
            <a:pPr algn="ctr"/>
            <a:r>
              <a:rPr lang="en-US" sz="1500">
                <a:latin typeface="+mj-lt"/>
              </a:rPr>
              <a:t>Contribution Margin of ~30% on incremental revenue</a:t>
            </a:r>
          </a:p>
        </p:txBody>
      </p:sp>
      <p:sp>
        <p:nvSpPr>
          <p:cNvPr id="11" name="TextBox 10"/>
          <p:cNvSpPr txBox="1"/>
          <p:nvPr/>
        </p:nvSpPr>
        <p:spPr>
          <a:xfrm rot="16200000">
            <a:off x="1134139" y="3438778"/>
            <a:ext cx="689612" cy="276999"/>
          </a:xfrm>
          <a:prstGeom prst="rect">
            <a:avLst/>
          </a:prstGeom>
          <a:noFill/>
        </p:spPr>
        <p:txBody>
          <a:bodyPr wrap="none" rtlCol="0">
            <a:spAutoFit/>
          </a:bodyPr>
          <a:lstStyle/>
          <a:p>
            <a:r>
              <a:rPr lang="en-US" sz="1200">
                <a:latin typeface="+mn-lt"/>
              </a:rPr>
              <a:t>Percent</a:t>
            </a:r>
          </a:p>
        </p:txBody>
      </p:sp>
      <p:sp>
        <p:nvSpPr>
          <p:cNvPr id="13" name="AutoShape 17"/>
          <p:cNvSpPr>
            <a:spLocks noChangeArrowheads="1"/>
          </p:cNvSpPr>
          <p:nvPr/>
        </p:nvSpPr>
        <p:spPr bwMode="auto">
          <a:xfrm>
            <a:off x="6538983" y="5844808"/>
            <a:ext cx="5000600" cy="374541"/>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ctr"/>
          <a:lstStyle/>
          <a:p>
            <a:pPr algn="ctr" fontAlgn="auto">
              <a:spcBef>
                <a:spcPts val="0"/>
              </a:spcBef>
              <a:spcAft>
                <a:spcPts val="0"/>
              </a:spcAft>
            </a:pPr>
            <a:endParaRPr lang="en-US" sz="1400">
              <a:latin typeface="+mj-lt"/>
            </a:endParaRPr>
          </a:p>
        </p:txBody>
      </p:sp>
      <p:sp>
        <p:nvSpPr>
          <p:cNvPr id="9" name="TextBox 8"/>
          <p:cNvSpPr txBox="1"/>
          <p:nvPr/>
        </p:nvSpPr>
        <p:spPr>
          <a:xfrm>
            <a:off x="6538983" y="1690688"/>
            <a:ext cx="4192517" cy="369332"/>
          </a:xfrm>
          <a:prstGeom prst="rect">
            <a:avLst/>
          </a:prstGeom>
          <a:noFill/>
        </p:spPr>
        <p:txBody>
          <a:bodyPr wrap="square" rtlCol="0">
            <a:spAutoFit/>
          </a:bodyPr>
          <a:lstStyle/>
          <a:p>
            <a:pPr algn="ctr"/>
            <a:r>
              <a:rPr lang="en-US" dirty="0">
                <a:latin typeface="+mj-lt"/>
              </a:rPr>
              <a:t>CAD/USD Exchange Rate</a:t>
            </a:r>
          </a:p>
        </p:txBody>
      </p:sp>
      <p:sp>
        <p:nvSpPr>
          <p:cNvPr id="22" name="Title 1">
            <a:extLst>
              <a:ext uri="{FF2B5EF4-FFF2-40B4-BE49-F238E27FC236}">
                <a16:creationId xmlns:a16="http://schemas.microsoft.com/office/drawing/2014/main" id="{3B1832A8-45C5-BF59-7A9E-48920D140B9E}"/>
              </a:ext>
            </a:extLst>
          </p:cNvPr>
          <p:cNvSpPr txBox="1">
            <a:spLocks/>
          </p:cNvSpPr>
          <p:nvPr/>
        </p:nvSpPr>
        <p:spPr>
          <a:xfrm>
            <a:off x="700341" y="342360"/>
            <a:ext cx="9374622" cy="571499"/>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FTG Scalable Economics</a:t>
            </a:r>
            <a:endParaRPr lang="en-US" sz="3000" b="1" dirty="0">
              <a:cs typeface="Hind SemiBold"/>
            </a:endParaRPr>
          </a:p>
        </p:txBody>
      </p:sp>
      <p:sp>
        <p:nvSpPr>
          <p:cNvPr id="24" name="AutoShape 17">
            <a:extLst>
              <a:ext uri="{FF2B5EF4-FFF2-40B4-BE49-F238E27FC236}">
                <a16:creationId xmlns:a16="http://schemas.microsoft.com/office/drawing/2014/main" id="{1DA82526-B211-7E37-E960-1ADDE6F910F7}"/>
              </a:ext>
            </a:extLst>
          </p:cNvPr>
          <p:cNvSpPr>
            <a:spLocks noChangeArrowheads="1"/>
          </p:cNvSpPr>
          <p:nvPr/>
        </p:nvSpPr>
        <p:spPr bwMode="auto">
          <a:xfrm>
            <a:off x="5993677" y="5154635"/>
            <a:ext cx="5321899" cy="374541"/>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ctr"/>
          <a:lstStyle/>
          <a:p>
            <a:pPr algn="ctr" fontAlgn="auto">
              <a:spcBef>
                <a:spcPts val="0"/>
              </a:spcBef>
              <a:spcAft>
                <a:spcPts val="0"/>
              </a:spcAft>
            </a:pPr>
            <a:r>
              <a:rPr lang="en-US" sz="1500">
                <a:latin typeface="+mj-lt"/>
              </a:rPr>
              <a:t>Over 90% of FTG’s revenue denominated in USD</a:t>
            </a:r>
          </a:p>
        </p:txBody>
      </p:sp>
      <p:sp>
        <p:nvSpPr>
          <p:cNvPr id="26" name="Title 1">
            <a:extLst>
              <a:ext uri="{FF2B5EF4-FFF2-40B4-BE49-F238E27FC236}">
                <a16:creationId xmlns:a16="http://schemas.microsoft.com/office/drawing/2014/main" id="{2C5BF6CB-738D-2EF3-0511-CCE2E8D3FF7E}"/>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a:rPr>
              <a:t>TSX: FTG</a:t>
            </a:r>
            <a:endParaRPr lang="en-US" sz="800" b="1">
              <a:cs typeface="Arial" panose="020B0604020202020204" pitchFamily="34" charset="0"/>
            </a:endParaRPr>
          </a:p>
        </p:txBody>
      </p:sp>
      <p:sp>
        <p:nvSpPr>
          <p:cNvPr id="3" name="Title 1">
            <a:extLst>
              <a:ext uri="{FF2B5EF4-FFF2-40B4-BE49-F238E27FC236}">
                <a16:creationId xmlns:a16="http://schemas.microsoft.com/office/drawing/2014/main" id="{A3512A62-77B3-E02C-F9A7-801C2091DF35}"/>
              </a:ext>
            </a:extLst>
          </p:cNvPr>
          <p:cNvSpPr txBox="1">
            <a:spLocks/>
          </p:cNvSpPr>
          <p:nvPr/>
        </p:nvSpPr>
        <p:spPr>
          <a:xfrm>
            <a:off x="700341" y="841354"/>
            <a:ext cx="4392520" cy="417659"/>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a:t>Top Line Drives Bottom Line</a:t>
            </a:r>
          </a:p>
        </p:txBody>
      </p:sp>
      <p:graphicFrame>
        <p:nvGraphicFramePr>
          <p:cNvPr id="14" name="Object 5">
            <a:extLst>
              <a:ext uri="{FF2B5EF4-FFF2-40B4-BE49-F238E27FC236}">
                <a16:creationId xmlns:a16="http://schemas.microsoft.com/office/drawing/2014/main" id="{7885D3EE-EB9D-BD6A-EA5E-6CF93B9126A4}"/>
              </a:ext>
            </a:extLst>
          </p:cNvPr>
          <p:cNvGraphicFramePr>
            <a:graphicFrameLocks noChangeAspect="1"/>
          </p:cNvGraphicFramePr>
          <p:nvPr>
            <p:extLst>
              <p:ext uri="{D42A27DB-BD31-4B8C-83A1-F6EECF244321}">
                <p14:modId xmlns:p14="http://schemas.microsoft.com/office/powerpoint/2010/main" val="3558778991"/>
              </p:ext>
            </p:extLst>
          </p:nvPr>
        </p:nvGraphicFramePr>
        <p:xfrm>
          <a:off x="6538984" y="2114656"/>
          <a:ext cx="4389527" cy="28258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082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9656148D-B992-7545-7CEA-89EF6DE6CC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48" y="1984"/>
            <a:ext cx="12177905" cy="6857999"/>
          </a:xfrm>
          <a:prstGeom prst="rect">
            <a:avLst/>
          </a:prstGeom>
        </p:spPr>
      </p:pic>
      <p:sp>
        <p:nvSpPr>
          <p:cNvPr id="34" name="Title 1">
            <a:extLst>
              <a:ext uri="{FF2B5EF4-FFF2-40B4-BE49-F238E27FC236}">
                <a16:creationId xmlns:a16="http://schemas.microsoft.com/office/drawing/2014/main" id="{1BF2A1C0-6D42-183F-9A34-12DCE4EB2D65}"/>
              </a:ext>
            </a:extLst>
          </p:cNvPr>
          <p:cNvSpPr txBox="1">
            <a:spLocks/>
          </p:cNvSpPr>
          <p:nvPr/>
        </p:nvSpPr>
        <p:spPr>
          <a:xfrm>
            <a:off x="-619493" y="419781"/>
            <a:ext cx="6166586" cy="571499"/>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ea typeface="+mj-lt"/>
                <a:cs typeface="+mj-lt"/>
              </a:rPr>
              <a:t>FTG Strategic Initiatives</a:t>
            </a:r>
            <a:endParaRPr lang="en-US" dirty="0"/>
          </a:p>
        </p:txBody>
      </p:sp>
      <p:sp>
        <p:nvSpPr>
          <p:cNvPr id="35" name="Oval 34">
            <a:extLst>
              <a:ext uri="{FF2B5EF4-FFF2-40B4-BE49-F238E27FC236}">
                <a16:creationId xmlns:a16="http://schemas.microsoft.com/office/drawing/2014/main" id="{5F5C3107-CE38-5196-63C1-0D8C79FBDEBE}"/>
              </a:ext>
            </a:extLst>
          </p:cNvPr>
          <p:cNvSpPr/>
          <p:nvPr/>
        </p:nvSpPr>
        <p:spPr>
          <a:xfrm>
            <a:off x="236233" y="6085466"/>
            <a:ext cx="606829" cy="606829"/>
          </a:xfrm>
          <a:prstGeom prst="ellipse">
            <a:avLst/>
          </a:prstGeom>
          <a:blipFill rotWithShape="1">
            <a:blip r:embed="rId4"/>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50" name="Slide Number Placeholder 5">
            <a:extLst>
              <a:ext uri="{FF2B5EF4-FFF2-40B4-BE49-F238E27FC236}">
                <a16:creationId xmlns:a16="http://schemas.microsoft.com/office/drawing/2014/main" id="{F8CA75B7-8C83-E493-9D3C-DA5670B7D08D}"/>
              </a:ext>
            </a:extLst>
          </p:cNvPr>
          <p:cNvSpPr txBox="1">
            <a:spLocks/>
          </p:cNvSpPr>
          <p:nvPr/>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solidFill>
                  <a:schemeClr val="bg1"/>
                </a:solidFill>
              </a:rPr>
              <a:pPr algn="r"/>
              <a:t>6</a:t>
            </a:fld>
            <a:endParaRPr lang="en-CA" b="1">
              <a:solidFill>
                <a:schemeClr val="bg1"/>
              </a:solidFill>
            </a:endParaRPr>
          </a:p>
        </p:txBody>
      </p:sp>
      <p:sp>
        <p:nvSpPr>
          <p:cNvPr id="11" name="Partial Circle 10">
            <a:extLst>
              <a:ext uri="{FF2B5EF4-FFF2-40B4-BE49-F238E27FC236}">
                <a16:creationId xmlns:a16="http://schemas.microsoft.com/office/drawing/2014/main" id="{C42EEDC7-1648-9F5D-2316-5EE3EB729197}"/>
              </a:ext>
            </a:extLst>
          </p:cNvPr>
          <p:cNvSpPr/>
          <p:nvPr/>
        </p:nvSpPr>
        <p:spPr>
          <a:xfrm rot="5400000">
            <a:off x="6153637" y="2004393"/>
            <a:ext cx="1805294" cy="1805294"/>
          </a:xfrm>
          <a:prstGeom prst="pieWedge">
            <a:avLst/>
          </a:prstGeom>
          <a:solidFill>
            <a:srgbClr val="1F4E79"/>
          </a:solidFill>
          <a:ln w="254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sz="1600"/>
          </a:p>
        </p:txBody>
      </p:sp>
      <p:sp>
        <p:nvSpPr>
          <p:cNvPr id="12" name="Partial Circle 6">
            <a:extLst>
              <a:ext uri="{FF2B5EF4-FFF2-40B4-BE49-F238E27FC236}">
                <a16:creationId xmlns:a16="http://schemas.microsoft.com/office/drawing/2014/main" id="{3325EFF0-01DB-D625-5DA7-D689F46035C8}"/>
              </a:ext>
            </a:extLst>
          </p:cNvPr>
          <p:cNvSpPr txBox="1"/>
          <p:nvPr/>
        </p:nvSpPr>
        <p:spPr>
          <a:xfrm>
            <a:off x="6357581" y="2483510"/>
            <a:ext cx="1276535" cy="12765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400" b="1" kern="1200" dirty="0"/>
              <a:t>Increase Operating Leverage</a:t>
            </a:r>
          </a:p>
        </p:txBody>
      </p:sp>
      <p:sp>
        <p:nvSpPr>
          <p:cNvPr id="17" name="Partial Circle 16">
            <a:extLst>
              <a:ext uri="{FF2B5EF4-FFF2-40B4-BE49-F238E27FC236}">
                <a16:creationId xmlns:a16="http://schemas.microsoft.com/office/drawing/2014/main" id="{DA48B071-6BB6-6C00-C0BA-51727F837FE5}"/>
              </a:ext>
            </a:extLst>
          </p:cNvPr>
          <p:cNvSpPr/>
          <p:nvPr/>
        </p:nvSpPr>
        <p:spPr>
          <a:xfrm rot="16200000">
            <a:off x="4365089" y="3809085"/>
            <a:ext cx="1805294" cy="1805294"/>
          </a:xfrm>
          <a:prstGeom prst="pieWedge">
            <a:avLst/>
          </a:prstGeom>
          <a:solidFill>
            <a:schemeClr val="accent1">
              <a:lumMod val="50000"/>
            </a:schemeClr>
          </a:solidFill>
          <a:ln w="254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sz="1600"/>
          </a:p>
        </p:txBody>
      </p:sp>
      <p:sp>
        <p:nvSpPr>
          <p:cNvPr id="18" name="Partial Circle 6">
            <a:extLst>
              <a:ext uri="{FF2B5EF4-FFF2-40B4-BE49-F238E27FC236}">
                <a16:creationId xmlns:a16="http://schemas.microsoft.com/office/drawing/2014/main" id="{5CFC320A-483D-F310-376A-9628FF29E312}"/>
              </a:ext>
            </a:extLst>
          </p:cNvPr>
          <p:cNvSpPr txBox="1"/>
          <p:nvPr/>
        </p:nvSpPr>
        <p:spPr>
          <a:xfrm>
            <a:off x="4691953" y="4007470"/>
            <a:ext cx="1276535" cy="12765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400" b="1" kern="1200" dirty="0"/>
              <a:t>Expand Technology, Geography, Capacity </a:t>
            </a:r>
          </a:p>
        </p:txBody>
      </p:sp>
      <p:sp>
        <p:nvSpPr>
          <p:cNvPr id="23" name="Partial Circle 22">
            <a:extLst>
              <a:ext uri="{FF2B5EF4-FFF2-40B4-BE49-F238E27FC236}">
                <a16:creationId xmlns:a16="http://schemas.microsoft.com/office/drawing/2014/main" id="{9590ECDA-65B4-BA3E-FEB8-BE2032F71F77}"/>
              </a:ext>
            </a:extLst>
          </p:cNvPr>
          <p:cNvSpPr/>
          <p:nvPr/>
        </p:nvSpPr>
        <p:spPr>
          <a:xfrm rot="10800000">
            <a:off x="6166144" y="3809085"/>
            <a:ext cx="1805294" cy="1805294"/>
          </a:xfrm>
          <a:prstGeom prst="pieWedge">
            <a:avLst/>
          </a:prstGeom>
          <a:solidFill>
            <a:schemeClr val="accent1">
              <a:lumMod val="50000"/>
            </a:schemeClr>
          </a:solidFill>
          <a:ln w="254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sz="1600"/>
          </a:p>
        </p:txBody>
      </p:sp>
      <p:sp>
        <p:nvSpPr>
          <p:cNvPr id="24" name="Partial Circle 6">
            <a:extLst>
              <a:ext uri="{FF2B5EF4-FFF2-40B4-BE49-F238E27FC236}">
                <a16:creationId xmlns:a16="http://schemas.microsoft.com/office/drawing/2014/main" id="{6B234EDF-7805-3986-C876-7899290A79D5}"/>
              </a:ext>
            </a:extLst>
          </p:cNvPr>
          <p:cNvSpPr txBox="1"/>
          <p:nvPr/>
        </p:nvSpPr>
        <p:spPr>
          <a:xfrm>
            <a:off x="6398605" y="4007470"/>
            <a:ext cx="1123613" cy="12765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400" b="1" kern="1200" dirty="0"/>
              <a:t>Pursue High Margin Business</a:t>
            </a:r>
          </a:p>
        </p:txBody>
      </p:sp>
      <p:sp>
        <p:nvSpPr>
          <p:cNvPr id="56" name="Isosceles Triangle 55">
            <a:extLst>
              <a:ext uri="{FF2B5EF4-FFF2-40B4-BE49-F238E27FC236}">
                <a16:creationId xmlns:a16="http://schemas.microsoft.com/office/drawing/2014/main" id="{04FB606A-FE3E-482A-E524-7F8A8EF84EFA}"/>
              </a:ext>
            </a:extLst>
          </p:cNvPr>
          <p:cNvSpPr/>
          <p:nvPr/>
        </p:nvSpPr>
        <p:spPr>
          <a:xfrm rot="3093278" flipV="1">
            <a:off x="7842037" y="2016817"/>
            <a:ext cx="250558" cy="1077270"/>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Rectangle 57">
            <a:extLst>
              <a:ext uri="{FF2B5EF4-FFF2-40B4-BE49-F238E27FC236}">
                <a16:creationId xmlns:a16="http://schemas.microsoft.com/office/drawing/2014/main" id="{02853131-332F-A4D2-228C-BE1C007E2EA9}"/>
              </a:ext>
            </a:extLst>
          </p:cNvPr>
          <p:cNvSpPr/>
          <p:nvPr/>
        </p:nvSpPr>
        <p:spPr>
          <a:xfrm>
            <a:off x="8110361" y="2018836"/>
            <a:ext cx="1357588" cy="6739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New shape">
            <a:extLst>
              <a:ext uri="{FF2B5EF4-FFF2-40B4-BE49-F238E27FC236}">
                <a16:creationId xmlns:a16="http://schemas.microsoft.com/office/drawing/2014/main" id="{A0BADA3B-8180-994A-B9E7-5CF23925DD6F}"/>
              </a:ext>
            </a:extLst>
          </p:cNvPr>
          <p:cNvSpPr/>
          <p:nvPr/>
        </p:nvSpPr>
        <p:spPr>
          <a:xfrm>
            <a:off x="8333486" y="2200852"/>
            <a:ext cx="911338" cy="381000"/>
          </a:xfrm>
          <a:prstGeom prst="rect">
            <a:avLst/>
          </a:prstGeom>
          <a:noFill/>
          <a:ln w="9525">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lIns="91440" tIns="25908" rIns="91440" bIns="45720" rtlCol="0" anchor="t"/>
          <a:lstStyle/>
          <a:p>
            <a:pPr algn="ctr" defTabSz="457200">
              <a:lnSpc>
                <a:spcPct val="110000"/>
              </a:lnSpc>
              <a:spcBef>
                <a:spcPct val="0"/>
              </a:spcBef>
              <a:spcAft>
                <a:spcPct val="0"/>
              </a:spcAft>
            </a:pPr>
            <a:r>
              <a:rPr lang="en-US" sz="1600" b="1" dirty="0">
                <a:solidFill>
                  <a:schemeClr val="tx1"/>
                </a:solidFill>
              </a:rPr>
              <a:t>Growth</a:t>
            </a:r>
          </a:p>
        </p:txBody>
      </p:sp>
      <p:sp>
        <p:nvSpPr>
          <p:cNvPr id="61" name="Isosceles Triangle 60">
            <a:extLst>
              <a:ext uri="{FF2B5EF4-FFF2-40B4-BE49-F238E27FC236}">
                <a16:creationId xmlns:a16="http://schemas.microsoft.com/office/drawing/2014/main" id="{C0FFD0D2-0FD2-9DB7-1AA6-764AF87C771F}"/>
              </a:ext>
            </a:extLst>
          </p:cNvPr>
          <p:cNvSpPr/>
          <p:nvPr/>
        </p:nvSpPr>
        <p:spPr>
          <a:xfrm rot="18506722">
            <a:off x="7913607" y="4074910"/>
            <a:ext cx="215708" cy="911338"/>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Rectangle 61">
            <a:extLst>
              <a:ext uri="{FF2B5EF4-FFF2-40B4-BE49-F238E27FC236}">
                <a16:creationId xmlns:a16="http://schemas.microsoft.com/office/drawing/2014/main" id="{D79C7194-A26B-8A3F-F1E0-E3B10BDAF793}"/>
              </a:ext>
            </a:extLst>
          </p:cNvPr>
          <p:cNvSpPr/>
          <p:nvPr/>
        </p:nvSpPr>
        <p:spPr>
          <a:xfrm flipV="1">
            <a:off x="8110361" y="4040095"/>
            <a:ext cx="1614898" cy="14194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3" name="New shape">
            <a:extLst>
              <a:ext uri="{FF2B5EF4-FFF2-40B4-BE49-F238E27FC236}">
                <a16:creationId xmlns:a16="http://schemas.microsoft.com/office/drawing/2014/main" id="{C19880CF-436B-EBF8-8A05-7AC6FC8282FD}"/>
              </a:ext>
            </a:extLst>
          </p:cNvPr>
          <p:cNvSpPr/>
          <p:nvPr/>
        </p:nvSpPr>
        <p:spPr>
          <a:xfrm>
            <a:off x="8162743" y="4178662"/>
            <a:ext cx="1510133" cy="381000"/>
          </a:xfrm>
          <a:prstGeom prst="rect">
            <a:avLst/>
          </a:prstGeom>
          <a:noFill/>
          <a:ln w="9525">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lIns="91440" tIns="25908" rIns="91440" bIns="45720" rtlCol="0" anchor="t"/>
          <a:lstStyle/>
          <a:p>
            <a:pPr algn="ctr" defTabSz="457200">
              <a:spcBef>
                <a:spcPct val="0"/>
              </a:spcBef>
              <a:spcAft>
                <a:spcPct val="0"/>
              </a:spcAft>
            </a:pPr>
            <a:r>
              <a:rPr lang="en-US" sz="1600" b="1" dirty="0">
                <a:solidFill>
                  <a:schemeClr val="tx1"/>
                </a:solidFill>
              </a:rPr>
              <a:t>Market Positioning</a:t>
            </a:r>
          </a:p>
          <a:p>
            <a:pPr algn="ctr" defTabSz="457200">
              <a:spcBef>
                <a:spcPts val="1200"/>
              </a:spcBef>
              <a:spcAft>
                <a:spcPct val="0"/>
              </a:spcAft>
            </a:pPr>
            <a:r>
              <a:rPr lang="en-US" sz="1600" b="1" dirty="0">
                <a:solidFill>
                  <a:schemeClr val="tx1"/>
                </a:solidFill>
              </a:rPr>
              <a:t>Advanced Technology</a:t>
            </a:r>
          </a:p>
        </p:txBody>
      </p:sp>
      <p:cxnSp>
        <p:nvCxnSpPr>
          <p:cNvPr id="65" name="Straight Connector 64">
            <a:extLst>
              <a:ext uri="{FF2B5EF4-FFF2-40B4-BE49-F238E27FC236}">
                <a16:creationId xmlns:a16="http://schemas.microsoft.com/office/drawing/2014/main" id="{758A8D00-A62F-BAA1-BD74-4166A7DAB97C}"/>
              </a:ext>
            </a:extLst>
          </p:cNvPr>
          <p:cNvCxnSpPr/>
          <p:nvPr/>
        </p:nvCxnSpPr>
        <p:spPr>
          <a:xfrm>
            <a:off x="8333486" y="4749796"/>
            <a:ext cx="1134463" cy="0"/>
          </a:xfrm>
          <a:prstGeom prst="line">
            <a:avLst/>
          </a:prstGeom>
          <a:ln w="15875">
            <a:solidFill>
              <a:srgbClr val="D7A747"/>
            </a:solidFill>
          </a:ln>
        </p:spPr>
        <p:style>
          <a:lnRef idx="1">
            <a:schemeClr val="accent1"/>
          </a:lnRef>
          <a:fillRef idx="0">
            <a:schemeClr val="accent1"/>
          </a:fillRef>
          <a:effectRef idx="0">
            <a:schemeClr val="accent1"/>
          </a:effectRef>
          <a:fontRef idx="minor">
            <a:schemeClr val="tx1"/>
          </a:fontRef>
        </p:style>
      </p:cxnSp>
      <p:sp>
        <p:nvSpPr>
          <p:cNvPr id="69" name="Isosceles Triangle 68">
            <a:extLst>
              <a:ext uri="{FF2B5EF4-FFF2-40B4-BE49-F238E27FC236}">
                <a16:creationId xmlns:a16="http://schemas.microsoft.com/office/drawing/2014/main" id="{B07EA854-99CB-BD1D-F8AC-8B87A17ED28D}"/>
              </a:ext>
            </a:extLst>
          </p:cNvPr>
          <p:cNvSpPr/>
          <p:nvPr/>
        </p:nvSpPr>
        <p:spPr>
          <a:xfrm rot="13893278" flipV="1">
            <a:off x="4093632" y="4342933"/>
            <a:ext cx="306366" cy="989071"/>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Rectangle 69">
            <a:extLst>
              <a:ext uri="{FF2B5EF4-FFF2-40B4-BE49-F238E27FC236}">
                <a16:creationId xmlns:a16="http://schemas.microsoft.com/office/drawing/2014/main" id="{35F47CC5-9430-96C5-D281-14D49FA828CA}"/>
              </a:ext>
            </a:extLst>
          </p:cNvPr>
          <p:cNvSpPr/>
          <p:nvPr/>
        </p:nvSpPr>
        <p:spPr>
          <a:xfrm rot="10800000">
            <a:off x="2491773" y="4772350"/>
            <a:ext cx="1562515" cy="6739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Rounded Corners 4">
            <a:extLst>
              <a:ext uri="{FF2B5EF4-FFF2-40B4-BE49-F238E27FC236}">
                <a16:creationId xmlns:a16="http://schemas.microsoft.com/office/drawing/2014/main" id="{AD336299-85E9-C485-0C82-71A607C581C7}"/>
              </a:ext>
            </a:extLst>
          </p:cNvPr>
          <p:cNvSpPr txBox="1"/>
          <p:nvPr/>
        </p:nvSpPr>
        <p:spPr>
          <a:xfrm>
            <a:off x="2527233" y="4845355"/>
            <a:ext cx="1479657" cy="60096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marL="0" lvl="1" algn="ctr" defTabSz="755650">
              <a:lnSpc>
                <a:spcPct val="90000"/>
              </a:lnSpc>
              <a:spcBef>
                <a:spcPct val="0"/>
              </a:spcBef>
              <a:spcAft>
                <a:spcPct val="15000"/>
              </a:spcAft>
            </a:pPr>
            <a:r>
              <a:rPr lang="en-US" sz="1600" b="1" kern="1200" dirty="0">
                <a:solidFill>
                  <a:schemeClr val="tx1"/>
                </a:solidFill>
              </a:rPr>
              <a:t>Acquisitions</a:t>
            </a:r>
          </a:p>
        </p:txBody>
      </p:sp>
      <p:sp>
        <p:nvSpPr>
          <p:cNvPr id="81" name="Title 1">
            <a:extLst>
              <a:ext uri="{FF2B5EF4-FFF2-40B4-BE49-F238E27FC236}">
                <a16:creationId xmlns:a16="http://schemas.microsoft.com/office/drawing/2014/main" id="{C3A68B8E-4D69-F7E1-15D7-9718D9DE858B}"/>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a:rPr>
              <a:t>TSX: FTG</a:t>
            </a:r>
            <a:endParaRPr lang="en-US" sz="800" b="1">
              <a:cs typeface="Arial" panose="020B0604020202020204" pitchFamily="34" charset="0"/>
            </a:endParaRPr>
          </a:p>
        </p:txBody>
      </p:sp>
      <p:sp>
        <p:nvSpPr>
          <p:cNvPr id="5" name="Partial Circle 4">
            <a:extLst>
              <a:ext uri="{FF2B5EF4-FFF2-40B4-BE49-F238E27FC236}">
                <a16:creationId xmlns:a16="http://schemas.microsoft.com/office/drawing/2014/main" id="{9DFFE263-7830-709B-6E65-DDE76232D9D0}"/>
              </a:ext>
            </a:extLst>
          </p:cNvPr>
          <p:cNvSpPr/>
          <p:nvPr/>
        </p:nvSpPr>
        <p:spPr>
          <a:xfrm>
            <a:off x="4382968" y="2004393"/>
            <a:ext cx="1748061" cy="1821683"/>
          </a:xfrm>
          <a:prstGeom prst="pieWedge">
            <a:avLst/>
          </a:prstGeom>
          <a:solidFill>
            <a:srgbClr val="1F4E79"/>
          </a:solidFill>
          <a:ln w="508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sz="1600"/>
          </a:p>
        </p:txBody>
      </p:sp>
      <p:sp>
        <p:nvSpPr>
          <p:cNvPr id="6" name="Partial Circle 6">
            <a:extLst>
              <a:ext uri="{FF2B5EF4-FFF2-40B4-BE49-F238E27FC236}">
                <a16:creationId xmlns:a16="http://schemas.microsoft.com/office/drawing/2014/main" id="{1BF66890-1124-326C-879E-3DE025680BD1}"/>
              </a:ext>
            </a:extLst>
          </p:cNvPr>
          <p:cNvSpPr txBox="1"/>
          <p:nvPr/>
        </p:nvSpPr>
        <p:spPr>
          <a:xfrm>
            <a:off x="4587797" y="2435421"/>
            <a:ext cx="1587137" cy="12765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mj-lt"/>
              </a:rPr>
              <a:t>Reduce </a:t>
            </a:r>
            <a:r>
              <a:rPr lang="en-US" sz="1600" b="1" dirty="0">
                <a:latin typeface="+mj-lt"/>
              </a:rPr>
              <a:t>Costs</a:t>
            </a:r>
            <a:r>
              <a:rPr lang="en-US" sz="1600" b="1" kern="1200" dirty="0">
                <a:latin typeface="+mj-lt"/>
              </a:rPr>
              <a:t>, improve </a:t>
            </a:r>
            <a:r>
              <a:rPr lang="en-US" sz="1600" b="1" dirty="0">
                <a:latin typeface="+mj-lt"/>
              </a:rPr>
              <a:t>Efficiencies</a:t>
            </a:r>
            <a:endParaRPr lang="en-US" sz="1600" b="1" kern="1200" dirty="0">
              <a:latin typeface="+mj-lt"/>
            </a:endParaRPr>
          </a:p>
        </p:txBody>
      </p:sp>
      <p:sp>
        <p:nvSpPr>
          <p:cNvPr id="9" name="Oval 8">
            <a:extLst>
              <a:ext uri="{FF2B5EF4-FFF2-40B4-BE49-F238E27FC236}">
                <a16:creationId xmlns:a16="http://schemas.microsoft.com/office/drawing/2014/main" id="{58A7E4C3-D907-2B5F-F346-FC5E397568C8}"/>
              </a:ext>
            </a:extLst>
          </p:cNvPr>
          <p:cNvSpPr/>
          <p:nvPr/>
        </p:nvSpPr>
        <p:spPr>
          <a:xfrm>
            <a:off x="5588675" y="3263792"/>
            <a:ext cx="1164550" cy="11645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raphic 7">
            <a:extLst>
              <a:ext uri="{FF2B5EF4-FFF2-40B4-BE49-F238E27FC236}">
                <a16:creationId xmlns:a16="http://schemas.microsoft.com/office/drawing/2014/main" id="{61371A91-A362-20D4-8AD0-3980647E9B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3313633"/>
            <a:ext cx="1064868" cy="1064868"/>
          </a:xfrm>
          <a:prstGeom prst="rect">
            <a:avLst/>
          </a:prstGeom>
        </p:spPr>
      </p:pic>
      <p:grpSp>
        <p:nvGrpSpPr>
          <p:cNvPr id="4" name="Group 3">
            <a:extLst>
              <a:ext uri="{FF2B5EF4-FFF2-40B4-BE49-F238E27FC236}">
                <a16:creationId xmlns:a16="http://schemas.microsoft.com/office/drawing/2014/main" id="{4C18D9EA-C632-E85E-0932-9E9B07EFBBE6}"/>
              </a:ext>
            </a:extLst>
          </p:cNvPr>
          <p:cNvGrpSpPr/>
          <p:nvPr/>
        </p:nvGrpSpPr>
        <p:grpSpPr>
          <a:xfrm>
            <a:off x="2925440" y="1378071"/>
            <a:ext cx="2270189" cy="1415158"/>
            <a:chOff x="2365142" y="1712756"/>
            <a:chExt cx="2270189" cy="1415158"/>
          </a:xfrm>
          <a:solidFill>
            <a:schemeClr val="bg1"/>
          </a:solidFill>
        </p:grpSpPr>
        <p:grpSp>
          <p:nvGrpSpPr>
            <p:cNvPr id="3" name="Group 2">
              <a:extLst>
                <a:ext uri="{FF2B5EF4-FFF2-40B4-BE49-F238E27FC236}">
                  <a16:creationId xmlns:a16="http://schemas.microsoft.com/office/drawing/2014/main" id="{1B10263C-2F4A-07D6-F077-AA17184E967E}"/>
                </a:ext>
              </a:extLst>
            </p:cNvPr>
            <p:cNvGrpSpPr/>
            <p:nvPr/>
          </p:nvGrpSpPr>
          <p:grpSpPr>
            <a:xfrm>
              <a:off x="2365142" y="1712756"/>
              <a:ext cx="2270189" cy="1415158"/>
              <a:chOff x="2365142" y="1712756"/>
              <a:chExt cx="2270189" cy="1415158"/>
            </a:xfrm>
            <a:grpFill/>
          </p:grpSpPr>
          <p:grpSp>
            <p:nvGrpSpPr>
              <p:cNvPr id="71" name="Group 70">
                <a:extLst>
                  <a:ext uri="{FF2B5EF4-FFF2-40B4-BE49-F238E27FC236}">
                    <a16:creationId xmlns:a16="http://schemas.microsoft.com/office/drawing/2014/main" id="{4F15532B-95F7-08D2-A211-38B39B4DB202}"/>
                  </a:ext>
                </a:extLst>
              </p:cNvPr>
              <p:cNvGrpSpPr/>
              <p:nvPr/>
            </p:nvGrpSpPr>
            <p:grpSpPr>
              <a:xfrm rot="10800000">
                <a:off x="2365142" y="1712756"/>
                <a:ext cx="2270189" cy="1415158"/>
                <a:chOff x="7280512" y="4442894"/>
                <a:chExt cx="2270189" cy="1415158"/>
              </a:xfrm>
              <a:grpFill/>
            </p:grpSpPr>
            <p:sp>
              <p:nvSpPr>
                <p:cNvPr id="72" name="Isosceles Triangle 71">
                  <a:extLst>
                    <a:ext uri="{FF2B5EF4-FFF2-40B4-BE49-F238E27FC236}">
                      <a16:creationId xmlns:a16="http://schemas.microsoft.com/office/drawing/2014/main" id="{24A643C9-4F3A-3AA5-90D1-ADD76608B581}"/>
                    </a:ext>
                  </a:extLst>
                </p:cNvPr>
                <p:cNvSpPr/>
                <p:nvPr/>
              </p:nvSpPr>
              <p:spPr>
                <a:xfrm rot="18506722">
                  <a:off x="7675698" y="4356490"/>
                  <a:ext cx="311469" cy="1101841"/>
                </a:xfrm>
                <a:prstGeom prst="triangle">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Rectangle 72">
                  <a:extLst>
                    <a:ext uri="{FF2B5EF4-FFF2-40B4-BE49-F238E27FC236}">
                      <a16:creationId xmlns:a16="http://schemas.microsoft.com/office/drawing/2014/main" id="{12E0D570-D55E-8C37-9ACE-3CDE6A3CB187}"/>
                    </a:ext>
                  </a:extLst>
                </p:cNvPr>
                <p:cNvSpPr/>
                <p:nvPr/>
              </p:nvSpPr>
              <p:spPr>
                <a:xfrm flipV="1">
                  <a:off x="7935803" y="4442894"/>
                  <a:ext cx="1614898" cy="141515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5" name="New shape">
                <a:extLst>
                  <a:ext uri="{FF2B5EF4-FFF2-40B4-BE49-F238E27FC236}">
                    <a16:creationId xmlns:a16="http://schemas.microsoft.com/office/drawing/2014/main" id="{019B7AC2-108F-60C8-9717-7D972BB2FDC3}"/>
                  </a:ext>
                </a:extLst>
              </p:cNvPr>
              <p:cNvSpPr/>
              <p:nvPr/>
            </p:nvSpPr>
            <p:spPr>
              <a:xfrm>
                <a:off x="2417213" y="1848605"/>
                <a:ext cx="1510133" cy="381000"/>
              </a:xfrm>
              <a:prstGeom prst="rect">
                <a:avLst/>
              </a:prstGeom>
              <a:grpFill/>
              <a:ln w="9525">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lIns="91440" tIns="25908" rIns="91440" bIns="45720" rtlCol="0" anchor="t"/>
              <a:lstStyle/>
              <a:p>
                <a:pPr algn="ctr" defTabSz="457200">
                  <a:spcBef>
                    <a:spcPct val="0"/>
                  </a:spcBef>
                  <a:spcAft>
                    <a:spcPct val="0"/>
                  </a:spcAft>
                </a:pPr>
                <a:r>
                  <a:rPr lang="en-US" sz="1600" b="1" dirty="0">
                    <a:solidFill>
                      <a:schemeClr val="tx1"/>
                    </a:solidFill>
                  </a:rPr>
                  <a:t>Operating Performance</a:t>
                </a:r>
              </a:p>
              <a:p>
                <a:pPr algn="ctr" defTabSz="457200">
                  <a:spcBef>
                    <a:spcPts val="1200"/>
                  </a:spcBef>
                  <a:spcAft>
                    <a:spcPct val="0"/>
                  </a:spcAft>
                </a:pPr>
                <a:r>
                  <a:rPr lang="en-US" sz="1600" b="1" dirty="0">
                    <a:solidFill>
                      <a:schemeClr val="tx1"/>
                    </a:solidFill>
                  </a:rPr>
                  <a:t>Deliver Value to Customers</a:t>
                </a:r>
              </a:p>
            </p:txBody>
          </p:sp>
        </p:grpSp>
        <p:cxnSp>
          <p:nvCxnSpPr>
            <p:cNvPr id="76" name="Straight Connector 75">
              <a:extLst>
                <a:ext uri="{FF2B5EF4-FFF2-40B4-BE49-F238E27FC236}">
                  <a16:creationId xmlns:a16="http://schemas.microsoft.com/office/drawing/2014/main" id="{1661D00E-6C0D-CA64-95E5-2BFF92979616}"/>
                </a:ext>
              </a:extLst>
            </p:cNvPr>
            <p:cNvCxnSpPr/>
            <p:nvPr/>
          </p:nvCxnSpPr>
          <p:spPr>
            <a:xfrm>
              <a:off x="2587956" y="2419739"/>
              <a:ext cx="1134463" cy="0"/>
            </a:xfrm>
            <a:prstGeom prst="line">
              <a:avLst/>
            </a:prstGeom>
            <a:grpFill/>
            <a:ln w="15875">
              <a:solidFill>
                <a:srgbClr val="D7A74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7743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A4CA0943-B5EA-92F7-B05E-5607EFE6CA80}"/>
              </a:ext>
            </a:extLst>
          </p:cNvPr>
          <p:cNvSpPr txBox="1">
            <a:spLocks/>
          </p:cNvSpPr>
          <p:nvPr/>
        </p:nvSpPr>
        <p:spPr>
          <a:xfrm>
            <a:off x="72000" y="154480"/>
            <a:ext cx="9058980" cy="3690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000" b="1" dirty="0"/>
              <a:t>Experienced Leadership Team Driving Performance</a:t>
            </a:r>
          </a:p>
        </p:txBody>
      </p:sp>
      <p:sp>
        <p:nvSpPr>
          <p:cNvPr id="4" name="Rectangle 3">
            <a:extLst>
              <a:ext uri="{FF2B5EF4-FFF2-40B4-BE49-F238E27FC236}">
                <a16:creationId xmlns:a16="http://schemas.microsoft.com/office/drawing/2014/main" id="{4C1FC86E-F3BD-A593-CAAB-182595F31F04}"/>
              </a:ext>
            </a:extLst>
          </p:cNvPr>
          <p:cNvSpPr/>
          <p:nvPr/>
        </p:nvSpPr>
        <p:spPr>
          <a:xfrm>
            <a:off x="996696" y="1362456"/>
            <a:ext cx="7443216" cy="4343400"/>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spcBef>
                <a:spcPts val="0"/>
              </a:spcBef>
              <a:spcAft>
                <a:spcPts val="0"/>
              </a:spcAft>
            </a:pPr>
            <a:endParaRPr lang="en-US" sz="1050" dirty="0"/>
          </a:p>
        </p:txBody>
      </p:sp>
      <p:pic>
        <p:nvPicPr>
          <p:cNvPr id="5" name="Picture 2" descr="Brad Bourne Email &amp; Phone Number | FTG Corporation - ContactOut">
            <a:extLst>
              <a:ext uri="{FF2B5EF4-FFF2-40B4-BE49-F238E27FC236}">
                <a16:creationId xmlns:a16="http://schemas.microsoft.com/office/drawing/2014/main" id="{98A519DD-6F62-8BA3-AB0F-8661F2A3CA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268" y="793998"/>
            <a:ext cx="1544439" cy="1585439"/>
          </a:xfrm>
          <a:prstGeom prst="flowChartConnector">
            <a:avLst/>
          </a:prstGeom>
          <a:noFill/>
          <a:ln w="31750">
            <a:solidFill>
              <a:schemeClr val="accent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42663D3-453F-C768-BAE8-E98E476F099A}"/>
              </a:ext>
            </a:extLst>
          </p:cNvPr>
          <p:cNvSpPr txBox="1"/>
          <p:nvPr/>
        </p:nvSpPr>
        <p:spPr>
          <a:xfrm>
            <a:off x="185567" y="2543954"/>
            <a:ext cx="2056627" cy="1215717"/>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200" b="1" i="0" strike="noStrike" kern="0" cap="none" spc="0" normalizeH="0" baseline="0" noProof="0" dirty="0">
                <a:ln>
                  <a:noFill/>
                </a:ln>
                <a:effectLst/>
                <a:uLnTx/>
                <a:uFillTx/>
                <a:latin typeface="+mn-lt"/>
              </a:rPr>
              <a:t>Brad Bourne </a:t>
            </a:r>
          </a:p>
          <a:p>
            <a:pPr marR="0" algn="ctr" defTabSz="914400" eaLnBrk="1" fontAlgn="auto" latinLnBrk="0" hangingPunct="1">
              <a:lnSpc>
                <a:spcPct val="100000"/>
              </a:lnSpc>
              <a:spcBef>
                <a:spcPts val="0"/>
              </a:spcBef>
              <a:spcAft>
                <a:spcPts val="0"/>
              </a:spcAft>
              <a:buClrTx/>
              <a:buSzPct val="90000"/>
              <a:tabLst/>
            </a:pPr>
            <a:r>
              <a:rPr kumimoji="0" lang="en-US" sz="1100" i="1" strike="noStrike" kern="0" cap="none" spc="0" normalizeH="0" baseline="0" noProof="0" dirty="0">
                <a:ln>
                  <a:noFill/>
                </a:ln>
                <a:effectLst/>
                <a:uLnTx/>
                <a:uFillTx/>
                <a:latin typeface="+mn-lt"/>
              </a:rPr>
              <a:t>President &amp; CEO</a:t>
            </a:r>
            <a:endParaRPr kumimoji="0" lang="en-US" sz="1050" i="1" strike="noStrike" kern="0" cap="none" spc="0" normalizeH="0" baseline="0" noProof="0" dirty="0">
              <a:ln>
                <a:noFill/>
              </a:ln>
              <a:effectLst/>
              <a:uLnTx/>
              <a:uFillTx/>
              <a:latin typeface="+mn-lt"/>
            </a:endParaRPr>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kumimoji="0" lang="en-US" sz="1000" b="0" i="0" u="none" strike="noStrike" kern="0" cap="none" spc="0" normalizeH="0" baseline="0" noProof="0" dirty="0">
                <a:ln>
                  <a:noFill/>
                </a:ln>
                <a:effectLst/>
                <a:uLnTx/>
                <a:uFillTx/>
                <a:latin typeface="+mn-lt"/>
              </a:rPr>
              <a:t>Seasoned Aerospace &amp; Defense leader </a:t>
            </a:r>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latin typeface="+mn-lt"/>
              </a:rPr>
              <a:t>Held </a:t>
            </a:r>
            <a:r>
              <a:rPr kumimoji="0" lang="en-US" sz="1000" b="0" i="0" u="none" strike="noStrike" kern="0" cap="none" spc="0" normalizeH="0" baseline="0" noProof="0" dirty="0">
                <a:ln>
                  <a:noFill/>
                </a:ln>
                <a:effectLst/>
                <a:uLnTx/>
                <a:uFillTx/>
                <a:latin typeface="+mn-lt"/>
              </a:rPr>
              <a:t>senior positions with Spar Aerospace Limited</a:t>
            </a:r>
          </a:p>
        </p:txBody>
      </p:sp>
      <p:sp>
        <p:nvSpPr>
          <p:cNvPr id="9" name="TextBox 8">
            <a:extLst>
              <a:ext uri="{FF2B5EF4-FFF2-40B4-BE49-F238E27FC236}">
                <a16:creationId xmlns:a16="http://schemas.microsoft.com/office/drawing/2014/main" id="{E817718F-9442-1FCE-870F-2A8F72F69722}"/>
              </a:ext>
            </a:extLst>
          </p:cNvPr>
          <p:cNvSpPr txBox="1"/>
          <p:nvPr/>
        </p:nvSpPr>
        <p:spPr>
          <a:xfrm>
            <a:off x="2153531" y="2582687"/>
            <a:ext cx="2003687" cy="1523494"/>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200" b="1" kern="0" dirty="0"/>
              <a:t>Drew Knight</a:t>
            </a:r>
          </a:p>
          <a:p>
            <a:pPr marR="0" algn="ctr" defTabSz="914400" eaLnBrk="1" fontAlgn="auto" latinLnBrk="0" hangingPunct="1">
              <a:lnSpc>
                <a:spcPct val="100000"/>
              </a:lnSpc>
              <a:spcBef>
                <a:spcPts val="0"/>
              </a:spcBef>
              <a:spcAft>
                <a:spcPts val="0"/>
              </a:spcAft>
              <a:buClrTx/>
              <a:buSzPct val="90000"/>
              <a:tabLst/>
            </a:pPr>
            <a:r>
              <a:rPr lang="en-US" sz="1100" i="1" kern="0" dirty="0"/>
              <a:t>EVP &amp; CFO </a:t>
            </a:r>
            <a:endParaRPr lang="en-US" sz="1050" i="1" kern="0" dirty="0"/>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latin typeface="+mn-lt"/>
              </a:rPr>
              <a:t>J</a:t>
            </a:r>
            <a:r>
              <a:rPr kumimoji="0" lang="en-US" sz="1000" b="0" i="0" u="none" strike="noStrike" kern="0" cap="none" spc="0" normalizeH="0" baseline="0" noProof="0" dirty="0" err="1">
                <a:ln>
                  <a:noFill/>
                </a:ln>
                <a:effectLst/>
                <a:uLnTx/>
                <a:uFillTx/>
                <a:latin typeface="+mn-lt"/>
              </a:rPr>
              <a:t>oined</a:t>
            </a:r>
            <a:r>
              <a:rPr kumimoji="0" lang="en-US" sz="1000" b="0" i="0" u="none" strike="noStrike" kern="0" cap="none" spc="0" normalizeH="0" baseline="0" noProof="0" dirty="0">
                <a:ln>
                  <a:noFill/>
                </a:ln>
                <a:effectLst/>
                <a:uLnTx/>
                <a:uFillTx/>
                <a:latin typeface="+mn-lt"/>
              </a:rPr>
              <a:t> in 2025</a:t>
            </a:r>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kumimoji="0" lang="en-US" sz="1000" b="0" i="0" u="none" strike="noStrike" kern="0" cap="none" spc="0" normalizeH="0" baseline="0" noProof="0" dirty="0">
                <a:ln>
                  <a:noFill/>
                </a:ln>
                <a:effectLst/>
                <a:uLnTx/>
                <a:uFillTx/>
                <a:latin typeface="+mn-lt"/>
              </a:rPr>
              <a:t>25+ years of progressive multinational management experience including  Magna Intl., </a:t>
            </a:r>
            <a:r>
              <a:rPr kumimoji="0" lang="en-US" sz="1000" b="0" i="0" u="none" strike="noStrike" kern="0" cap="none" spc="0" normalizeH="0" baseline="0" noProof="0" dirty="0" err="1">
                <a:ln>
                  <a:noFill/>
                </a:ln>
                <a:effectLst/>
                <a:uLnTx/>
                <a:uFillTx/>
                <a:latin typeface="+mn-lt"/>
              </a:rPr>
              <a:t>Dexterra</a:t>
            </a:r>
            <a:r>
              <a:rPr kumimoji="0" lang="en-US" sz="1000" b="0" i="0" u="none" strike="noStrike" kern="0" cap="none" spc="0" normalizeH="0" baseline="0" noProof="0" dirty="0">
                <a:ln>
                  <a:noFill/>
                </a:ln>
                <a:effectLst/>
                <a:uLnTx/>
                <a:uFillTx/>
                <a:latin typeface="+mn-lt"/>
              </a:rPr>
              <a:t> Group, and Exco Technologies</a:t>
            </a:r>
          </a:p>
        </p:txBody>
      </p:sp>
      <p:sp>
        <p:nvSpPr>
          <p:cNvPr id="10" name="TextBox 9">
            <a:extLst>
              <a:ext uri="{FF2B5EF4-FFF2-40B4-BE49-F238E27FC236}">
                <a16:creationId xmlns:a16="http://schemas.microsoft.com/office/drawing/2014/main" id="{42174DD3-523E-011F-4DD4-CAC787992DBF}"/>
              </a:ext>
            </a:extLst>
          </p:cNvPr>
          <p:cNvSpPr txBox="1"/>
          <p:nvPr/>
        </p:nvSpPr>
        <p:spPr>
          <a:xfrm>
            <a:off x="4048568" y="2587394"/>
            <a:ext cx="1916067" cy="1292662"/>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200" b="1" kern="0" dirty="0"/>
              <a:t>Peter Dimopoulos</a:t>
            </a:r>
          </a:p>
          <a:p>
            <a:pPr marR="0" algn="ctr" defTabSz="914400" eaLnBrk="1" fontAlgn="auto" latinLnBrk="0" hangingPunct="1">
              <a:lnSpc>
                <a:spcPct val="100000"/>
              </a:lnSpc>
              <a:spcBef>
                <a:spcPts val="0"/>
              </a:spcBef>
              <a:spcAft>
                <a:spcPts val="0"/>
              </a:spcAft>
              <a:buClrTx/>
              <a:buSzPct val="90000"/>
              <a:tabLst/>
            </a:pPr>
            <a:r>
              <a:rPr lang="en-US" sz="1100" i="1" kern="0" dirty="0"/>
              <a:t>Vice President  Business Dev</a:t>
            </a:r>
            <a:endParaRPr lang="en-US" sz="1050" i="1" kern="0" dirty="0"/>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latin typeface="+mn-lt"/>
              </a:rPr>
              <a:t>Peter was appointed Vice President of Business Development in 2010 after overseeing sales in Canada and China markets</a:t>
            </a:r>
            <a:endParaRPr kumimoji="0" lang="en-US" sz="1000" b="0" i="0" u="none" strike="noStrike" kern="0" cap="none" spc="0" normalizeH="0" baseline="0" noProof="0" dirty="0">
              <a:ln>
                <a:noFill/>
              </a:ln>
              <a:effectLst/>
              <a:uLnTx/>
              <a:uFillTx/>
              <a:latin typeface="+mn-lt"/>
            </a:endParaRPr>
          </a:p>
        </p:txBody>
      </p:sp>
      <p:sp>
        <p:nvSpPr>
          <p:cNvPr id="11" name="Title 4">
            <a:extLst>
              <a:ext uri="{FF2B5EF4-FFF2-40B4-BE49-F238E27FC236}">
                <a16:creationId xmlns:a16="http://schemas.microsoft.com/office/drawing/2014/main" id="{22C5DC5A-A3F6-02A4-FE97-9DB6A2F54D7C}"/>
              </a:ext>
            </a:extLst>
          </p:cNvPr>
          <p:cNvSpPr txBox="1">
            <a:spLocks/>
          </p:cNvSpPr>
          <p:nvPr/>
        </p:nvSpPr>
        <p:spPr>
          <a:xfrm>
            <a:off x="9809148" y="1067748"/>
            <a:ext cx="2189588" cy="384048"/>
          </a:xfrm>
          <a:prstGeom prst="rect">
            <a:avLst/>
          </a:prstGeom>
        </p:spPr>
        <p:txBody>
          <a:bodyPr vert="horz" lIns="0" tIns="45720" rIns="91440" bIns="45720" rtlCol="0" anchor="ctr">
            <a:noAutofit/>
          </a:bodyPr>
          <a:lstStyle>
            <a:lvl1pPr algn="l" defTabSz="914400" rtl="0" eaLnBrk="1" latinLnBrk="0" hangingPunct="1">
              <a:spcBef>
                <a:spcPct val="0"/>
              </a:spcBef>
              <a:buNone/>
              <a:defRPr sz="2000" kern="1200">
                <a:solidFill>
                  <a:schemeClr val="tx1"/>
                </a:solidFill>
                <a:latin typeface="+mn-lt"/>
                <a:ea typeface="Scotia" panose="020B0503020203020204" pitchFamily="34" charset="0"/>
                <a:cs typeface="Arial" panose="020B0604020202020204" pitchFamily="34" charset="0"/>
              </a:defRPr>
            </a:lvl1pPr>
          </a:lstStyle>
          <a:p>
            <a:pPr algn="ctr" fontAlgn="auto">
              <a:spcAft>
                <a:spcPts val="0"/>
              </a:spcAft>
            </a:pPr>
            <a:r>
              <a:rPr lang="en-CA" sz="1800" b="1" dirty="0"/>
              <a:t>Board of Directors</a:t>
            </a:r>
          </a:p>
        </p:txBody>
      </p:sp>
      <p:sp>
        <p:nvSpPr>
          <p:cNvPr id="12" name="TextBox 11">
            <a:extLst>
              <a:ext uri="{FF2B5EF4-FFF2-40B4-BE49-F238E27FC236}">
                <a16:creationId xmlns:a16="http://schemas.microsoft.com/office/drawing/2014/main" id="{CF1C85C6-B32D-D315-0CFC-6A05303D0712}"/>
              </a:ext>
            </a:extLst>
          </p:cNvPr>
          <p:cNvSpPr txBox="1"/>
          <p:nvPr/>
        </p:nvSpPr>
        <p:spPr>
          <a:xfrm>
            <a:off x="9666173" y="1499413"/>
            <a:ext cx="2475538" cy="2492990"/>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200" b="1" kern="0" dirty="0"/>
              <a:t>Edward Hanna – </a:t>
            </a:r>
            <a:r>
              <a:rPr lang="en-US" sz="1200" i="1" kern="0" dirty="0"/>
              <a:t>Chairman</a:t>
            </a:r>
          </a:p>
          <a:p>
            <a:pPr marR="0" algn="ctr" defTabSz="914400" eaLnBrk="1" fontAlgn="auto" latinLnBrk="0" hangingPunct="1">
              <a:lnSpc>
                <a:spcPct val="100000"/>
              </a:lnSpc>
              <a:spcBef>
                <a:spcPts val="0"/>
              </a:spcBef>
              <a:spcAft>
                <a:spcPts val="0"/>
              </a:spcAft>
              <a:buClrTx/>
              <a:buSzPct val="90000"/>
              <a:tabLst/>
            </a:pPr>
            <a:endParaRPr lang="en-US" sz="1200" i="1" kern="0" dirty="0"/>
          </a:p>
          <a:p>
            <a:pPr algn="ctr" eaLnBrk="1" fontAlgn="auto" hangingPunct="1">
              <a:spcBef>
                <a:spcPts val="0"/>
              </a:spcBef>
              <a:spcAft>
                <a:spcPts val="0"/>
              </a:spcAft>
              <a:buSzPct val="90000"/>
            </a:pPr>
            <a:r>
              <a:rPr lang="en-US" sz="1200" b="1" kern="0" dirty="0"/>
              <a:t>Brad Bourne – </a:t>
            </a:r>
            <a:r>
              <a:rPr lang="en-US" sz="1200" i="1" kern="0" dirty="0"/>
              <a:t>Director</a:t>
            </a:r>
          </a:p>
          <a:p>
            <a:pPr marR="0" algn="ctr" defTabSz="914400" eaLnBrk="1" fontAlgn="auto" latinLnBrk="0" hangingPunct="1">
              <a:lnSpc>
                <a:spcPct val="100000"/>
              </a:lnSpc>
              <a:spcBef>
                <a:spcPts val="0"/>
              </a:spcBef>
              <a:spcAft>
                <a:spcPts val="0"/>
              </a:spcAft>
              <a:buClrTx/>
              <a:buSzPct val="90000"/>
              <a:tabLst/>
            </a:pPr>
            <a:endParaRPr lang="en-US" sz="1200" i="1" kern="0" dirty="0"/>
          </a:p>
          <a:p>
            <a:pPr algn="ctr">
              <a:buSzPct val="90000"/>
            </a:pPr>
            <a:r>
              <a:rPr lang="en-US" sz="1200" b="1" kern="0" dirty="0"/>
              <a:t>Michael Andrade – </a:t>
            </a:r>
            <a:r>
              <a:rPr lang="en-US" sz="1200" i="1" kern="0" dirty="0"/>
              <a:t>Director </a:t>
            </a:r>
          </a:p>
          <a:p>
            <a:pPr algn="ctr">
              <a:buSzPct val="90000"/>
            </a:pPr>
            <a:endParaRPr lang="en-US" sz="1200" i="1" kern="0" dirty="0"/>
          </a:p>
          <a:p>
            <a:pPr algn="ctr">
              <a:buSzPct val="90000"/>
            </a:pPr>
            <a:r>
              <a:rPr lang="en-US" sz="1200" b="1" kern="0" dirty="0"/>
              <a:t>Robert Beutel – </a:t>
            </a:r>
            <a:r>
              <a:rPr lang="en-US" sz="1200" i="1" kern="0" dirty="0"/>
              <a:t>Director</a:t>
            </a:r>
          </a:p>
          <a:p>
            <a:pPr algn="ctr">
              <a:buSzPct val="90000"/>
            </a:pPr>
            <a:endParaRPr lang="en-US" sz="1200" i="1" kern="0" dirty="0"/>
          </a:p>
          <a:p>
            <a:pPr algn="ctr">
              <a:buSzPct val="90000"/>
            </a:pPr>
            <a:r>
              <a:rPr lang="en-US" sz="1200" b="1" kern="0" dirty="0"/>
              <a:t>Christine Forget – </a:t>
            </a:r>
            <a:r>
              <a:rPr lang="en-US" sz="1200" i="1" kern="0" dirty="0"/>
              <a:t>Director</a:t>
            </a:r>
          </a:p>
          <a:p>
            <a:pPr algn="ctr">
              <a:buSzPct val="90000"/>
            </a:pPr>
            <a:endParaRPr lang="en-US" sz="1200" i="1" kern="0" dirty="0"/>
          </a:p>
          <a:p>
            <a:pPr algn="ctr" eaLnBrk="1" fontAlgn="auto" hangingPunct="1">
              <a:spcBef>
                <a:spcPts val="0"/>
              </a:spcBef>
              <a:spcAft>
                <a:spcPts val="0"/>
              </a:spcAft>
              <a:buSzPct val="90000"/>
            </a:pPr>
            <a:r>
              <a:rPr lang="en-US" sz="1200" b="1" kern="0" dirty="0"/>
              <a:t>Russell David – </a:t>
            </a:r>
            <a:r>
              <a:rPr lang="en-US" sz="1200" i="1" kern="0" dirty="0"/>
              <a:t>Director</a:t>
            </a:r>
            <a:endParaRPr lang="en-US" sz="1200" b="1" kern="0" dirty="0"/>
          </a:p>
          <a:p>
            <a:pPr algn="ctr" eaLnBrk="1" fontAlgn="auto" hangingPunct="1">
              <a:spcBef>
                <a:spcPts val="0"/>
              </a:spcBef>
              <a:spcAft>
                <a:spcPts val="0"/>
              </a:spcAft>
              <a:buSzPct val="90000"/>
            </a:pPr>
            <a:endParaRPr lang="en-US" sz="1200" b="1" kern="0" dirty="0"/>
          </a:p>
          <a:p>
            <a:pPr algn="ctr" eaLnBrk="1" fontAlgn="auto" hangingPunct="1">
              <a:spcBef>
                <a:spcPts val="0"/>
              </a:spcBef>
              <a:spcAft>
                <a:spcPts val="0"/>
              </a:spcAft>
              <a:buSzPct val="90000"/>
            </a:pPr>
            <a:endParaRPr lang="en-US" sz="1200" i="1" kern="0" dirty="0"/>
          </a:p>
        </p:txBody>
      </p:sp>
      <p:pic>
        <p:nvPicPr>
          <p:cNvPr id="57" name="Picture 56">
            <a:extLst>
              <a:ext uri="{FF2B5EF4-FFF2-40B4-BE49-F238E27FC236}">
                <a16:creationId xmlns:a16="http://schemas.microsoft.com/office/drawing/2014/main" id="{257BA128-6B4C-613B-A161-1DB5E229491D}"/>
              </a:ext>
            </a:extLst>
          </p:cNvPr>
          <p:cNvPicPr>
            <a:picLocks noChangeAspect="1"/>
          </p:cNvPicPr>
          <p:nvPr/>
        </p:nvPicPr>
        <p:blipFill>
          <a:blip r:embed="rId4"/>
          <a:stretch>
            <a:fillRect/>
          </a:stretch>
        </p:blipFill>
        <p:spPr>
          <a:xfrm>
            <a:off x="7804304" y="808243"/>
            <a:ext cx="1659358" cy="1571876"/>
          </a:xfrm>
          <a:prstGeom prst="ellipse">
            <a:avLst/>
          </a:prstGeom>
          <a:ln w="25400">
            <a:solidFill>
              <a:schemeClr val="accent1">
                <a:lumMod val="75000"/>
              </a:schemeClr>
            </a:solidFill>
          </a:ln>
        </p:spPr>
      </p:pic>
      <p:pic>
        <p:nvPicPr>
          <p:cNvPr id="64" name="Picture 63">
            <a:extLst>
              <a:ext uri="{FF2B5EF4-FFF2-40B4-BE49-F238E27FC236}">
                <a16:creationId xmlns:a16="http://schemas.microsoft.com/office/drawing/2014/main" id="{0826DD8B-E4DC-CC70-55C2-98CAF95642C5}"/>
              </a:ext>
            </a:extLst>
          </p:cNvPr>
          <p:cNvPicPr>
            <a:picLocks noChangeAspect="1"/>
          </p:cNvPicPr>
          <p:nvPr/>
        </p:nvPicPr>
        <p:blipFill>
          <a:blip r:embed="rId5"/>
          <a:stretch>
            <a:fillRect/>
          </a:stretch>
        </p:blipFill>
        <p:spPr>
          <a:xfrm>
            <a:off x="5922886" y="832567"/>
            <a:ext cx="1596229" cy="1578372"/>
          </a:xfrm>
          <a:prstGeom prst="ellipse">
            <a:avLst/>
          </a:prstGeom>
          <a:ln w="25400">
            <a:solidFill>
              <a:schemeClr val="accent1"/>
            </a:solidFill>
          </a:ln>
        </p:spPr>
      </p:pic>
      <p:sp>
        <p:nvSpPr>
          <p:cNvPr id="67" name="TextBox 66">
            <a:extLst>
              <a:ext uri="{FF2B5EF4-FFF2-40B4-BE49-F238E27FC236}">
                <a16:creationId xmlns:a16="http://schemas.microsoft.com/office/drawing/2014/main" id="{30CEBFA6-C143-B871-DB8F-01597B4A8B7E}"/>
              </a:ext>
            </a:extLst>
          </p:cNvPr>
          <p:cNvSpPr txBox="1"/>
          <p:nvPr/>
        </p:nvSpPr>
        <p:spPr>
          <a:xfrm>
            <a:off x="5876128" y="2582687"/>
            <a:ext cx="1916067" cy="1677382"/>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200" b="1" kern="0" dirty="0"/>
              <a:t>Marko Viinikka</a:t>
            </a:r>
          </a:p>
          <a:p>
            <a:pPr marR="0" algn="ctr" defTabSz="914400" eaLnBrk="1" fontAlgn="auto" latinLnBrk="0" hangingPunct="1">
              <a:lnSpc>
                <a:spcPct val="100000"/>
              </a:lnSpc>
              <a:spcBef>
                <a:spcPts val="0"/>
              </a:spcBef>
              <a:spcAft>
                <a:spcPts val="0"/>
              </a:spcAft>
              <a:buClrTx/>
              <a:buSzPct val="90000"/>
              <a:tabLst/>
            </a:pPr>
            <a:r>
              <a:rPr lang="en-US" sz="1100" i="1" kern="0" dirty="0"/>
              <a:t>EVP Aerospace</a:t>
            </a:r>
            <a:endParaRPr lang="en-US" sz="1050" i="1" kern="0" dirty="0"/>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latin typeface="+mn-lt"/>
              </a:rPr>
              <a:t>Joined in 2025</a:t>
            </a:r>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t>Marko </a:t>
            </a:r>
            <a:r>
              <a:rPr lang="en-US" sz="1000" kern="0" dirty="0">
                <a:latin typeface="+mn-lt"/>
              </a:rPr>
              <a:t>brings over 20 years of executive leadership experience, including senior roles in new aircraft development programs for major aerospace OEMs. </a:t>
            </a:r>
            <a:endParaRPr kumimoji="0" lang="en-US" sz="1000" b="0" i="0" u="none" strike="noStrike" kern="0" cap="none" spc="0" normalizeH="0" baseline="0" noProof="0" dirty="0">
              <a:ln>
                <a:noFill/>
              </a:ln>
              <a:effectLst/>
              <a:uLnTx/>
              <a:uFillTx/>
              <a:latin typeface="+mn-lt"/>
            </a:endParaRPr>
          </a:p>
        </p:txBody>
      </p:sp>
      <p:sp>
        <p:nvSpPr>
          <p:cNvPr id="68" name="TextBox 67">
            <a:extLst>
              <a:ext uri="{FF2B5EF4-FFF2-40B4-BE49-F238E27FC236}">
                <a16:creationId xmlns:a16="http://schemas.microsoft.com/office/drawing/2014/main" id="{051E35B4-AE1B-D990-6C46-E454EC3328F4}"/>
              </a:ext>
            </a:extLst>
          </p:cNvPr>
          <p:cNvSpPr txBox="1"/>
          <p:nvPr/>
        </p:nvSpPr>
        <p:spPr>
          <a:xfrm>
            <a:off x="7675950" y="2589514"/>
            <a:ext cx="1916067" cy="1677382"/>
          </a:xfrm>
          <a:prstGeom prst="rect">
            <a:avLst/>
          </a:prstGeom>
          <a:noFill/>
        </p:spPr>
        <p:txBody>
          <a:bodyPr wrap="square"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200" b="1" kern="0" dirty="0"/>
              <a:t>Bill Sezate</a:t>
            </a:r>
          </a:p>
          <a:p>
            <a:pPr marR="0" algn="ctr" defTabSz="914400" eaLnBrk="1" fontAlgn="auto" latinLnBrk="0" hangingPunct="1">
              <a:lnSpc>
                <a:spcPct val="100000"/>
              </a:lnSpc>
              <a:spcBef>
                <a:spcPts val="0"/>
              </a:spcBef>
              <a:spcAft>
                <a:spcPts val="0"/>
              </a:spcAft>
              <a:buClrTx/>
              <a:buSzPct val="90000"/>
              <a:tabLst/>
            </a:pPr>
            <a:r>
              <a:rPr lang="en-US" sz="1100" i="1" kern="0" dirty="0"/>
              <a:t>EVP  Circuits</a:t>
            </a:r>
            <a:endParaRPr lang="en-US" sz="1050" i="1" kern="0" dirty="0"/>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t>Joined in 2025</a:t>
            </a:r>
          </a:p>
          <a:p>
            <a:pPr marL="171450" marR="0" indent="-171450" algn="l" defTabSz="914400" eaLnBrk="1" fontAlgn="auto" latinLnBrk="0" hangingPunct="1">
              <a:lnSpc>
                <a:spcPct val="100000"/>
              </a:lnSpc>
              <a:spcBef>
                <a:spcPts val="600"/>
              </a:spcBef>
              <a:spcAft>
                <a:spcPts val="0"/>
              </a:spcAft>
              <a:buClrTx/>
              <a:buSzPct val="90000"/>
              <a:buFont typeface="Arial" panose="020B0604020202020204" pitchFamily="34" charset="0"/>
              <a:buChar char="•"/>
              <a:tabLst/>
            </a:pPr>
            <a:r>
              <a:rPr lang="en-US" sz="1000" kern="0" dirty="0">
                <a:latin typeface="+mn-lt"/>
              </a:rPr>
              <a:t>Bill has over 20 years of executive experience in manufacturing operations, excelling in sales, quality, engineering, and cost control. </a:t>
            </a:r>
            <a:endParaRPr kumimoji="0" lang="en-US" sz="1000" b="0" i="0" u="none" strike="noStrike" kern="0" cap="none" spc="0" normalizeH="0" baseline="0" noProof="0" dirty="0">
              <a:ln>
                <a:noFill/>
              </a:ln>
              <a:effectLst/>
              <a:uLnTx/>
              <a:uFillTx/>
              <a:latin typeface="+mn-lt"/>
            </a:endParaRPr>
          </a:p>
        </p:txBody>
      </p:sp>
      <p:pic>
        <p:nvPicPr>
          <p:cNvPr id="74" name="Picture 73">
            <a:extLst>
              <a:ext uri="{FF2B5EF4-FFF2-40B4-BE49-F238E27FC236}">
                <a16:creationId xmlns:a16="http://schemas.microsoft.com/office/drawing/2014/main" id="{38AE18AF-A7CE-65CC-D34D-DD148D0DF6F5}"/>
              </a:ext>
            </a:extLst>
          </p:cNvPr>
          <p:cNvPicPr>
            <a:picLocks noChangeAspect="1"/>
          </p:cNvPicPr>
          <p:nvPr/>
        </p:nvPicPr>
        <p:blipFill>
          <a:blip r:embed="rId6"/>
          <a:stretch>
            <a:fillRect/>
          </a:stretch>
        </p:blipFill>
        <p:spPr>
          <a:xfrm>
            <a:off x="9310958" y="4362130"/>
            <a:ext cx="2696205" cy="2485832"/>
          </a:xfrm>
          <a:prstGeom prst="rect">
            <a:avLst/>
          </a:prstGeom>
        </p:spPr>
      </p:pic>
      <p:pic>
        <p:nvPicPr>
          <p:cNvPr id="76" name="Picture 75">
            <a:extLst>
              <a:ext uri="{FF2B5EF4-FFF2-40B4-BE49-F238E27FC236}">
                <a16:creationId xmlns:a16="http://schemas.microsoft.com/office/drawing/2014/main" id="{6B11E035-08BB-4539-F188-D1BA7C62D290}"/>
              </a:ext>
            </a:extLst>
          </p:cNvPr>
          <p:cNvPicPr>
            <a:picLocks noChangeAspect="1"/>
          </p:cNvPicPr>
          <p:nvPr/>
        </p:nvPicPr>
        <p:blipFill>
          <a:blip r:embed="rId7"/>
          <a:stretch>
            <a:fillRect/>
          </a:stretch>
        </p:blipFill>
        <p:spPr>
          <a:xfrm>
            <a:off x="5966594" y="4344997"/>
            <a:ext cx="3193007" cy="2485832"/>
          </a:xfrm>
          <a:prstGeom prst="rect">
            <a:avLst/>
          </a:prstGeom>
        </p:spPr>
      </p:pic>
      <p:pic>
        <p:nvPicPr>
          <p:cNvPr id="78" name="Picture 77">
            <a:extLst>
              <a:ext uri="{FF2B5EF4-FFF2-40B4-BE49-F238E27FC236}">
                <a16:creationId xmlns:a16="http://schemas.microsoft.com/office/drawing/2014/main" id="{C0CAC8E3-C87A-A591-2BC5-406752960780}"/>
              </a:ext>
            </a:extLst>
          </p:cNvPr>
          <p:cNvPicPr>
            <a:picLocks noChangeAspect="1"/>
          </p:cNvPicPr>
          <p:nvPr/>
        </p:nvPicPr>
        <p:blipFill>
          <a:blip r:embed="rId8"/>
          <a:stretch>
            <a:fillRect/>
          </a:stretch>
        </p:blipFill>
        <p:spPr>
          <a:xfrm>
            <a:off x="72000" y="4358862"/>
            <a:ext cx="3425354" cy="2452723"/>
          </a:xfrm>
          <a:prstGeom prst="rect">
            <a:avLst/>
          </a:prstGeom>
        </p:spPr>
      </p:pic>
      <p:pic>
        <p:nvPicPr>
          <p:cNvPr id="6" name="Picture 5">
            <a:extLst>
              <a:ext uri="{FF2B5EF4-FFF2-40B4-BE49-F238E27FC236}">
                <a16:creationId xmlns:a16="http://schemas.microsoft.com/office/drawing/2014/main" id="{0FAF2E93-9B29-C1D7-FC69-9A7DA1A5DB8B}"/>
              </a:ext>
            </a:extLst>
          </p:cNvPr>
          <p:cNvPicPr>
            <a:picLocks noChangeAspect="1"/>
          </p:cNvPicPr>
          <p:nvPr/>
        </p:nvPicPr>
        <p:blipFill>
          <a:blip r:embed="rId9"/>
          <a:stretch>
            <a:fillRect/>
          </a:stretch>
        </p:blipFill>
        <p:spPr>
          <a:xfrm>
            <a:off x="2153531" y="808243"/>
            <a:ext cx="1658526" cy="1571194"/>
          </a:xfrm>
          <a:prstGeom prst="flowChartConnector">
            <a:avLst/>
          </a:prstGeom>
          <a:noFill/>
          <a:ln w="31750">
            <a:solidFill>
              <a:schemeClr val="accent1"/>
            </a:solidFill>
          </a:ln>
        </p:spPr>
      </p:pic>
      <p:pic>
        <p:nvPicPr>
          <p:cNvPr id="80" name="Picture 79">
            <a:extLst>
              <a:ext uri="{FF2B5EF4-FFF2-40B4-BE49-F238E27FC236}">
                <a16:creationId xmlns:a16="http://schemas.microsoft.com/office/drawing/2014/main" id="{3F9C8D6F-5F80-D36E-43F1-020BCE0970D6}"/>
              </a:ext>
            </a:extLst>
          </p:cNvPr>
          <p:cNvPicPr>
            <a:picLocks noChangeAspect="1"/>
          </p:cNvPicPr>
          <p:nvPr/>
        </p:nvPicPr>
        <p:blipFill>
          <a:blip r:embed="rId10"/>
          <a:stretch>
            <a:fillRect/>
          </a:stretch>
        </p:blipFill>
        <p:spPr>
          <a:xfrm>
            <a:off x="3720155" y="4334862"/>
            <a:ext cx="2095082" cy="2450181"/>
          </a:xfrm>
          <a:prstGeom prst="rect">
            <a:avLst/>
          </a:prstGeom>
        </p:spPr>
      </p:pic>
      <p:pic>
        <p:nvPicPr>
          <p:cNvPr id="7" name="Picture 6">
            <a:extLst>
              <a:ext uri="{FF2B5EF4-FFF2-40B4-BE49-F238E27FC236}">
                <a16:creationId xmlns:a16="http://schemas.microsoft.com/office/drawing/2014/main" id="{CD8EFDE0-279E-6B23-DAC3-195161B25488}"/>
              </a:ext>
            </a:extLst>
          </p:cNvPr>
          <p:cNvPicPr>
            <a:picLocks noChangeAspect="1"/>
          </p:cNvPicPr>
          <p:nvPr/>
        </p:nvPicPr>
        <p:blipFill>
          <a:blip r:embed="rId11"/>
          <a:stretch>
            <a:fillRect/>
          </a:stretch>
        </p:blipFill>
        <p:spPr>
          <a:xfrm>
            <a:off x="4123183" y="829710"/>
            <a:ext cx="1596229" cy="1571876"/>
          </a:xfrm>
          <a:prstGeom prst="flowChartConnector">
            <a:avLst/>
          </a:prstGeom>
          <a:noFill/>
          <a:ln w="31750">
            <a:solidFill>
              <a:schemeClr val="accent1"/>
            </a:solidFill>
          </a:ln>
        </p:spPr>
      </p:pic>
    </p:spTree>
    <p:extLst>
      <p:ext uri="{BB962C8B-B14F-4D97-AF65-F5344CB8AC3E}">
        <p14:creationId xmlns:p14="http://schemas.microsoft.com/office/powerpoint/2010/main" val="1100211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38E673A-95FD-F8BF-6A61-874ABB8202CA}"/>
              </a:ext>
            </a:extLst>
          </p:cNvPr>
          <p:cNvSpPr/>
          <p:nvPr/>
        </p:nvSpPr>
        <p:spPr>
          <a:xfrm>
            <a:off x="648854" y="1250613"/>
            <a:ext cx="10908146" cy="4681835"/>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itle 1">
            <a:extLst>
              <a:ext uri="{FF2B5EF4-FFF2-40B4-BE49-F238E27FC236}">
                <a16:creationId xmlns:a16="http://schemas.microsoft.com/office/drawing/2014/main" id="{3C786282-54CE-63C0-1A35-9A0281AF598B}"/>
              </a:ext>
            </a:extLst>
          </p:cNvPr>
          <p:cNvSpPr txBox="1">
            <a:spLocks/>
          </p:cNvSpPr>
          <p:nvPr/>
        </p:nvSpPr>
        <p:spPr>
          <a:xfrm>
            <a:off x="547253" y="569842"/>
            <a:ext cx="9606839" cy="68077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Strong End Market Demand – Commercial and Defence</a:t>
            </a:r>
          </a:p>
        </p:txBody>
      </p:sp>
      <p:sp>
        <p:nvSpPr>
          <p:cNvPr id="5" name="Title 1">
            <a:extLst>
              <a:ext uri="{FF2B5EF4-FFF2-40B4-BE49-F238E27FC236}">
                <a16:creationId xmlns:a16="http://schemas.microsoft.com/office/drawing/2014/main" id="{48E838D7-F7D7-25DD-9A08-8F37516478C7}"/>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a:rPr>
              <a:t>TSX: FTG</a:t>
            </a:r>
            <a:endParaRPr lang="en-US" sz="800" b="1">
              <a:cs typeface="Arial" panose="020B0604020202020204" pitchFamily="34" charset="0"/>
            </a:endParaRPr>
          </a:p>
        </p:txBody>
      </p:sp>
      <p:grpSp>
        <p:nvGrpSpPr>
          <p:cNvPr id="6" name="Group 5">
            <a:extLst>
              <a:ext uri="{FF2B5EF4-FFF2-40B4-BE49-F238E27FC236}">
                <a16:creationId xmlns:a16="http://schemas.microsoft.com/office/drawing/2014/main" id="{36C3B240-E303-EB45-A355-DCAADB4B348A}"/>
              </a:ext>
            </a:extLst>
          </p:cNvPr>
          <p:cNvGrpSpPr/>
          <p:nvPr/>
        </p:nvGrpSpPr>
        <p:grpSpPr>
          <a:xfrm>
            <a:off x="1162041" y="1614372"/>
            <a:ext cx="3616269" cy="3359246"/>
            <a:chOff x="2137529" y="1230169"/>
            <a:chExt cx="6230700" cy="4119705"/>
          </a:xfrm>
        </p:grpSpPr>
        <p:graphicFrame>
          <p:nvGraphicFramePr>
            <p:cNvPr id="7" name="Chart 6">
              <a:extLst>
                <a:ext uri="{FF2B5EF4-FFF2-40B4-BE49-F238E27FC236}">
                  <a16:creationId xmlns:a16="http://schemas.microsoft.com/office/drawing/2014/main" id="{F9EE2A89-4F77-430D-6327-8C5C507D83C8}"/>
                </a:ext>
              </a:extLst>
            </p:cNvPr>
            <p:cNvGraphicFramePr>
              <a:graphicFrameLocks/>
            </p:cNvGraphicFramePr>
            <p:nvPr>
              <p:extLst>
                <p:ext uri="{D42A27DB-BD31-4B8C-83A1-F6EECF244321}">
                  <p14:modId xmlns:p14="http://schemas.microsoft.com/office/powerpoint/2010/main" val="2274092269"/>
                </p:ext>
              </p:extLst>
            </p:nvPr>
          </p:nvGraphicFramePr>
          <p:xfrm>
            <a:off x="2137529" y="1230169"/>
            <a:ext cx="6230700" cy="411970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FC0584CE-936F-B563-F994-3F2A2B14429C}"/>
                </a:ext>
              </a:extLst>
            </p:cNvPr>
            <p:cNvSpPr txBox="1"/>
            <p:nvPr/>
          </p:nvSpPr>
          <p:spPr>
            <a:xfrm>
              <a:off x="7168430" y="4839157"/>
              <a:ext cx="726481" cy="246221"/>
            </a:xfrm>
            <a:prstGeom prst="rect">
              <a:avLst/>
            </a:prstGeom>
            <a:noFill/>
          </p:spPr>
          <p:txBody>
            <a:bodyPr wrap="none" rtlCol="0">
              <a:spAutoFit/>
            </a:bodyPr>
            <a:lstStyle/>
            <a:p>
              <a:pPr algn="ctr"/>
              <a:r>
                <a:rPr lang="en-CA" sz="1000" dirty="0">
                  <a:latin typeface="+mj-lt"/>
                </a:rPr>
                <a:t>Projected</a:t>
              </a:r>
              <a:endParaRPr lang="en-US" sz="1000" dirty="0">
                <a:latin typeface="+mj-lt"/>
              </a:endParaRPr>
            </a:p>
          </p:txBody>
        </p:sp>
        <p:sp>
          <p:nvSpPr>
            <p:cNvPr id="14" name="Left Brace 13">
              <a:extLst>
                <a:ext uri="{FF2B5EF4-FFF2-40B4-BE49-F238E27FC236}">
                  <a16:creationId xmlns:a16="http://schemas.microsoft.com/office/drawing/2014/main" id="{E8C175BF-BB4F-444D-FCA9-2B6BDA2307C0}"/>
                </a:ext>
              </a:extLst>
            </p:cNvPr>
            <p:cNvSpPr/>
            <p:nvPr/>
          </p:nvSpPr>
          <p:spPr>
            <a:xfrm rot="16200000">
              <a:off x="7481026" y="4323660"/>
              <a:ext cx="101291" cy="893154"/>
            </a:xfrm>
            <a:prstGeom prst="leftBrace">
              <a:avLst/>
            </a:prstGeom>
            <a:ln>
              <a:solidFill>
                <a:srgbClr val="1F4E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grpSp>
      <p:sp>
        <p:nvSpPr>
          <p:cNvPr id="15" name="Rectangle: Rounded Corners 14">
            <a:extLst>
              <a:ext uri="{FF2B5EF4-FFF2-40B4-BE49-F238E27FC236}">
                <a16:creationId xmlns:a16="http://schemas.microsoft.com/office/drawing/2014/main" id="{35EE0A36-4AF8-3E88-098C-1E97604D7AC8}"/>
              </a:ext>
            </a:extLst>
          </p:cNvPr>
          <p:cNvSpPr/>
          <p:nvPr/>
        </p:nvSpPr>
        <p:spPr>
          <a:xfrm>
            <a:off x="4823523" y="1891070"/>
            <a:ext cx="1712712" cy="1271650"/>
          </a:xfrm>
          <a:prstGeom prst="roundRect">
            <a:avLst>
              <a:gd name="adj" fmla="val 11147"/>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utoShape 17">
            <a:extLst>
              <a:ext uri="{FF2B5EF4-FFF2-40B4-BE49-F238E27FC236}">
                <a16:creationId xmlns:a16="http://schemas.microsoft.com/office/drawing/2014/main" id="{A4370FE8-1775-6EFF-D8F0-759A902DBC7B}"/>
              </a:ext>
            </a:extLst>
          </p:cNvPr>
          <p:cNvSpPr>
            <a:spLocks noChangeArrowheads="1"/>
          </p:cNvSpPr>
          <p:nvPr/>
        </p:nvSpPr>
        <p:spPr bwMode="auto">
          <a:xfrm>
            <a:off x="4993138" y="2778816"/>
            <a:ext cx="1380489" cy="399139"/>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1200">
                <a:solidFill>
                  <a:schemeClr val="bg1"/>
                </a:solidFill>
                <a:latin typeface="+mj-lt"/>
              </a:rPr>
              <a:t>AIRCRAFT</a:t>
            </a:r>
          </a:p>
        </p:txBody>
      </p:sp>
      <p:sp>
        <p:nvSpPr>
          <p:cNvPr id="17" name="AutoShape 17">
            <a:extLst>
              <a:ext uri="{FF2B5EF4-FFF2-40B4-BE49-F238E27FC236}">
                <a16:creationId xmlns:a16="http://schemas.microsoft.com/office/drawing/2014/main" id="{2D2CFFD7-FC82-631F-39B4-6BAC90CF1114}"/>
              </a:ext>
            </a:extLst>
          </p:cNvPr>
          <p:cNvSpPr>
            <a:spLocks noChangeArrowheads="1"/>
          </p:cNvSpPr>
          <p:nvPr/>
        </p:nvSpPr>
        <p:spPr bwMode="auto">
          <a:xfrm>
            <a:off x="4572351" y="2150872"/>
            <a:ext cx="2215053" cy="602993"/>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4400" dirty="0">
                <a:solidFill>
                  <a:srgbClr val="D7A747"/>
                </a:solidFill>
                <a:latin typeface="+mj-lt"/>
              </a:rPr>
              <a:t>9,037</a:t>
            </a:r>
          </a:p>
        </p:txBody>
      </p:sp>
      <p:sp>
        <p:nvSpPr>
          <p:cNvPr id="18" name="AutoShape 17">
            <a:extLst>
              <a:ext uri="{FF2B5EF4-FFF2-40B4-BE49-F238E27FC236}">
                <a16:creationId xmlns:a16="http://schemas.microsoft.com/office/drawing/2014/main" id="{F5DB63C8-37A8-4D96-2DAC-CC3EE979173C}"/>
              </a:ext>
            </a:extLst>
          </p:cNvPr>
          <p:cNvSpPr>
            <a:spLocks noChangeArrowheads="1"/>
          </p:cNvSpPr>
          <p:nvPr/>
        </p:nvSpPr>
        <p:spPr bwMode="auto">
          <a:xfrm>
            <a:off x="4572351" y="1970895"/>
            <a:ext cx="2215053" cy="401740"/>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1200">
                <a:solidFill>
                  <a:schemeClr val="bg1"/>
                </a:solidFill>
                <a:latin typeface="+mj-lt"/>
              </a:rPr>
              <a:t>Airbus total backlog </a:t>
            </a:r>
          </a:p>
        </p:txBody>
      </p:sp>
      <p:sp>
        <p:nvSpPr>
          <p:cNvPr id="19" name="Rectangle: Rounded Corners 18">
            <a:extLst>
              <a:ext uri="{FF2B5EF4-FFF2-40B4-BE49-F238E27FC236}">
                <a16:creationId xmlns:a16="http://schemas.microsoft.com/office/drawing/2014/main" id="{2E9AF90E-E17E-91E3-D70A-C913A17FD4AB}"/>
              </a:ext>
            </a:extLst>
          </p:cNvPr>
          <p:cNvSpPr/>
          <p:nvPr/>
        </p:nvSpPr>
        <p:spPr>
          <a:xfrm>
            <a:off x="4823523" y="3270290"/>
            <a:ext cx="1712712" cy="1271650"/>
          </a:xfrm>
          <a:prstGeom prst="roundRect">
            <a:avLst>
              <a:gd name="adj" fmla="val 11147"/>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AutoShape 17">
            <a:extLst>
              <a:ext uri="{FF2B5EF4-FFF2-40B4-BE49-F238E27FC236}">
                <a16:creationId xmlns:a16="http://schemas.microsoft.com/office/drawing/2014/main" id="{9A0C5879-0E16-F3E2-4C2D-BF4B5D7EA640}"/>
              </a:ext>
            </a:extLst>
          </p:cNvPr>
          <p:cNvSpPr>
            <a:spLocks noChangeArrowheads="1"/>
          </p:cNvSpPr>
          <p:nvPr/>
        </p:nvSpPr>
        <p:spPr bwMode="auto">
          <a:xfrm>
            <a:off x="4993138" y="4158036"/>
            <a:ext cx="1380489" cy="399139"/>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1200">
                <a:solidFill>
                  <a:schemeClr val="bg1"/>
                </a:solidFill>
                <a:latin typeface="+mj-lt"/>
              </a:rPr>
              <a:t>AIRCRAFT</a:t>
            </a:r>
          </a:p>
        </p:txBody>
      </p:sp>
      <p:sp>
        <p:nvSpPr>
          <p:cNvPr id="21" name="AutoShape 17">
            <a:extLst>
              <a:ext uri="{FF2B5EF4-FFF2-40B4-BE49-F238E27FC236}">
                <a16:creationId xmlns:a16="http://schemas.microsoft.com/office/drawing/2014/main" id="{7E210E35-AE21-5AF9-A640-A8B8C14082AC}"/>
              </a:ext>
            </a:extLst>
          </p:cNvPr>
          <p:cNvSpPr>
            <a:spLocks noChangeArrowheads="1"/>
          </p:cNvSpPr>
          <p:nvPr/>
        </p:nvSpPr>
        <p:spPr bwMode="auto">
          <a:xfrm>
            <a:off x="4572351" y="3530092"/>
            <a:ext cx="2215053" cy="602993"/>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4400" dirty="0">
                <a:solidFill>
                  <a:srgbClr val="D7A747"/>
                </a:solidFill>
                <a:latin typeface="+mj-lt"/>
              </a:rPr>
              <a:t>6,807</a:t>
            </a:r>
          </a:p>
        </p:txBody>
      </p:sp>
      <p:sp>
        <p:nvSpPr>
          <p:cNvPr id="22" name="AutoShape 17">
            <a:extLst>
              <a:ext uri="{FF2B5EF4-FFF2-40B4-BE49-F238E27FC236}">
                <a16:creationId xmlns:a16="http://schemas.microsoft.com/office/drawing/2014/main" id="{92704D22-E3ED-B0F0-2A80-5E95CF70C3B5}"/>
              </a:ext>
            </a:extLst>
          </p:cNvPr>
          <p:cNvSpPr>
            <a:spLocks noChangeArrowheads="1"/>
          </p:cNvSpPr>
          <p:nvPr/>
        </p:nvSpPr>
        <p:spPr bwMode="auto">
          <a:xfrm>
            <a:off x="4572351" y="3350115"/>
            <a:ext cx="2215053" cy="401740"/>
          </a:xfrm>
          <a:prstGeom prst="roundRect">
            <a:avLst>
              <a:gd name="adj" fmla="val 33486"/>
            </a:avLst>
          </a:prstGeom>
          <a:noFill/>
          <a:ln w="28575">
            <a:noFill/>
            <a:round/>
            <a:headEnd/>
            <a:tailEnd/>
          </a:ln>
          <a:effectLst/>
          <a:scene3d>
            <a:camera prst="orthographicFront"/>
            <a:lightRig rig="threePt" dir="t"/>
          </a:scene3d>
          <a:sp3d>
            <a:bevelT w="203200"/>
          </a:sp3d>
        </p:spPr>
        <p:txBody>
          <a:bodyPr wrap="none" anchor="t"/>
          <a:lstStyle/>
          <a:p>
            <a:pPr algn="ctr" fontAlgn="auto">
              <a:spcBef>
                <a:spcPts val="0"/>
              </a:spcBef>
              <a:spcAft>
                <a:spcPts val="0"/>
              </a:spcAft>
            </a:pPr>
            <a:r>
              <a:rPr lang="en-US" sz="1200">
                <a:solidFill>
                  <a:schemeClr val="bg1"/>
                </a:solidFill>
                <a:latin typeface="+mj-lt"/>
              </a:rPr>
              <a:t>Boeing total backlog</a:t>
            </a:r>
          </a:p>
        </p:txBody>
      </p:sp>
      <p:sp>
        <p:nvSpPr>
          <p:cNvPr id="11" name="TextBox 10">
            <a:extLst>
              <a:ext uri="{FF2B5EF4-FFF2-40B4-BE49-F238E27FC236}">
                <a16:creationId xmlns:a16="http://schemas.microsoft.com/office/drawing/2014/main" id="{1A7C3CCC-2703-2B59-7C24-39F0ED5B8CDD}"/>
              </a:ext>
            </a:extLst>
          </p:cNvPr>
          <p:cNvSpPr txBox="1"/>
          <p:nvPr/>
        </p:nvSpPr>
        <p:spPr>
          <a:xfrm rot="16200000">
            <a:off x="629757" y="2940000"/>
            <a:ext cx="739306" cy="246221"/>
          </a:xfrm>
          <a:prstGeom prst="rect">
            <a:avLst/>
          </a:prstGeom>
          <a:noFill/>
        </p:spPr>
        <p:txBody>
          <a:bodyPr wrap="none" rtlCol="0">
            <a:spAutoFit/>
          </a:bodyPr>
          <a:lstStyle/>
          <a:p>
            <a:pPr algn="ctr"/>
            <a:r>
              <a:rPr lang="en-CA" sz="1000">
                <a:latin typeface="+mj-lt"/>
              </a:rPr>
              <a:t># Aircraft</a:t>
            </a:r>
            <a:endParaRPr lang="en-US" sz="1000">
              <a:latin typeface="+mj-lt"/>
            </a:endParaRPr>
          </a:p>
        </p:txBody>
      </p:sp>
      <p:pic>
        <p:nvPicPr>
          <p:cNvPr id="12" name="Picture 11">
            <a:extLst>
              <a:ext uri="{FF2B5EF4-FFF2-40B4-BE49-F238E27FC236}">
                <a16:creationId xmlns:a16="http://schemas.microsoft.com/office/drawing/2014/main" id="{DBE10FB2-C9BD-1C8E-23F6-7578F02E4E6A}"/>
              </a:ext>
            </a:extLst>
          </p:cNvPr>
          <p:cNvPicPr>
            <a:picLocks noChangeAspect="1"/>
          </p:cNvPicPr>
          <p:nvPr/>
        </p:nvPicPr>
        <p:blipFill>
          <a:blip r:embed="rId4"/>
          <a:stretch>
            <a:fillRect/>
          </a:stretch>
        </p:blipFill>
        <p:spPr>
          <a:xfrm>
            <a:off x="6888027" y="2150872"/>
            <a:ext cx="4608802" cy="2294612"/>
          </a:xfrm>
          <a:prstGeom prst="rect">
            <a:avLst/>
          </a:prstGeom>
        </p:spPr>
      </p:pic>
      <p:sp>
        <p:nvSpPr>
          <p:cNvPr id="24" name="TextBox 23">
            <a:extLst>
              <a:ext uri="{FF2B5EF4-FFF2-40B4-BE49-F238E27FC236}">
                <a16:creationId xmlns:a16="http://schemas.microsoft.com/office/drawing/2014/main" id="{30813392-199E-174E-5CAC-4C3E0B63E911}"/>
              </a:ext>
            </a:extLst>
          </p:cNvPr>
          <p:cNvSpPr txBox="1"/>
          <p:nvPr/>
        </p:nvSpPr>
        <p:spPr>
          <a:xfrm>
            <a:off x="8319311" y="1663118"/>
            <a:ext cx="1709122" cy="307777"/>
          </a:xfrm>
          <a:prstGeom prst="rect">
            <a:avLst/>
          </a:prstGeom>
          <a:noFill/>
        </p:spPr>
        <p:txBody>
          <a:bodyPr wrap="none" rtlCol="0">
            <a:spAutoFit/>
          </a:bodyPr>
          <a:lstStyle/>
          <a:p>
            <a:r>
              <a:rPr lang="en-CA" sz="1400" dirty="0">
                <a:latin typeface="+mj-lt"/>
              </a:rPr>
              <a:t>DEFENCE BUDGETS</a:t>
            </a:r>
          </a:p>
        </p:txBody>
      </p:sp>
      <p:sp>
        <p:nvSpPr>
          <p:cNvPr id="25" name="TextBox 24">
            <a:extLst>
              <a:ext uri="{FF2B5EF4-FFF2-40B4-BE49-F238E27FC236}">
                <a16:creationId xmlns:a16="http://schemas.microsoft.com/office/drawing/2014/main" id="{D80D09DA-B9A8-8EAE-D1BC-56EE770908C3}"/>
              </a:ext>
            </a:extLst>
          </p:cNvPr>
          <p:cNvSpPr txBox="1"/>
          <p:nvPr/>
        </p:nvSpPr>
        <p:spPr>
          <a:xfrm>
            <a:off x="4957364" y="5460717"/>
            <a:ext cx="268496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latin typeface="+mj-lt"/>
              </a:rPr>
              <a:t>All sectors are growing</a:t>
            </a:r>
          </a:p>
        </p:txBody>
      </p:sp>
      <p:sp>
        <p:nvSpPr>
          <p:cNvPr id="26" name="TextBox 25">
            <a:extLst>
              <a:ext uri="{FF2B5EF4-FFF2-40B4-BE49-F238E27FC236}">
                <a16:creationId xmlns:a16="http://schemas.microsoft.com/office/drawing/2014/main" id="{E181DD88-3262-6C18-C38E-4F06B475033B}"/>
              </a:ext>
            </a:extLst>
          </p:cNvPr>
          <p:cNvSpPr txBox="1"/>
          <p:nvPr/>
        </p:nvSpPr>
        <p:spPr>
          <a:xfrm>
            <a:off x="6787404" y="4708027"/>
            <a:ext cx="5279368"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latin typeface="+mj-lt"/>
              </a:rPr>
              <a:t>NATO </a:t>
            </a:r>
            <a:r>
              <a:rPr lang="en-US" kern="0" dirty="0" err="1">
                <a:latin typeface="+mj-lt"/>
              </a:rPr>
              <a:t>defence</a:t>
            </a:r>
            <a:r>
              <a:rPr lang="en-US" kern="0" dirty="0">
                <a:latin typeface="+mj-lt"/>
              </a:rPr>
              <a:t> spending increased from </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latin typeface="+mj-lt"/>
              </a:rPr>
              <a:t>37% to 66% of the US spending</a:t>
            </a:r>
            <a:endParaRPr lang="en-US" sz="1800" kern="0" dirty="0">
              <a:latin typeface="+mj-lt"/>
            </a:endParaRPr>
          </a:p>
        </p:txBody>
      </p:sp>
      <p:sp>
        <p:nvSpPr>
          <p:cNvPr id="27" name="TextBox 26">
            <a:extLst>
              <a:ext uri="{FF2B5EF4-FFF2-40B4-BE49-F238E27FC236}">
                <a16:creationId xmlns:a16="http://schemas.microsoft.com/office/drawing/2014/main" id="{E7A8C952-B93F-7CE4-09CB-1B5CF003B89D}"/>
              </a:ext>
            </a:extLst>
          </p:cNvPr>
          <p:cNvSpPr txBox="1"/>
          <p:nvPr/>
        </p:nvSpPr>
        <p:spPr>
          <a:xfrm>
            <a:off x="1433255" y="4914516"/>
            <a:ext cx="3452469"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latin typeface="+mj-lt"/>
              </a:rPr>
              <a:t>Airbus is gaining market share</a:t>
            </a:r>
          </a:p>
        </p:txBody>
      </p:sp>
    </p:spTree>
    <p:extLst>
      <p:ext uri="{BB962C8B-B14F-4D97-AF65-F5344CB8AC3E}">
        <p14:creationId xmlns:p14="http://schemas.microsoft.com/office/powerpoint/2010/main" val="4059349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91DE45-CC89-A54D-45D4-03207733A40A}"/>
              </a:ext>
            </a:extLst>
          </p:cNvPr>
          <p:cNvPicPr>
            <a:picLocks noChangeAspect="1"/>
          </p:cNvPicPr>
          <p:nvPr/>
        </p:nvPicPr>
        <p:blipFill rotWithShape="1">
          <a:blip r:embed="rId3" cstate="print">
            <a:duotone>
              <a:prstClr val="black"/>
              <a:srgbClr val="0070C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638320" y="2785694"/>
            <a:ext cx="1413544" cy="795312"/>
          </a:xfrm>
          <a:prstGeom prst="rect">
            <a:avLst/>
          </a:prstGeom>
        </p:spPr>
      </p:pic>
      <p:pic>
        <p:nvPicPr>
          <p:cNvPr id="3" name="Picture 2">
            <a:extLst>
              <a:ext uri="{FF2B5EF4-FFF2-40B4-BE49-F238E27FC236}">
                <a16:creationId xmlns:a16="http://schemas.microsoft.com/office/drawing/2014/main" id="{B8B29921-29CE-7C44-2AAC-6A387FC5BCD8}"/>
              </a:ext>
            </a:extLst>
          </p:cNvPr>
          <p:cNvPicPr>
            <a:picLocks noChangeAspect="1"/>
          </p:cNvPicPr>
          <p:nvPr/>
        </p:nvPicPr>
        <p:blipFill rotWithShape="1">
          <a:blip r:embed="rId3" cstate="print">
            <a:duotone>
              <a:prstClr val="black"/>
              <a:srgbClr val="396E33">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3887221" y="1883299"/>
            <a:ext cx="1413544" cy="795312"/>
          </a:xfrm>
          <a:prstGeom prst="rect">
            <a:avLst/>
          </a:prstGeom>
        </p:spPr>
      </p:pic>
      <p:pic>
        <p:nvPicPr>
          <p:cNvPr id="4" name="Picture 3">
            <a:extLst>
              <a:ext uri="{FF2B5EF4-FFF2-40B4-BE49-F238E27FC236}">
                <a16:creationId xmlns:a16="http://schemas.microsoft.com/office/drawing/2014/main" id="{7FD27452-E042-3254-B869-7366442E3C52}"/>
              </a:ext>
            </a:extLst>
          </p:cNvPr>
          <p:cNvPicPr>
            <a:picLocks noChangeAspect="1"/>
          </p:cNvPicPr>
          <p:nvPr/>
        </p:nvPicPr>
        <p:blipFill rotWithShape="1">
          <a:blip r:embed="rId3" cstate="print">
            <a:duotone>
              <a:prstClr val="black"/>
              <a:srgbClr val="DCA72A">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5424388" y="1316215"/>
            <a:ext cx="1413544" cy="795312"/>
          </a:xfrm>
          <a:prstGeom prst="rect">
            <a:avLst/>
          </a:prstGeom>
        </p:spPr>
      </p:pic>
      <p:pic>
        <p:nvPicPr>
          <p:cNvPr id="5" name="Picture 4">
            <a:extLst>
              <a:ext uri="{FF2B5EF4-FFF2-40B4-BE49-F238E27FC236}">
                <a16:creationId xmlns:a16="http://schemas.microsoft.com/office/drawing/2014/main" id="{8F21C913-7392-EA8F-9C18-97F4F3B6874C}"/>
              </a:ext>
            </a:extLst>
          </p:cNvPr>
          <p:cNvPicPr>
            <a:picLocks noChangeAspect="1"/>
          </p:cNvPicPr>
          <p:nvPr/>
        </p:nvPicPr>
        <p:blipFill rotWithShape="1">
          <a:blip r:embed="rId3" cstate="print">
            <a:duotone>
              <a:prstClr val="black"/>
              <a:srgbClr val="00000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7029091" y="825422"/>
            <a:ext cx="1413544" cy="795312"/>
          </a:xfrm>
          <a:prstGeom prst="rect">
            <a:avLst/>
          </a:prstGeom>
        </p:spPr>
      </p:pic>
      <p:sp>
        <p:nvSpPr>
          <p:cNvPr id="6" name="Rectangle: Rounded Corners 5">
            <a:extLst>
              <a:ext uri="{FF2B5EF4-FFF2-40B4-BE49-F238E27FC236}">
                <a16:creationId xmlns:a16="http://schemas.microsoft.com/office/drawing/2014/main" id="{4185F2F8-7000-7595-5C98-77F58A09BCF3}"/>
              </a:ext>
            </a:extLst>
          </p:cNvPr>
          <p:cNvSpPr/>
          <p:nvPr/>
        </p:nvSpPr>
        <p:spPr>
          <a:xfrm>
            <a:off x="593670" y="4062184"/>
            <a:ext cx="1413544" cy="2187045"/>
          </a:xfrm>
          <a:prstGeom prst="roundRect">
            <a:avLst/>
          </a:prstGeom>
          <a:noFill/>
          <a:ln w="19050">
            <a:solidFill>
              <a:srgbClr val="0070C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Air Transport growing fast</a:t>
            </a:r>
          </a:p>
          <a:p>
            <a:pPr marL="171450" indent="-171450" algn="l">
              <a:spcBef>
                <a:spcPts val="400"/>
              </a:spcBef>
              <a:spcAft>
                <a:spcPts val="0"/>
              </a:spcAft>
              <a:buFont typeface="Arial" panose="020B0604020202020204" pitchFamily="34" charset="0"/>
              <a:buChar char="•"/>
            </a:pPr>
            <a:r>
              <a:rPr lang="en-US" sz="1050" dirty="0">
                <a:solidFill>
                  <a:schemeClr val="tx1"/>
                </a:solidFill>
              </a:rPr>
              <a:t>Defence growing fast</a:t>
            </a:r>
          </a:p>
          <a:p>
            <a:pPr marL="171450" indent="-171450" algn="l">
              <a:spcBef>
                <a:spcPts val="400"/>
              </a:spcBef>
              <a:spcAft>
                <a:spcPts val="0"/>
              </a:spcAft>
              <a:buFont typeface="Arial" panose="020B0604020202020204" pitchFamily="34" charset="0"/>
              <a:buChar char="•"/>
            </a:pPr>
            <a:r>
              <a:rPr lang="en-US" sz="1050" dirty="0">
                <a:solidFill>
                  <a:schemeClr val="tx1"/>
                </a:solidFill>
              </a:rPr>
              <a:t>Other segments all growing</a:t>
            </a:r>
          </a:p>
        </p:txBody>
      </p:sp>
      <p:sp>
        <p:nvSpPr>
          <p:cNvPr id="7" name="Rectangle: Rounded Corners 6">
            <a:extLst>
              <a:ext uri="{FF2B5EF4-FFF2-40B4-BE49-F238E27FC236}">
                <a16:creationId xmlns:a16="http://schemas.microsoft.com/office/drawing/2014/main" id="{5DCDB275-6255-7A28-E6A7-B5E4649520CF}"/>
              </a:ext>
            </a:extLst>
          </p:cNvPr>
          <p:cNvSpPr/>
          <p:nvPr/>
        </p:nvSpPr>
        <p:spPr>
          <a:xfrm>
            <a:off x="3820351" y="3093974"/>
            <a:ext cx="1413544" cy="2991492"/>
          </a:xfrm>
          <a:prstGeom prst="roundRect">
            <a:avLst/>
          </a:prstGeom>
          <a:noFill/>
          <a:ln w="19050">
            <a:solidFill>
              <a:srgbClr val="396E33"/>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Insource Satcom and WQAR production</a:t>
            </a:r>
          </a:p>
          <a:p>
            <a:pPr marL="171450" indent="-171450" algn="l">
              <a:spcBef>
                <a:spcPts val="400"/>
              </a:spcBef>
              <a:spcAft>
                <a:spcPts val="0"/>
              </a:spcAft>
              <a:buFont typeface="Arial" panose="020B0604020202020204" pitchFamily="34" charset="0"/>
              <a:buChar char="•"/>
            </a:pPr>
            <a:r>
              <a:rPr lang="en-US" sz="1050" dirty="0">
                <a:solidFill>
                  <a:schemeClr val="tx1"/>
                </a:solidFill>
              </a:rPr>
              <a:t>Weather Radar HMI</a:t>
            </a:r>
          </a:p>
          <a:p>
            <a:pPr marL="171450" indent="-171450" algn="l">
              <a:spcBef>
                <a:spcPts val="400"/>
              </a:spcBef>
              <a:spcAft>
                <a:spcPts val="0"/>
              </a:spcAft>
              <a:buFont typeface="Arial" panose="020B0604020202020204" pitchFamily="34" charset="0"/>
              <a:buChar char="•"/>
            </a:pPr>
            <a:r>
              <a:rPr lang="en-US" sz="1050" dirty="0">
                <a:solidFill>
                  <a:schemeClr val="tx1"/>
                </a:solidFill>
              </a:rPr>
              <a:t>Orion Panels</a:t>
            </a:r>
          </a:p>
          <a:p>
            <a:pPr marL="171450" indent="-171450" algn="l">
              <a:spcBef>
                <a:spcPts val="400"/>
              </a:spcBef>
              <a:spcAft>
                <a:spcPts val="0"/>
              </a:spcAft>
              <a:buFont typeface="Arial" panose="020B0604020202020204" pitchFamily="34" charset="0"/>
              <a:buChar char="•"/>
            </a:pPr>
            <a:r>
              <a:rPr lang="en-US" sz="1050" dirty="0">
                <a:solidFill>
                  <a:schemeClr val="tx1"/>
                </a:solidFill>
              </a:rPr>
              <a:t>Blue Origin  PCBs</a:t>
            </a:r>
          </a:p>
          <a:p>
            <a:pPr marL="171450" indent="-171450" algn="l">
              <a:spcBef>
                <a:spcPts val="400"/>
              </a:spcBef>
              <a:spcAft>
                <a:spcPts val="0"/>
              </a:spcAft>
              <a:buFont typeface="Arial" panose="020B0604020202020204" pitchFamily="34" charset="0"/>
              <a:buChar char="•"/>
            </a:pPr>
            <a:r>
              <a:rPr lang="en-US" sz="1050" dirty="0">
                <a:solidFill>
                  <a:schemeClr val="tx1"/>
                </a:solidFill>
              </a:rPr>
              <a:t>Classified Defence Programs (2) PCBs</a:t>
            </a:r>
          </a:p>
          <a:p>
            <a:pPr marL="171450" indent="-171450" algn="l">
              <a:spcBef>
                <a:spcPts val="400"/>
              </a:spcBef>
              <a:spcAft>
                <a:spcPts val="0"/>
              </a:spcAft>
              <a:buFont typeface="Arial" panose="020B0604020202020204" pitchFamily="34" charset="0"/>
              <a:buChar char="•"/>
            </a:pPr>
            <a:r>
              <a:rPr lang="en-US" sz="1050" dirty="0">
                <a:solidFill>
                  <a:schemeClr val="tx1"/>
                </a:solidFill>
              </a:rPr>
              <a:t>Blast Exposure Monitoring PCBs</a:t>
            </a:r>
          </a:p>
          <a:p>
            <a:pPr marL="171450" indent="-171450" algn="l">
              <a:spcBef>
                <a:spcPts val="400"/>
              </a:spcBef>
              <a:spcAft>
                <a:spcPts val="0"/>
              </a:spcAft>
              <a:buFont typeface="Arial" panose="020B0604020202020204" pitchFamily="34" charset="0"/>
              <a:buChar char="•"/>
            </a:pPr>
            <a:r>
              <a:rPr lang="en-US" sz="1050" dirty="0">
                <a:solidFill>
                  <a:schemeClr val="tx1"/>
                </a:solidFill>
              </a:rPr>
              <a:t>Electronic warfare PCBs</a:t>
            </a:r>
          </a:p>
          <a:p>
            <a:pPr marL="171450" indent="-171450" algn="l">
              <a:spcBef>
                <a:spcPts val="400"/>
              </a:spcBef>
              <a:spcAft>
                <a:spcPts val="0"/>
              </a:spcAft>
              <a:buFont typeface="Arial" panose="020B0604020202020204" pitchFamily="34" charset="0"/>
              <a:buChar char="•"/>
            </a:pPr>
            <a:r>
              <a:rPr lang="en-US" sz="1050" dirty="0">
                <a:solidFill>
                  <a:schemeClr val="tx1"/>
                </a:solidFill>
              </a:rPr>
              <a:t>MV-75 PCBs</a:t>
            </a:r>
          </a:p>
        </p:txBody>
      </p:sp>
      <p:sp>
        <p:nvSpPr>
          <p:cNvPr id="8" name="Rectangle: Rounded Corners 7">
            <a:extLst>
              <a:ext uri="{FF2B5EF4-FFF2-40B4-BE49-F238E27FC236}">
                <a16:creationId xmlns:a16="http://schemas.microsoft.com/office/drawing/2014/main" id="{C9D71811-EC0A-04BB-BB8B-8F8923894739}"/>
              </a:ext>
            </a:extLst>
          </p:cNvPr>
          <p:cNvSpPr/>
          <p:nvPr/>
        </p:nvSpPr>
        <p:spPr>
          <a:xfrm>
            <a:off x="5436353" y="2547566"/>
            <a:ext cx="1413544" cy="2157842"/>
          </a:xfrm>
          <a:prstGeom prst="roundRect">
            <a:avLst/>
          </a:prstGeom>
          <a:noFill/>
          <a:ln w="19050">
            <a:solidFill>
              <a:srgbClr val="DCA72A"/>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Europe</a:t>
            </a:r>
          </a:p>
          <a:p>
            <a:pPr marL="171450" indent="-171450" algn="l">
              <a:spcBef>
                <a:spcPts val="400"/>
              </a:spcBef>
              <a:spcAft>
                <a:spcPts val="0"/>
              </a:spcAft>
              <a:buFont typeface="Arial" panose="020B0604020202020204" pitchFamily="34" charset="0"/>
              <a:buChar char="•"/>
            </a:pPr>
            <a:r>
              <a:rPr lang="en-US" sz="1050" dirty="0">
                <a:solidFill>
                  <a:schemeClr val="tx1"/>
                </a:solidFill>
              </a:rPr>
              <a:t>Hyderabad Aerospace – greenfield</a:t>
            </a:r>
          </a:p>
          <a:p>
            <a:pPr marL="171450" indent="-171450" algn="l">
              <a:spcBef>
                <a:spcPts val="400"/>
              </a:spcBef>
              <a:spcAft>
                <a:spcPts val="0"/>
              </a:spcAft>
              <a:buFont typeface="Arial" panose="020B0604020202020204" pitchFamily="34" charset="0"/>
              <a:buChar char="•"/>
            </a:pPr>
            <a:r>
              <a:rPr lang="en-US" sz="1050" dirty="0">
                <a:solidFill>
                  <a:schemeClr val="tx1"/>
                </a:solidFill>
              </a:rPr>
              <a:t>Established in Canada, USA and China</a:t>
            </a:r>
          </a:p>
        </p:txBody>
      </p:sp>
      <p:sp>
        <p:nvSpPr>
          <p:cNvPr id="9" name="Rectangle: Rounded Corners 8">
            <a:extLst>
              <a:ext uri="{FF2B5EF4-FFF2-40B4-BE49-F238E27FC236}">
                <a16:creationId xmlns:a16="http://schemas.microsoft.com/office/drawing/2014/main" id="{6ECF9C0B-10C7-3288-3235-AED71C55D51F}"/>
              </a:ext>
            </a:extLst>
          </p:cNvPr>
          <p:cNvSpPr/>
          <p:nvPr/>
        </p:nvSpPr>
        <p:spPr>
          <a:xfrm>
            <a:off x="7029091" y="2075649"/>
            <a:ext cx="1413544" cy="2157841"/>
          </a:xfrm>
          <a:prstGeom prst="roundRect">
            <a:avLst/>
          </a:prstGeom>
          <a:noFill/>
          <a:ln w="19050">
            <a:solidFill>
              <a:srgbClr val="696969"/>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Looking to Europe for either business</a:t>
            </a:r>
          </a:p>
          <a:p>
            <a:pPr marL="171450" indent="-171450" algn="l">
              <a:spcBef>
                <a:spcPts val="400"/>
              </a:spcBef>
              <a:spcAft>
                <a:spcPts val="0"/>
              </a:spcAft>
              <a:buFont typeface="Arial" panose="020B0604020202020204" pitchFamily="34" charset="0"/>
              <a:buChar char="•"/>
            </a:pPr>
            <a:r>
              <a:rPr lang="en-US" sz="1050" dirty="0">
                <a:solidFill>
                  <a:schemeClr val="tx1"/>
                </a:solidFill>
              </a:rPr>
              <a:t>7 Acquisitions and 3 greenfield projects in past 15 years</a:t>
            </a:r>
          </a:p>
        </p:txBody>
      </p:sp>
      <p:sp>
        <p:nvSpPr>
          <p:cNvPr id="10" name="TextBox 9">
            <a:extLst>
              <a:ext uri="{FF2B5EF4-FFF2-40B4-BE49-F238E27FC236}">
                <a16:creationId xmlns:a16="http://schemas.microsoft.com/office/drawing/2014/main" id="{D1C5BE6F-06E2-65F5-F8CA-E943E40B647A}"/>
              </a:ext>
            </a:extLst>
          </p:cNvPr>
          <p:cNvSpPr txBox="1"/>
          <p:nvPr/>
        </p:nvSpPr>
        <p:spPr>
          <a:xfrm>
            <a:off x="718601" y="3585040"/>
            <a:ext cx="1240949"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Market / Industry</a:t>
            </a:r>
          </a:p>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Growth</a:t>
            </a:r>
          </a:p>
        </p:txBody>
      </p:sp>
      <p:sp>
        <p:nvSpPr>
          <p:cNvPr id="11" name="TextBox 10">
            <a:extLst>
              <a:ext uri="{FF2B5EF4-FFF2-40B4-BE49-F238E27FC236}">
                <a16:creationId xmlns:a16="http://schemas.microsoft.com/office/drawing/2014/main" id="{624DC4BA-7E22-80C8-969B-42773C67A857}"/>
              </a:ext>
            </a:extLst>
          </p:cNvPr>
          <p:cNvSpPr txBox="1"/>
          <p:nvPr/>
        </p:nvSpPr>
        <p:spPr>
          <a:xfrm>
            <a:off x="3942344" y="2627672"/>
            <a:ext cx="1142529"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New Programs  Wins</a:t>
            </a:r>
          </a:p>
        </p:txBody>
      </p:sp>
      <p:sp>
        <p:nvSpPr>
          <p:cNvPr id="12" name="TextBox 11">
            <a:extLst>
              <a:ext uri="{FF2B5EF4-FFF2-40B4-BE49-F238E27FC236}">
                <a16:creationId xmlns:a16="http://schemas.microsoft.com/office/drawing/2014/main" id="{0F3E0A14-0D84-00A5-21F5-825B946E1A87}"/>
              </a:ext>
            </a:extLst>
          </p:cNvPr>
          <p:cNvSpPr txBox="1"/>
          <p:nvPr/>
        </p:nvSpPr>
        <p:spPr>
          <a:xfrm>
            <a:off x="5572446" y="2106600"/>
            <a:ext cx="1142529"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Further Global Expansion</a:t>
            </a:r>
          </a:p>
        </p:txBody>
      </p:sp>
      <p:sp>
        <p:nvSpPr>
          <p:cNvPr id="13" name="TextBox 12">
            <a:extLst>
              <a:ext uri="{FF2B5EF4-FFF2-40B4-BE49-F238E27FC236}">
                <a16:creationId xmlns:a16="http://schemas.microsoft.com/office/drawing/2014/main" id="{67F8EAAD-D568-5C9A-3E76-4A0BE286A240}"/>
              </a:ext>
            </a:extLst>
          </p:cNvPr>
          <p:cNvSpPr txBox="1"/>
          <p:nvPr/>
        </p:nvSpPr>
        <p:spPr>
          <a:xfrm>
            <a:off x="7240162" y="1620734"/>
            <a:ext cx="1007692"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Accretive</a:t>
            </a:r>
          </a:p>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Acquisitions</a:t>
            </a:r>
          </a:p>
        </p:txBody>
      </p:sp>
      <p:sp>
        <p:nvSpPr>
          <p:cNvPr id="14" name="Rectangle: Rounded Corners 13">
            <a:extLst>
              <a:ext uri="{FF2B5EF4-FFF2-40B4-BE49-F238E27FC236}">
                <a16:creationId xmlns:a16="http://schemas.microsoft.com/office/drawing/2014/main" id="{2E9B993F-4E70-4C7A-3F80-39ED9FBEACD7}"/>
              </a:ext>
            </a:extLst>
          </p:cNvPr>
          <p:cNvSpPr/>
          <p:nvPr/>
        </p:nvSpPr>
        <p:spPr>
          <a:xfrm>
            <a:off x="2201996" y="3857436"/>
            <a:ext cx="1413544" cy="2157841"/>
          </a:xfrm>
          <a:prstGeom prst="roundRect">
            <a:avLst/>
          </a:prstGeom>
          <a:noFill/>
          <a:ln w="19050">
            <a:solidFill>
              <a:srgbClr val="696969"/>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l">
              <a:spcBef>
                <a:spcPts val="400"/>
              </a:spcBef>
              <a:spcAft>
                <a:spcPts val="0"/>
              </a:spcAft>
            </a:pPr>
            <a:endParaRPr lang="en-US" sz="1050" dirty="0">
              <a:solidFill>
                <a:schemeClr val="tx1"/>
              </a:solidFill>
            </a:endParaRPr>
          </a:p>
          <a:p>
            <a:pPr marL="171450" indent="-171450" algn="l">
              <a:spcBef>
                <a:spcPts val="400"/>
              </a:spcBef>
              <a:spcAft>
                <a:spcPts val="0"/>
              </a:spcAft>
              <a:buFont typeface="Arial" panose="020B0604020202020204" pitchFamily="34" charset="0"/>
              <a:buChar char="•"/>
            </a:pPr>
            <a:r>
              <a:rPr lang="en-US" sz="1050" dirty="0">
                <a:solidFill>
                  <a:schemeClr val="tx1"/>
                </a:solidFill>
              </a:rPr>
              <a:t>Provide value to customers</a:t>
            </a:r>
          </a:p>
          <a:p>
            <a:pPr marL="171450" indent="-171450" algn="l">
              <a:spcBef>
                <a:spcPts val="400"/>
              </a:spcBef>
              <a:spcAft>
                <a:spcPts val="0"/>
              </a:spcAft>
              <a:buFont typeface="Arial" panose="020B0604020202020204" pitchFamily="34" charset="0"/>
              <a:buChar char="•"/>
            </a:pPr>
            <a:r>
              <a:rPr lang="en-US" sz="1050" dirty="0">
                <a:solidFill>
                  <a:schemeClr val="tx1"/>
                </a:solidFill>
              </a:rPr>
              <a:t>Meet Quality and Delivery expectations of customers</a:t>
            </a:r>
          </a:p>
        </p:txBody>
      </p:sp>
      <p:pic>
        <p:nvPicPr>
          <p:cNvPr id="15" name="Picture 14">
            <a:extLst>
              <a:ext uri="{FF2B5EF4-FFF2-40B4-BE49-F238E27FC236}">
                <a16:creationId xmlns:a16="http://schemas.microsoft.com/office/drawing/2014/main" id="{621FAA23-31A8-1AA9-6A64-D327B036D1BE}"/>
              </a:ext>
            </a:extLst>
          </p:cNvPr>
          <p:cNvPicPr>
            <a:picLocks noChangeAspect="1"/>
          </p:cNvPicPr>
          <p:nvPr/>
        </p:nvPicPr>
        <p:blipFill rotWithShape="1">
          <a:blip r:embed="rId3" cstate="print">
            <a:duotone>
              <a:prstClr val="black"/>
              <a:srgbClr val="00000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2201996" y="2533255"/>
            <a:ext cx="1413544" cy="795312"/>
          </a:xfrm>
          <a:prstGeom prst="rect">
            <a:avLst/>
          </a:prstGeom>
        </p:spPr>
      </p:pic>
      <p:sp>
        <p:nvSpPr>
          <p:cNvPr id="16" name="TextBox 15">
            <a:extLst>
              <a:ext uri="{FF2B5EF4-FFF2-40B4-BE49-F238E27FC236}">
                <a16:creationId xmlns:a16="http://schemas.microsoft.com/office/drawing/2014/main" id="{09B40AFF-FF38-9E9F-C37D-D054D65FCEAF}"/>
              </a:ext>
            </a:extLst>
          </p:cNvPr>
          <p:cNvSpPr txBox="1"/>
          <p:nvPr/>
        </p:nvSpPr>
        <p:spPr>
          <a:xfrm>
            <a:off x="2413067" y="3331468"/>
            <a:ext cx="1007692"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Operational Performance</a:t>
            </a:r>
          </a:p>
        </p:txBody>
      </p:sp>
      <p:sp>
        <p:nvSpPr>
          <p:cNvPr id="17" name="Title 1">
            <a:extLst>
              <a:ext uri="{FF2B5EF4-FFF2-40B4-BE49-F238E27FC236}">
                <a16:creationId xmlns:a16="http://schemas.microsoft.com/office/drawing/2014/main" id="{54C581A8-7766-08A7-46FF-AD6381AD762E}"/>
              </a:ext>
            </a:extLst>
          </p:cNvPr>
          <p:cNvSpPr txBox="1">
            <a:spLocks/>
          </p:cNvSpPr>
          <p:nvPr/>
        </p:nvSpPr>
        <p:spPr>
          <a:xfrm>
            <a:off x="648854" y="488581"/>
            <a:ext cx="9228924" cy="57149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FTG’s Multiple Levers For Continued Growth</a:t>
            </a:r>
          </a:p>
        </p:txBody>
      </p:sp>
      <p:sp>
        <p:nvSpPr>
          <p:cNvPr id="18" name="Rectangle: Rounded Corners 17">
            <a:extLst>
              <a:ext uri="{FF2B5EF4-FFF2-40B4-BE49-F238E27FC236}">
                <a16:creationId xmlns:a16="http://schemas.microsoft.com/office/drawing/2014/main" id="{682EBBEF-547D-7BC8-70DF-903FC5C97120}"/>
              </a:ext>
            </a:extLst>
          </p:cNvPr>
          <p:cNvSpPr/>
          <p:nvPr/>
        </p:nvSpPr>
        <p:spPr>
          <a:xfrm>
            <a:off x="8844865" y="698054"/>
            <a:ext cx="3125167" cy="5411526"/>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Rounded Rectangle 17">
            <a:extLst>
              <a:ext uri="{FF2B5EF4-FFF2-40B4-BE49-F238E27FC236}">
                <a16:creationId xmlns:a16="http://schemas.microsoft.com/office/drawing/2014/main" id="{6D48A6B4-9A2B-6B0D-5CD6-9E250D51CBF3}"/>
              </a:ext>
            </a:extLst>
          </p:cNvPr>
          <p:cNvSpPr/>
          <p:nvPr/>
        </p:nvSpPr>
        <p:spPr>
          <a:xfrm>
            <a:off x="9115279" y="933292"/>
            <a:ext cx="2530986" cy="5226654"/>
          </a:xfrm>
          <a:prstGeom prst="roundRect">
            <a:avLst>
              <a:gd name="adj" fmla="val 8077"/>
            </a:avLst>
          </a:prstGeom>
          <a:noFill/>
          <a:ln w="25400" cap="flat" cmpd="sng" algn="ctr">
            <a:noFill/>
            <a:prstDash val="solid"/>
          </a:ln>
          <a:effectLst/>
        </p:spPr>
        <p:txBody>
          <a:bodyPr lIns="182880" tIns="0" rIns="91440" bIns="45720" rtlCol="0" anchor="ctr"/>
          <a:lstStyle/>
          <a:p>
            <a:pPr marL="285750" indent="-285750">
              <a:lnSpc>
                <a:spcPct val="150000"/>
              </a:lnSpc>
              <a:buFont typeface="Wingdings" panose="05000000000000000000" pitchFamily="2" charset="2"/>
              <a:buChar char="ü"/>
            </a:pPr>
            <a:r>
              <a:rPr lang="en-US" sz="1600" dirty="0">
                <a:latin typeface="+mj-lt"/>
              </a:rPr>
              <a:t> TSX: FTG</a:t>
            </a:r>
          </a:p>
          <a:p>
            <a:pPr marL="342900" indent="-342900">
              <a:spcBef>
                <a:spcPts val="900"/>
              </a:spcBef>
              <a:buFont typeface="Wingdings" panose="05000000000000000000" pitchFamily="2" charset="2"/>
              <a:buChar char="ü"/>
            </a:pPr>
            <a:r>
              <a:rPr lang="en-US" sz="1600" dirty="0">
                <a:latin typeface="+mj-lt"/>
                <a:cs typeface="Hind SemiBold"/>
              </a:rPr>
              <a:t>FTG growth consistently exceeds industry</a:t>
            </a:r>
          </a:p>
          <a:p>
            <a:pPr marL="342900" indent="-342900">
              <a:spcBef>
                <a:spcPts val="900"/>
              </a:spcBef>
              <a:buFont typeface="Wingdings" panose="05000000000000000000" pitchFamily="2" charset="2"/>
              <a:buChar char="ü"/>
            </a:pPr>
            <a:r>
              <a:rPr lang="en-US" sz="1600" dirty="0">
                <a:latin typeface="+mj-lt"/>
                <a:cs typeface="Hind SemiBold"/>
              </a:rPr>
              <a:t>Suppliers who perform win more work </a:t>
            </a:r>
          </a:p>
          <a:p>
            <a:pPr marL="342900" indent="-342900">
              <a:spcBef>
                <a:spcPts val="900"/>
              </a:spcBef>
              <a:buFont typeface="Wingdings" panose="05000000000000000000" pitchFamily="2" charset="2"/>
              <a:buChar char="ü"/>
            </a:pPr>
            <a:r>
              <a:rPr lang="en-US" sz="1600" dirty="0">
                <a:latin typeface="+mj-lt"/>
                <a:cs typeface="Hind SemiBold"/>
              </a:rPr>
              <a:t>New program wins, in development phase, are best opportunity to grow market share</a:t>
            </a:r>
          </a:p>
          <a:p>
            <a:pPr marL="342900" indent="-342900">
              <a:spcBef>
                <a:spcPts val="900"/>
              </a:spcBef>
              <a:buFont typeface="Wingdings" panose="05000000000000000000" pitchFamily="2" charset="2"/>
              <a:buChar char="ü"/>
            </a:pPr>
            <a:r>
              <a:rPr lang="en-US" sz="1600" dirty="0">
                <a:latin typeface="+mj-lt"/>
                <a:cs typeface="Hind SemiBold"/>
              </a:rPr>
              <a:t>Global footprint aligns with Aerospace industry</a:t>
            </a:r>
          </a:p>
          <a:p>
            <a:pPr marL="342900" indent="-342900">
              <a:spcBef>
                <a:spcPts val="900"/>
              </a:spcBef>
              <a:buFont typeface="Wingdings" panose="05000000000000000000" pitchFamily="2" charset="2"/>
              <a:buChar char="ü"/>
            </a:pPr>
            <a:r>
              <a:rPr lang="en-US" sz="1600" dirty="0">
                <a:latin typeface="+mj-lt"/>
                <a:cs typeface="Hind SemiBold"/>
              </a:rPr>
              <a:t>Acquisitions add capacity, capability, geography</a:t>
            </a:r>
          </a:p>
        </p:txBody>
      </p:sp>
      <p:sp>
        <p:nvSpPr>
          <p:cNvPr id="22" name="Oval 21">
            <a:extLst>
              <a:ext uri="{FF2B5EF4-FFF2-40B4-BE49-F238E27FC236}">
                <a16:creationId xmlns:a16="http://schemas.microsoft.com/office/drawing/2014/main" id="{A32495E1-87C0-C7AD-76AC-98A81FDEAFDB}"/>
              </a:ext>
            </a:extLst>
          </p:cNvPr>
          <p:cNvSpPr/>
          <p:nvPr/>
        </p:nvSpPr>
        <p:spPr>
          <a:xfrm>
            <a:off x="236233" y="6085466"/>
            <a:ext cx="606829" cy="606829"/>
          </a:xfrm>
          <a:prstGeom prst="ellipse">
            <a:avLst/>
          </a:prstGeom>
          <a:blipFill rotWithShape="1">
            <a:blip r:embed="rId4"/>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3" name="Title 1">
            <a:extLst>
              <a:ext uri="{FF2B5EF4-FFF2-40B4-BE49-F238E27FC236}">
                <a16:creationId xmlns:a16="http://schemas.microsoft.com/office/drawing/2014/main" id="{0DC53C32-AC92-4536-032B-DF86210F79BA}"/>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3896359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35FF9D-FB36-8355-48ED-59A7524A201B}"/>
              </a:ext>
            </a:extLst>
          </p:cNvPr>
          <p:cNvSpPr/>
          <p:nvPr/>
        </p:nvSpPr>
        <p:spPr>
          <a:xfrm>
            <a:off x="589103" y="1944310"/>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Rounded Corners 2">
            <a:extLst>
              <a:ext uri="{FF2B5EF4-FFF2-40B4-BE49-F238E27FC236}">
                <a16:creationId xmlns:a16="http://schemas.microsoft.com/office/drawing/2014/main" id="{ACFC56DA-DEB0-AC7A-7B9A-C3FFC6E80F4A}"/>
              </a:ext>
            </a:extLst>
          </p:cNvPr>
          <p:cNvSpPr/>
          <p:nvPr/>
        </p:nvSpPr>
        <p:spPr>
          <a:xfrm>
            <a:off x="589103" y="2566417"/>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Rounded Corners 3">
            <a:extLst>
              <a:ext uri="{FF2B5EF4-FFF2-40B4-BE49-F238E27FC236}">
                <a16:creationId xmlns:a16="http://schemas.microsoft.com/office/drawing/2014/main" id="{D6C434C5-FE80-6CBC-F4BE-E70EF4715BF8}"/>
              </a:ext>
            </a:extLst>
          </p:cNvPr>
          <p:cNvSpPr/>
          <p:nvPr/>
        </p:nvSpPr>
        <p:spPr>
          <a:xfrm>
            <a:off x="589103" y="3188524"/>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4">
            <a:extLst>
              <a:ext uri="{FF2B5EF4-FFF2-40B4-BE49-F238E27FC236}">
                <a16:creationId xmlns:a16="http://schemas.microsoft.com/office/drawing/2014/main" id="{CA01F37F-996F-E63A-6795-5A8289CD4929}"/>
              </a:ext>
            </a:extLst>
          </p:cNvPr>
          <p:cNvSpPr/>
          <p:nvPr/>
        </p:nvSpPr>
        <p:spPr>
          <a:xfrm>
            <a:off x="589103" y="3810631"/>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5">
            <a:extLst>
              <a:ext uri="{FF2B5EF4-FFF2-40B4-BE49-F238E27FC236}">
                <a16:creationId xmlns:a16="http://schemas.microsoft.com/office/drawing/2014/main" id="{334238B0-9ABF-4E13-DD81-F6F8AF017420}"/>
              </a:ext>
            </a:extLst>
          </p:cNvPr>
          <p:cNvSpPr/>
          <p:nvPr/>
        </p:nvSpPr>
        <p:spPr>
          <a:xfrm>
            <a:off x="589103" y="4432738"/>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Rounded Corners 6">
            <a:extLst>
              <a:ext uri="{FF2B5EF4-FFF2-40B4-BE49-F238E27FC236}">
                <a16:creationId xmlns:a16="http://schemas.microsoft.com/office/drawing/2014/main" id="{44455C44-E85E-CC9B-5B20-B6DD04A9B0FF}"/>
              </a:ext>
            </a:extLst>
          </p:cNvPr>
          <p:cNvSpPr/>
          <p:nvPr/>
        </p:nvSpPr>
        <p:spPr>
          <a:xfrm>
            <a:off x="589103" y="1322203"/>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Content Placeholder 2">
            <a:extLst>
              <a:ext uri="{FF2B5EF4-FFF2-40B4-BE49-F238E27FC236}">
                <a16:creationId xmlns:a16="http://schemas.microsoft.com/office/drawing/2014/main" id="{0083C900-E50F-D019-3AB5-9D548C6B2C67}"/>
              </a:ext>
            </a:extLst>
          </p:cNvPr>
          <p:cNvSpPr txBox="1">
            <a:spLocks/>
          </p:cNvSpPr>
          <p:nvPr/>
        </p:nvSpPr>
        <p:spPr>
          <a:xfrm>
            <a:off x="972562" y="1322201"/>
            <a:ext cx="4061934" cy="529286"/>
          </a:xfrm>
          <a:prstGeom prst="rect">
            <a:avLst/>
          </a:prstGeom>
        </p:spPr>
        <p:txBody>
          <a:bodyPr tIns="9144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800" kern="1200">
                <a:solidFill>
                  <a:schemeClr val="tx1"/>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400" kern="1200">
                <a:solidFill>
                  <a:schemeClr val="tx1"/>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a:solidFill>
                  <a:srgbClr val="1F4E79"/>
                </a:solidFill>
                <a:latin typeface="+mj-lt"/>
                <a:ea typeface="Times New Roman" panose="02020603050405020304" pitchFamily="18" charset="0"/>
                <a:cs typeface="Aptos" panose="020B0004020202020204" pitchFamily="34" charset="0"/>
              </a:rPr>
              <a:t>Technology/Capabilities</a:t>
            </a:r>
            <a:endParaRPr lang="en-CA" sz="1800" dirty="0">
              <a:solidFill>
                <a:srgbClr val="1F4E79"/>
              </a:solidFill>
              <a:latin typeface="+mj-lt"/>
              <a:ea typeface="Aptos" panose="020B0004020202020204" pitchFamily="34" charset="0"/>
              <a:cs typeface="Aptos" panose="020B0004020202020204" pitchFamily="34" charset="0"/>
            </a:endParaRPr>
          </a:p>
        </p:txBody>
      </p:sp>
      <p:sp>
        <p:nvSpPr>
          <p:cNvPr id="9" name="Oval 8">
            <a:extLst>
              <a:ext uri="{FF2B5EF4-FFF2-40B4-BE49-F238E27FC236}">
                <a16:creationId xmlns:a16="http://schemas.microsoft.com/office/drawing/2014/main" id="{2AD31FDC-1708-1161-82A3-209288A250E3}"/>
              </a:ext>
            </a:extLst>
          </p:cNvPr>
          <p:cNvSpPr/>
          <p:nvPr/>
        </p:nvSpPr>
        <p:spPr>
          <a:xfrm>
            <a:off x="357401" y="1322202"/>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Graphic 9" descr="Plug with solid fill">
            <a:extLst>
              <a:ext uri="{FF2B5EF4-FFF2-40B4-BE49-F238E27FC236}">
                <a16:creationId xmlns:a16="http://schemas.microsoft.com/office/drawing/2014/main" id="{55578B9A-7E6C-79E1-B4F3-F3E8C667801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5419" y="1416055"/>
            <a:ext cx="373250" cy="373250"/>
          </a:xfrm>
          <a:prstGeom prst="rect">
            <a:avLst/>
          </a:prstGeom>
        </p:spPr>
      </p:pic>
      <p:sp>
        <p:nvSpPr>
          <p:cNvPr id="11" name="Oval 10">
            <a:extLst>
              <a:ext uri="{FF2B5EF4-FFF2-40B4-BE49-F238E27FC236}">
                <a16:creationId xmlns:a16="http://schemas.microsoft.com/office/drawing/2014/main" id="{872DE95C-1857-8F3A-EDDA-5D44BD278D89}"/>
              </a:ext>
            </a:extLst>
          </p:cNvPr>
          <p:cNvSpPr/>
          <p:nvPr/>
        </p:nvSpPr>
        <p:spPr>
          <a:xfrm>
            <a:off x="357401" y="1944309"/>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a:extLst>
              <a:ext uri="{FF2B5EF4-FFF2-40B4-BE49-F238E27FC236}">
                <a16:creationId xmlns:a16="http://schemas.microsoft.com/office/drawing/2014/main" id="{BF0CF366-E0C8-09FC-F5D0-2B75D6DC907D}"/>
              </a:ext>
            </a:extLst>
          </p:cNvPr>
          <p:cNvSpPr/>
          <p:nvPr/>
        </p:nvSpPr>
        <p:spPr>
          <a:xfrm>
            <a:off x="357401" y="2566416"/>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E8F9DBDD-12C9-AEBF-335E-B7F5F37C37DD}"/>
              </a:ext>
            </a:extLst>
          </p:cNvPr>
          <p:cNvSpPr/>
          <p:nvPr/>
        </p:nvSpPr>
        <p:spPr>
          <a:xfrm>
            <a:off x="357401" y="3188523"/>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52B04E05-6552-C05F-E838-99ACD51CE2AC}"/>
              </a:ext>
            </a:extLst>
          </p:cNvPr>
          <p:cNvSpPr/>
          <p:nvPr/>
        </p:nvSpPr>
        <p:spPr>
          <a:xfrm>
            <a:off x="357401" y="3810630"/>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Rounded Corners 14">
            <a:extLst>
              <a:ext uri="{FF2B5EF4-FFF2-40B4-BE49-F238E27FC236}">
                <a16:creationId xmlns:a16="http://schemas.microsoft.com/office/drawing/2014/main" id="{F6B5CE1B-E128-EA16-136F-7AE5B3266677}"/>
              </a:ext>
            </a:extLst>
          </p:cNvPr>
          <p:cNvSpPr/>
          <p:nvPr/>
        </p:nvSpPr>
        <p:spPr>
          <a:xfrm>
            <a:off x="589103" y="5054844"/>
            <a:ext cx="4614921" cy="529284"/>
          </a:xfrm>
          <a:prstGeom prst="roundRect">
            <a:avLst>
              <a:gd name="adj" fmla="val 7200"/>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4EA39DF7-6B84-FBED-B768-BD3FE48306D1}"/>
              </a:ext>
            </a:extLst>
          </p:cNvPr>
          <p:cNvSpPr/>
          <p:nvPr/>
        </p:nvSpPr>
        <p:spPr>
          <a:xfrm>
            <a:off x="357401" y="4432737"/>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1F3EF6CC-A20A-ADC3-F19D-FA0A2270E078}"/>
              </a:ext>
            </a:extLst>
          </p:cNvPr>
          <p:cNvSpPr/>
          <p:nvPr/>
        </p:nvSpPr>
        <p:spPr>
          <a:xfrm>
            <a:off x="357401" y="5054846"/>
            <a:ext cx="529286" cy="529286"/>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Graphic 17" descr="Earth globe: Americas with solid fill">
            <a:extLst>
              <a:ext uri="{FF2B5EF4-FFF2-40B4-BE49-F238E27FC236}">
                <a16:creationId xmlns:a16="http://schemas.microsoft.com/office/drawing/2014/main" id="{F1975423-B40C-E670-24C1-9D43ECAFEC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953" y="5109658"/>
            <a:ext cx="407798" cy="407798"/>
          </a:xfrm>
          <a:prstGeom prst="rect">
            <a:avLst/>
          </a:prstGeom>
        </p:spPr>
      </p:pic>
      <p:pic>
        <p:nvPicPr>
          <p:cNvPr id="19" name="Graphic 18" descr="Upward trend with solid fill">
            <a:extLst>
              <a:ext uri="{FF2B5EF4-FFF2-40B4-BE49-F238E27FC236}">
                <a16:creationId xmlns:a16="http://schemas.microsoft.com/office/drawing/2014/main" id="{C1A5A571-1ACB-CC46-F6DA-D2618CB04BE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3601" y="4499604"/>
            <a:ext cx="376502" cy="376502"/>
          </a:xfrm>
          <a:prstGeom prst="rect">
            <a:avLst/>
          </a:prstGeom>
        </p:spPr>
      </p:pic>
      <p:pic>
        <p:nvPicPr>
          <p:cNvPr id="20" name="Graphic 19" descr="Checklist with solid fill">
            <a:extLst>
              <a:ext uri="{FF2B5EF4-FFF2-40B4-BE49-F238E27FC236}">
                <a16:creationId xmlns:a16="http://schemas.microsoft.com/office/drawing/2014/main" id="{45462593-5A09-7BC4-56B0-8F9E8E7527E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8119" y="3899658"/>
            <a:ext cx="353184" cy="353184"/>
          </a:xfrm>
          <a:prstGeom prst="rect">
            <a:avLst/>
          </a:prstGeom>
        </p:spPr>
      </p:pic>
      <p:pic>
        <p:nvPicPr>
          <p:cNvPr id="21" name="Graphic 20" descr="Handshake with solid fill">
            <a:extLst>
              <a:ext uri="{FF2B5EF4-FFF2-40B4-BE49-F238E27FC236}">
                <a16:creationId xmlns:a16="http://schemas.microsoft.com/office/drawing/2014/main" id="{78AC39DA-3B2E-45FA-E644-CBB0124D0E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6369" y="3258766"/>
            <a:ext cx="411350" cy="411350"/>
          </a:xfrm>
          <a:prstGeom prst="rect">
            <a:avLst/>
          </a:prstGeom>
        </p:spPr>
      </p:pic>
      <p:pic>
        <p:nvPicPr>
          <p:cNvPr id="22" name="Graphic 21" descr="Diploma with solid fill">
            <a:extLst>
              <a:ext uri="{FF2B5EF4-FFF2-40B4-BE49-F238E27FC236}">
                <a16:creationId xmlns:a16="http://schemas.microsoft.com/office/drawing/2014/main" id="{6DEFB4F9-5D5A-7195-5E33-D8337A7A578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069" y="2638084"/>
            <a:ext cx="385950" cy="385950"/>
          </a:xfrm>
          <a:prstGeom prst="rect">
            <a:avLst/>
          </a:prstGeom>
        </p:spPr>
      </p:pic>
      <p:pic>
        <p:nvPicPr>
          <p:cNvPr id="23" name="Graphic 22" descr="Diploma roll with solid fill">
            <a:extLst>
              <a:ext uri="{FF2B5EF4-FFF2-40B4-BE49-F238E27FC236}">
                <a16:creationId xmlns:a16="http://schemas.microsoft.com/office/drawing/2014/main" id="{1839B3E9-F1DE-68DD-AF69-1A0F5063BC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2269" y="2003162"/>
            <a:ext cx="439550" cy="439550"/>
          </a:xfrm>
          <a:prstGeom prst="rect">
            <a:avLst/>
          </a:prstGeom>
        </p:spPr>
      </p:pic>
      <p:sp>
        <p:nvSpPr>
          <p:cNvPr id="24" name="Content Placeholder 2">
            <a:extLst>
              <a:ext uri="{FF2B5EF4-FFF2-40B4-BE49-F238E27FC236}">
                <a16:creationId xmlns:a16="http://schemas.microsoft.com/office/drawing/2014/main" id="{8A460DFB-40F5-3C18-606D-3B13E1ECA384}"/>
              </a:ext>
            </a:extLst>
          </p:cNvPr>
          <p:cNvSpPr txBox="1">
            <a:spLocks/>
          </p:cNvSpPr>
          <p:nvPr/>
        </p:nvSpPr>
        <p:spPr>
          <a:xfrm>
            <a:off x="972562" y="1944306"/>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dirty="0">
                <a:solidFill>
                  <a:srgbClr val="1F4E79"/>
                </a:solidFill>
                <a:latin typeface="+mj-lt"/>
                <a:ea typeface="Times New Roman" panose="02020603050405020304" pitchFamily="18" charset="0"/>
                <a:cs typeface="Aptos" panose="020B0004020202020204" pitchFamily="34" charset="0"/>
              </a:rPr>
              <a:t>Government certifications</a:t>
            </a:r>
          </a:p>
        </p:txBody>
      </p:sp>
      <p:sp>
        <p:nvSpPr>
          <p:cNvPr id="25" name="Content Placeholder 2">
            <a:extLst>
              <a:ext uri="{FF2B5EF4-FFF2-40B4-BE49-F238E27FC236}">
                <a16:creationId xmlns:a16="http://schemas.microsoft.com/office/drawing/2014/main" id="{6EF20BF5-C505-DD7B-6C78-5A246BCB8A1F}"/>
              </a:ext>
            </a:extLst>
          </p:cNvPr>
          <p:cNvSpPr txBox="1">
            <a:spLocks/>
          </p:cNvSpPr>
          <p:nvPr/>
        </p:nvSpPr>
        <p:spPr>
          <a:xfrm>
            <a:off x="972562" y="2566411"/>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a:solidFill>
                  <a:srgbClr val="1F4E79"/>
                </a:solidFill>
                <a:latin typeface="+mj-lt"/>
                <a:ea typeface="Times New Roman" panose="02020603050405020304" pitchFamily="18" charset="0"/>
                <a:cs typeface="Aptos" panose="020B0004020202020204" pitchFamily="34" charset="0"/>
              </a:rPr>
              <a:t>Customer certifications and approvals</a:t>
            </a:r>
          </a:p>
        </p:txBody>
      </p:sp>
      <p:sp>
        <p:nvSpPr>
          <p:cNvPr id="26" name="Content Placeholder 2">
            <a:extLst>
              <a:ext uri="{FF2B5EF4-FFF2-40B4-BE49-F238E27FC236}">
                <a16:creationId xmlns:a16="http://schemas.microsoft.com/office/drawing/2014/main" id="{BF427107-3AB2-6CD6-D058-D777FE76096C}"/>
              </a:ext>
            </a:extLst>
          </p:cNvPr>
          <p:cNvSpPr txBox="1">
            <a:spLocks/>
          </p:cNvSpPr>
          <p:nvPr/>
        </p:nvSpPr>
        <p:spPr>
          <a:xfrm>
            <a:off x="972562" y="3188523"/>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a:solidFill>
                  <a:srgbClr val="1F4E79"/>
                </a:solidFill>
                <a:latin typeface="+mj-lt"/>
                <a:ea typeface="Times New Roman" panose="02020603050405020304" pitchFamily="18" charset="0"/>
                <a:cs typeface="Aptos" panose="020B0004020202020204" pitchFamily="34" charset="0"/>
              </a:rPr>
              <a:t>Customer Relationships</a:t>
            </a:r>
          </a:p>
        </p:txBody>
      </p:sp>
      <p:sp>
        <p:nvSpPr>
          <p:cNvPr id="27" name="Content Placeholder 2">
            <a:extLst>
              <a:ext uri="{FF2B5EF4-FFF2-40B4-BE49-F238E27FC236}">
                <a16:creationId xmlns:a16="http://schemas.microsoft.com/office/drawing/2014/main" id="{A0185400-7B46-89E1-0833-971A3D01B3BB}"/>
              </a:ext>
            </a:extLst>
          </p:cNvPr>
          <p:cNvSpPr txBox="1">
            <a:spLocks/>
          </p:cNvSpPr>
          <p:nvPr/>
        </p:nvSpPr>
        <p:spPr>
          <a:xfrm>
            <a:off x="972562" y="3810627"/>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a:solidFill>
                  <a:srgbClr val="1F4E79"/>
                </a:solidFill>
                <a:latin typeface="+mj-lt"/>
                <a:ea typeface="Times New Roman" panose="02020603050405020304" pitchFamily="18" charset="0"/>
                <a:cs typeface="Aptos" panose="020B0004020202020204" pitchFamily="34" charset="0"/>
              </a:rPr>
              <a:t>Operational Performance</a:t>
            </a:r>
          </a:p>
        </p:txBody>
      </p:sp>
      <p:sp>
        <p:nvSpPr>
          <p:cNvPr id="28" name="Content Placeholder 2">
            <a:extLst>
              <a:ext uri="{FF2B5EF4-FFF2-40B4-BE49-F238E27FC236}">
                <a16:creationId xmlns:a16="http://schemas.microsoft.com/office/drawing/2014/main" id="{9A1F2860-4314-7D00-2BCB-C93D7FBE1DC9}"/>
              </a:ext>
            </a:extLst>
          </p:cNvPr>
          <p:cNvSpPr txBox="1">
            <a:spLocks/>
          </p:cNvSpPr>
          <p:nvPr/>
        </p:nvSpPr>
        <p:spPr>
          <a:xfrm>
            <a:off x="972562" y="4432737"/>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dirty="0">
                <a:solidFill>
                  <a:srgbClr val="1F4E79"/>
                </a:solidFill>
                <a:latin typeface="+mj-lt"/>
                <a:ea typeface="Times New Roman" panose="02020603050405020304" pitchFamily="18" charset="0"/>
                <a:cs typeface="Aptos" panose="020B0004020202020204" pitchFamily="34" charset="0"/>
              </a:rPr>
              <a:t>Financial Strength</a:t>
            </a:r>
          </a:p>
        </p:txBody>
      </p:sp>
      <p:sp>
        <p:nvSpPr>
          <p:cNvPr id="29" name="Content Placeholder 2">
            <a:extLst>
              <a:ext uri="{FF2B5EF4-FFF2-40B4-BE49-F238E27FC236}">
                <a16:creationId xmlns:a16="http://schemas.microsoft.com/office/drawing/2014/main" id="{F33CD8E3-1538-A4CE-D0AD-4A06B3AEE96A}"/>
              </a:ext>
            </a:extLst>
          </p:cNvPr>
          <p:cNvSpPr txBox="1">
            <a:spLocks/>
          </p:cNvSpPr>
          <p:nvPr/>
        </p:nvSpPr>
        <p:spPr>
          <a:xfrm>
            <a:off x="972562" y="5054842"/>
            <a:ext cx="4061934" cy="529286"/>
          </a:xfrm>
          <a:prstGeom prst="rect">
            <a:avLst/>
          </a:prstGeom>
        </p:spPr>
        <p:txBody>
          <a:bodyPr vert="horz" lIns="91440" tIns="91440" rIns="91440" bIns="45720" rtlCol="0" anchor="ctr">
            <a:noAutofit/>
          </a:bodyPr>
          <a:lstStyle>
            <a:lvl1pPr marL="342900" marR="0" indent="-342900" algn="l" defTabSz="914400" rtl="0" eaLnBrk="1" fontAlgn="base" latinLnBrk="0" hangingPunct="1">
              <a:lnSpc>
                <a:spcPct val="100000"/>
              </a:lnSpc>
              <a:spcBef>
                <a:spcPct val="20000"/>
              </a:spcBef>
              <a:spcAft>
                <a:spcPct val="0"/>
              </a:spcAft>
              <a:buClr>
                <a:srgbClr val="000000"/>
              </a:buClr>
              <a:buSzTx/>
              <a:buFont typeface="Wingdings" pitchFamily="2" charset="2"/>
              <a:buBlip>
                <a:blip r:embed="rId2"/>
              </a:buBlip>
              <a:tabLst/>
              <a:defRPr sz="2000" kern="1200">
                <a:solidFill>
                  <a:schemeClr val="accent6">
                    <a:lumMod val="50000"/>
                  </a:schemeClr>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Tx/>
              <a:buSzTx/>
              <a:buFont typeface="Wingdings" pitchFamily="2" charset="2"/>
              <a:buBlip>
                <a:blip r:embed="rId3"/>
              </a:buBlip>
              <a:tabLst/>
              <a:defRPr sz="2000" kern="1200">
                <a:solidFill>
                  <a:schemeClr val="accent6">
                    <a:lumMod val="50000"/>
                  </a:schemeClr>
                </a:solidFill>
                <a:latin typeface="+mn-lt"/>
                <a:ea typeface="+mn-ea"/>
                <a:cs typeface="+mn-cs"/>
              </a:defRPr>
            </a:lvl2pPr>
            <a:lvl3pPr marL="1143000" marR="0" indent="-228600" algn="l" defTabSz="914400" rtl="0" eaLnBrk="1" fontAlgn="base" latinLnBrk="0" hangingPunct="1">
              <a:lnSpc>
                <a:spcPct val="100000"/>
              </a:lnSpc>
              <a:spcBef>
                <a:spcPct val="20000"/>
              </a:spcBef>
              <a:spcAft>
                <a:spcPct val="0"/>
              </a:spcAft>
              <a:buClrTx/>
              <a:buSzTx/>
              <a:buFont typeface="Wingdings" pitchFamily="2" charset="2"/>
              <a:buBlip>
                <a:blip r:embed="rId4"/>
              </a:buBlip>
              <a:tabLst/>
              <a:defRPr sz="2200" kern="1200">
                <a:solidFill>
                  <a:schemeClr val="accent6">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800"/>
              </a:spcBef>
              <a:buFont typeface="Wingdings" pitchFamily="2" charset="2"/>
              <a:buNone/>
            </a:pPr>
            <a:r>
              <a:rPr lang="en-CA" sz="1800" dirty="0">
                <a:solidFill>
                  <a:srgbClr val="1F4E79"/>
                </a:solidFill>
                <a:latin typeface="+mj-lt"/>
                <a:ea typeface="Times New Roman" panose="02020603050405020304" pitchFamily="18" charset="0"/>
                <a:cs typeface="Aptos" panose="020B0004020202020204" pitchFamily="34" charset="0"/>
              </a:rPr>
              <a:t>Global Footprint</a:t>
            </a:r>
          </a:p>
        </p:txBody>
      </p:sp>
      <p:sp>
        <p:nvSpPr>
          <p:cNvPr id="30" name="Rectangle: Rounded Corners 29">
            <a:extLst>
              <a:ext uri="{FF2B5EF4-FFF2-40B4-BE49-F238E27FC236}">
                <a16:creationId xmlns:a16="http://schemas.microsoft.com/office/drawing/2014/main" id="{4C381F50-3C6B-F9D3-B1CD-39FE08F47814}"/>
              </a:ext>
            </a:extLst>
          </p:cNvPr>
          <p:cNvSpPr/>
          <p:nvPr/>
        </p:nvSpPr>
        <p:spPr>
          <a:xfrm>
            <a:off x="5786036" y="1212804"/>
            <a:ext cx="6264939" cy="4279452"/>
          </a:xfrm>
          <a:prstGeom prst="roundRect">
            <a:avLst>
              <a:gd name="adj" fmla="val 8101"/>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FAE4193D-FAD8-FE45-8988-573DB22B7B85}"/>
              </a:ext>
            </a:extLst>
          </p:cNvPr>
          <p:cNvSpPr txBox="1"/>
          <p:nvPr/>
        </p:nvSpPr>
        <p:spPr>
          <a:xfrm>
            <a:off x="1603778" y="5931601"/>
            <a:ext cx="9154816" cy="369332"/>
          </a:xfrm>
          <a:prstGeom prst="rect">
            <a:avLst/>
          </a:prstGeom>
          <a:noFill/>
        </p:spPr>
        <p:txBody>
          <a:bodyPr wrap="square" rtlCol="0">
            <a:spAutoFit/>
          </a:bodyPr>
          <a:lstStyle/>
          <a:p>
            <a:pPr algn="ctr"/>
            <a:r>
              <a:rPr lang="en-CA" dirty="0">
                <a:latin typeface="+mj-lt"/>
              </a:rPr>
              <a:t>Future investment decisions will drive FTG towards higher margin business</a:t>
            </a:r>
          </a:p>
        </p:txBody>
      </p:sp>
      <p:sp>
        <p:nvSpPr>
          <p:cNvPr id="32" name="TextBox 31">
            <a:extLst>
              <a:ext uri="{FF2B5EF4-FFF2-40B4-BE49-F238E27FC236}">
                <a16:creationId xmlns:a16="http://schemas.microsoft.com/office/drawing/2014/main" id="{5108259C-3709-4168-7775-F7D02254568B}"/>
              </a:ext>
            </a:extLst>
          </p:cNvPr>
          <p:cNvSpPr txBox="1"/>
          <p:nvPr/>
        </p:nvSpPr>
        <p:spPr>
          <a:xfrm>
            <a:off x="5893524" y="3306803"/>
            <a:ext cx="899833" cy="307777"/>
          </a:xfrm>
          <a:prstGeom prst="rect">
            <a:avLst/>
          </a:prstGeom>
          <a:noFill/>
        </p:spPr>
        <p:txBody>
          <a:bodyPr wrap="square" rtlCol="0">
            <a:spAutoFit/>
          </a:bodyPr>
          <a:lstStyle/>
          <a:p>
            <a:r>
              <a:rPr lang="en-CA" sz="1400" dirty="0"/>
              <a:t>Margins</a:t>
            </a:r>
          </a:p>
        </p:txBody>
      </p:sp>
      <p:sp>
        <p:nvSpPr>
          <p:cNvPr id="33" name="TextBox 32">
            <a:extLst>
              <a:ext uri="{FF2B5EF4-FFF2-40B4-BE49-F238E27FC236}">
                <a16:creationId xmlns:a16="http://schemas.microsoft.com/office/drawing/2014/main" id="{3DC297EF-B383-9794-4332-039BDA07C633}"/>
              </a:ext>
            </a:extLst>
          </p:cNvPr>
          <p:cNvSpPr txBox="1"/>
          <p:nvPr/>
        </p:nvSpPr>
        <p:spPr>
          <a:xfrm>
            <a:off x="8781879" y="5143393"/>
            <a:ext cx="1008610" cy="307777"/>
          </a:xfrm>
          <a:prstGeom prst="rect">
            <a:avLst/>
          </a:prstGeom>
          <a:noFill/>
        </p:spPr>
        <p:txBody>
          <a:bodyPr wrap="square" rtlCol="0">
            <a:spAutoFit/>
          </a:bodyPr>
          <a:lstStyle/>
          <a:p>
            <a:pPr algn="ctr"/>
            <a:r>
              <a:rPr lang="en-CA" sz="1400" dirty="0"/>
              <a:t>Cash Cycle</a:t>
            </a:r>
          </a:p>
        </p:txBody>
      </p:sp>
      <p:cxnSp>
        <p:nvCxnSpPr>
          <p:cNvPr id="34" name="Straight Connector 33">
            <a:extLst>
              <a:ext uri="{FF2B5EF4-FFF2-40B4-BE49-F238E27FC236}">
                <a16:creationId xmlns:a16="http://schemas.microsoft.com/office/drawing/2014/main" id="{03CF28DA-1AD3-4067-AF9F-307AF97CAB12}"/>
              </a:ext>
            </a:extLst>
          </p:cNvPr>
          <p:cNvCxnSpPr>
            <a:cxnSpLocks/>
          </p:cNvCxnSpPr>
          <p:nvPr/>
        </p:nvCxnSpPr>
        <p:spPr>
          <a:xfrm>
            <a:off x="9332617" y="1782272"/>
            <a:ext cx="0" cy="3251684"/>
          </a:xfrm>
          <a:prstGeom prst="line">
            <a:avLst/>
          </a:prstGeom>
          <a:ln w="31750">
            <a:solidFill>
              <a:srgbClr val="1F4E79"/>
            </a:solidFill>
            <a:prstDash val="sysDash"/>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FE68AA4-E715-03C8-0D27-C690EEB376DC}"/>
              </a:ext>
            </a:extLst>
          </p:cNvPr>
          <p:cNvCxnSpPr>
            <a:cxnSpLocks/>
          </p:cNvCxnSpPr>
          <p:nvPr/>
        </p:nvCxnSpPr>
        <p:spPr>
          <a:xfrm flipH="1" flipV="1">
            <a:off x="7329887" y="3370298"/>
            <a:ext cx="4614921" cy="37816"/>
          </a:xfrm>
          <a:prstGeom prst="line">
            <a:avLst/>
          </a:prstGeom>
          <a:ln w="31750">
            <a:solidFill>
              <a:srgbClr val="1F4E79"/>
            </a:solidFill>
            <a:prstDash val="sysDash"/>
            <a:roun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6295B04A-C46E-4182-ADCE-56C0C7E143BD}"/>
              </a:ext>
            </a:extLst>
          </p:cNvPr>
          <p:cNvSpPr/>
          <p:nvPr/>
        </p:nvSpPr>
        <p:spPr>
          <a:xfrm>
            <a:off x="6817957" y="3717808"/>
            <a:ext cx="2197993" cy="964382"/>
          </a:xfrm>
          <a:prstGeom prst="ellipse">
            <a:avLst/>
          </a:prstGeom>
          <a:solidFill>
            <a:srgbClr val="3C7434"/>
          </a:solidFill>
          <a:ln w="25400" cap="flat" cmpd="sng" algn="ctr">
            <a:solidFill>
              <a:schemeClr val="bg1"/>
            </a:solidFill>
            <a:prstDash val="solid"/>
          </a:ln>
          <a:effectLst/>
          <a:scene3d>
            <a:camera prst="orthographicFront">
              <a:rot lat="0" lon="2700000" rev="0"/>
            </a:camera>
            <a:lightRig rig="threePt" dir="t">
              <a:rot lat="0" lon="0" rev="3000000"/>
            </a:lightRig>
          </a:scene3d>
          <a:sp3d/>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A" sz="1400" b="0" i="0" u="none" strike="noStrike" kern="0" cap="none" spc="0" normalizeH="0" baseline="0" noProof="0">
              <a:ln>
                <a:noFill/>
              </a:ln>
              <a:solidFill>
                <a:srgbClr val="000000"/>
              </a:solidFill>
              <a:effectLst/>
              <a:uLnTx/>
              <a:uFillTx/>
              <a:latin typeface="Arial Black"/>
              <a:ea typeface="+mn-ea"/>
              <a:cs typeface="+mn-cs"/>
            </a:endParaRPr>
          </a:p>
        </p:txBody>
      </p:sp>
      <p:sp>
        <p:nvSpPr>
          <p:cNvPr id="37" name="Oval 36">
            <a:extLst>
              <a:ext uri="{FF2B5EF4-FFF2-40B4-BE49-F238E27FC236}">
                <a16:creationId xmlns:a16="http://schemas.microsoft.com/office/drawing/2014/main" id="{2DCCAAA4-B0F3-A7BD-0315-7F3C4AC4E7AB}"/>
              </a:ext>
            </a:extLst>
          </p:cNvPr>
          <p:cNvSpPr/>
          <p:nvPr/>
        </p:nvSpPr>
        <p:spPr>
          <a:xfrm>
            <a:off x="9994007" y="2164416"/>
            <a:ext cx="2197993" cy="964382"/>
          </a:xfrm>
          <a:prstGeom prst="ellipse">
            <a:avLst/>
          </a:prstGeom>
          <a:solidFill>
            <a:srgbClr val="3C7434"/>
          </a:solidFill>
          <a:ln w="25400" cap="flat" cmpd="sng" algn="ctr">
            <a:solidFill>
              <a:schemeClr val="bg1"/>
            </a:solidFill>
            <a:prstDash val="solid"/>
          </a:ln>
          <a:effectLst/>
          <a:scene3d>
            <a:camera prst="orthographicFront">
              <a:rot lat="0" lon="2700000" rev="0"/>
            </a:camera>
            <a:lightRig rig="threePt" dir="t">
              <a:rot lat="0" lon="0" rev="3000000"/>
            </a:lightRig>
          </a:scene3d>
          <a:sp3d/>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A" sz="1400" b="0" i="0" u="none" strike="noStrike" kern="0" cap="none" spc="0" normalizeH="0" baseline="0" noProof="0">
              <a:ln>
                <a:noFill/>
              </a:ln>
              <a:solidFill>
                <a:srgbClr val="000000"/>
              </a:solidFill>
              <a:effectLst/>
              <a:uLnTx/>
              <a:uFillTx/>
              <a:latin typeface="Arial Black"/>
              <a:ea typeface="+mn-ea"/>
              <a:cs typeface="+mn-cs"/>
            </a:endParaRPr>
          </a:p>
        </p:txBody>
      </p:sp>
      <p:sp>
        <p:nvSpPr>
          <p:cNvPr id="38" name="Oval 37">
            <a:extLst>
              <a:ext uri="{FF2B5EF4-FFF2-40B4-BE49-F238E27FC236}">
                <a16:creationId xmlns:a16="http://schemas.microsoft.com/office/drawing/2014/main" id="{2DD4E4FD-5682-C405-CCB1-407248C2126F}"/>
              </a:ext>
            </a:extLst>
          </p:cNvPr>
          <p:cNvSpPr/>
          <p:nvPr/>
        </p:nvSpPr>
        <p:spPr>
          <a:xfrm>
            <a:off x="7240125" y="3739503"/>
            <a:ext cx="1277884" cy="92937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500" dirty="0">
                <a:latin typeface="+mj-lt"/>
              </a:rPr>
              <a:t>Defence</a:t>
            </a:r>
          </a:p>
        </p:txBody>
      </p:sp>
      <p:sp>
        <p:nvSpPr>
          <p:cNvPr id="39" name="Oval 38">
            <a:extLst>
              <a:ext uri="{FF2B5EF4-FFF2-40B4-BE49-F238E27FC236}">
                <a16:creationId xmlns:a16="http://schemas.microsoft.com/office/drawing/2014/main" id="{9DA790F0-8B24-0E49-0592-8B329B9FED2D}"/>
              </a:ext>
            </a:extLst>
          </p:cNvPr>
          <p:cNvSpPr/>
          <p:nvPr/>
        </p:nvSpPr>
        <p:spPr>
          <a:xfrm>
            <a:off x="10367728" y="2180090"/>
            <a:ext cx="1459159" cy="92937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500">
                <a:latin typeface="+mj-lt"/>
              </a:rPr>
              <a:t>After</a:t>
            </a:r>
          </a:p>
          <a:p>
            <a:pPr algn="ctr"/>
            <a:r>
              <a:rPr lang="en-CA" sz="1500">
                <a:latin typeface="+mj-lt"/>
              </a:rPr>
              <a:t>market</a:t>
            </a:r>
          </a:p>
        </p:txBody>
      </p:sp>
      <p:grpSp>
        <p:nvGrpSpPr>
          <p:cNvPr id="40" name="Group 39">
            <a:extLst>
              <a:ext uri="{FF2B5EF4-FFF2-40B4-BE49-F238E27FC236}">
                <a16:creationId xmlns:a16="http://schemas.microsoft.com/office/drawing/2014/main" id="{81F4B28B-F76C-7FB3-21AA-0DBCC3190816}"/>
              </a:ext>
            </a:extLst>
          </p:cNvPr>
          <p:cNvGrpSpPr/>
          <p:nvPr/>
        </p:nvGrpSpPr>
        <p:grpSpPr>
          <a:xfrm>
            <a:off x="8172600" y="2911401"/>
            <a:ext cx="2530667" cy="1135717"/>
            <a:chOff x="13385105" y="4355369"/>
            <a:chExt cx="2440049" cy="964382"/>
          </a:xfrm>
        </p:grpSpPr>
        <p:sp>
          <p:nvSpPr>
            <p:cNvPr id="41" name="Oval 40">
              <a:extLst>
                <a:ext uri="{FF2B5EF4-FFF2-40B4-BE49-F238E27FC236}">
                  <a16:creationId xmlns:a16="http://schemas.microsoft.com/office/drawing/2014/main" id="{E277A5A7-DDC3-A33D-EF94-B7B8B9B66143}"/>
                </a:ext>
              </a:extLst>
            </p:cNvPr>
            <p:cNvSpPr/>
            <p:nvPr/>
          </p:nvSpPr>
          <p:spPr>
            <a:xfrm>
              <a:off x="13385105" y="4355369"/>
              <a:ext cx="2440049" cy="964382"/>
            </a:xfrm>
            <a:prstGeom prst="ellipse">
              <a:avLst/>
            </a:prstGeom>
            <a:solidFill>
              <a:srgbClr val="3C7434"/>
            </a:solidFill>
            <a:ln w="25400" cap="flat" cmpd="sng" algn="ctr">
              <a:solidFill>
                <a:schemeClr val="bg1"/>
              </a:solidFill>
              <a:prstDash val="solid"/>
            </a:ln>
            <a:effectLst/>
            <a:scene3d>
              <a:camera prst="orthographicFront">
                <a:rot lat="0" lon="2700000" rev="0"/>
              </a:camera>
              <a:lightRig rig="threePt" dir="t">
                <a:rot lat="0" lon="0" rev="3000000"/>
              </a:lightRig>
            </a:scene3d>
            <a:sp3d/>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CA" sz="1400" b="0" i="0" u="none" strike="noStrike" kern="0" cap="none" spc="0" normalizeH="0" baseline="0" noProof="0" dirty="0">
                <a:ln>
                  <a:noFill/>
                </a:ln>
                <a:solidFill>
                  <a:srgbClr val="000000"/>
                </a:solidFill>
                <a:effectLst/>
                <a:uLnTx/>
                <a:uFillTx/>
                <a:latin typeface="Arial Black"/>
                <a:ea typeface="+mn-ea"/>
                <a:cs typeface="+mn-cs"/>
              </a:endParaRPr>
            </a:p>
          </p:txBody>
        </p:sp>
        <p:sp>
          <p:nvSpPr>
            <p:cNvPr id="42" name="Oval 41">
              <a:extLst>
                <a:ext uri="{FF2B5EF4-FFF2-40B4-BE49-F238E27FC236}">
                  <a16:creationId xmlns:a16="http://schemas.microsoft.com/office/drawing/2014/main" id="{E05C1C08-A3D1-7324-0866-108EF067B6B7}"/>
                </a:ext>
              </a:extLst>
            </p:cNvPr>
            <p:cNvSpPr/>
            <p:nvPr/>
          </p:nvSpPr>
          <p:spPr>
            <a:xfrm>
              <a:off x="13821150" y="4390375"/>
              <a:ext cx="1567958" cy="929376"/>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500" dirty="0">
                  <a:latin typeface="+mj-lt"/>
                </a:rPr>
                <a:t>Aerospace</a:t>
              </a:r>
            </a:p>
          </p:txBody>
        </p:sp>
      </p:grpSp>
      <p:sp>
        <p:nvSpPr>
          <p:cNvPr id="46" name="Title 1">
            <a:extLst>
              <a:ext uri="{FF2B5EF4-FFF2-40B4-BE49-F238E27FC236}">
                <a16:creationId xmlns:a16="http://schemas.microsoft.com/office/drawing/2014/main" id="{7ED1698D-45B8-DA88-49B2-307BB9224C1A}"/>
              </a:ext>
            </a:extLst>
          </p:cNvPr>
          <p:cNvSpPr txBox="1">
            <a:spLocks/>
          </p:cNvSpPr>
          <p:nvPr/>
        </p:nvSpPr>
        <p:spPr>
          <a:xfrm>
            <a:off x="886687" y="657879"/>
            <a:ext cx="4237960" cy="571499"/>
          </a:xfrm>
          <a:prstGeom prst="rect">
            <a:avLst/>
          </a:prstGeom>
        </p:spPr>
        <p:txBody>
          <a:bodyPr lIns="91440" tIns="45720" rIns="91440" bIns="45720"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Barriers to Entry – Drive Margins</a:t>
            </a:r>
            <a:endParaRPr lang="en-US" sz="3000" b="1" dirty="0">
              <a:cs typeface="Hind SemiBold"/>
            </a:endParaRPr>
          </a:p>
        </p:txBody>
      </p:sp>
      <p:sp>
        <p:nvSpPr>
          <p:cNvPr id="47" name="Title 1">
            <a:extLst>
              <a:ext uri="{FF2B5EF4-FFF2-40B4-BE49-F238E27FC236}">
                <a16:creationId xmlns:a16="http://schemas.microsoft.com/office/drawing/2014/main" id="{AFD56DA7-CBCE-96FA-0461-7499E10C61ED}"/>
              </a:ext>
            </a:extLst>
          </p:cNvPr>
          <p:cNvSpPr txBox="1">
            <a:spLocks/>
          </p:cNvSpPr>
          <p:nvPr/>
        </p:nvSpPr>
        <p:spPr>
          <a:xfrm>
            <a:off x="6793357" y="639720"/>
            <a:ext cx="4806506" cy="571499"/>
          </a:xfrm>
          <a:prstGeom prst="rect">
            <a:avLst/>
          </a:prstGeom>
        </p:spPr>
        <p:txBody>
          <a:bodyPr lIns="91440" tIns="45720" rIns="91440" bIns="45720" anchor="t">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Market Positioning– Drive Margins</a:t>
            </a:r>
            <a:endParaRPr lang="en-US" sz="3000" b="1" dirty="0">
              <a:cs typeface="Hind SemiBold"/>
            </a:endParaRPr>
          </a:p>
        </p:txBody>
      </p:sp>
      <p:sp>
        <p:nvSpPr>
          <p:cNvPr id="48" name="Oval 47">
            <a:extLst>
              <a:ext uri="{FF2B5EF4-FFF2-40B4-BE49-F238E27FC236}">
                <a16:creationId xmlns:a16="http://schemas.microsoft.com/office/drawing/2014/main" id="{8EDA541B-5F1D-5D73-4743-D21ECC910DBD}"/>
              </a:ext>
            </a:extLst>
          </p:cNvPr>
          <p:cNvSpPr/>
          <p:nvPr/>
        </p:nvSpPr>
        <p:spPr>
          <a:xfrm>
            <a:off x="236233" y="6085466"/>
            <a:ext cx="606829" cy="606829"/>
          </a:xfrm>
          <a:prstGeom prst="ellipse">
            <a:avLst/>
          </a:prstGeom>
          <a:blipFill rotWithShape="1">
            <a:blip r:embed="rId12"/>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9" name="Title 1">
            <a:extLst>
              <a:ext uri="{FF2B5EF4-FFF2-40B4-BE49-F238E27FC236}">
                <a16:creationId xmlns:a16="http://schemas.microsoft.com/office/drawing/2014/main" id="{B3197B0D-2E47-BBBF-C328-1E94519534C5}"/>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2470027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012F44-ED58-6367-38EF-72A3F96B6D02}"/>
              </a:ext>
            </a:extLst>
          </p:cNvPr>
          <p:cNvPicPr>
            <a:picLocks noChangeAspect="1"/>
          </p:cNvPicPr>
          <p:nvPr/>
        </p:nvPicPr>
        <p:blipFill>
          <a:blip r:embed="rId3"/>
          <a:stretch>
            <a:fillRect/>
          </a:stretch>
        </p:blipFill>
        <p:spPr>
          <a:xfrm>
            <a:off x="5142318" y="2633739"/>
            <a:ext cx="6748321" cy="2583309"/>
          </a:xfrm>
          <a:prstGeom prst="rect">
            <a:avLst/>
          </a:prstGeom>
        </p:spPr>
      </p:pic>
      <p:graphicFrame>
        <p:nvGraphicFramePr>
          <p:cNvPr id="3" name="Diagram 2">
            <a:extLst>
              <a:ext uri="{FF2B5EF4-FFF2-40B4-BE49-F238E27FC236}">
                <a16:creationId xmlns:a16="http://schemas.microsoft.com/office/drawing/2014/main" id="{F54844EB-1747-1664-06A2-2D2B0AA435EE}"/>
              </a:ext>
            </a:extLst>
          </p:cNvPr>
          <p:cNvGraphicFramePr/>
          <p:nvPr>
            <p:extLst>
              <p:ext uri="{D42A27DB-BD31-4B8C-83A1-F6EECF244321}">
                <p14:modId xmlns:p14="http://schemas.microsoft.com/office/powerpoint/2010/main" val="3283775219"/>
              </p:ext>
            </p:extLst>
          </p:nvPr>
        </p:nvGraphicFramePr>
        <p:xfrm>
          <a:off x="-126408" y="2049746"/>
          <a:ext cx="3804009" cy="46811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1">
            <a:extLst>
              <a:ext uri="{FF2B5EF4-FFF2-40B4-BE49-F238E27FC236}">
                <a16:creationId xmlns:a16="http://schemas.microsoft.com/office/drawing/2014/main" id="{A6D037DC-B445-A6CA-EBD7-CBC5A94A0990}"/>
              </a:ext>
            </a:extLst>
          </p:cNvPr>
          <p:cNvSpPr txBox="1">
            <a:spLocks/>
          </p:cNvSpPr>
          <p:nvPr/>
        </p:nvSpPr>
        <p:spPr>
          <a:xfrm>
            <a:off x="680480" y="406565"/>
            <a:ext cx="11334303" cy="755735"/>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Technology Growth</a:t>
            </a:r>
          </a:p>
        </p:txBody>
      </p:sp>
      <p:sp>
        <p:nvSpPr>
          <p:cNvPr id="5" name="Oval 4">
            <a:extLst>
              <a:ext uri="{FF2B5EF4-FFF2-40B4-BE49-F238E27FC236}">
                <a16:creationId xmlns:a16="http://schemas.microsoft.com/office/drawing/2014/main" id="{0BAB5B67-79DF-40FE-BD9D-2998D79CD958}"/>
              </a:ext>
            </a:extLst>
          </p:cNvPr>
          <p:cNvSpPr/>
          <p:nvPr/>
        </p:nvSpPr>
        <p:spPr>
          <a:xfrm>
            <a:off x="386646" y="6009599"/>
            <a:ext cx="719140" cy="739547"/>
          </a:xfrm>
          <a:prstGeom prst="ellipse">
            <a:avLst/>
          </a:prstGeom>
          <a:blipFill>
            <a:blip r:embed="rId9"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a:p>
        </p:txBody>
      </p:sp>
      <p:sp>
        <p:nvSpPr>
          <p:cNvPr id="6" name="Oval 5">
            <a:extLst>
              <a:ext uri="{FF2B5EF4-FFF2-40B4-BE49-F238E27FC236}">
                <a16:creationId xmlns:a16="http://schemas.microsoft.com/office/drawing/2014/main" id="{0E35A112-BC7D-13AD-D58C-61D9EF1AB18D}"/>
              </a:ext>
            </a:extLst>
          </p:cNvPr>
          <p:cNvSpPr/>
          <p:nvPr/>
        </p:nvSpPr>
        <p:spPr>
          <a:xfrm>
            <a:off x="329607" y="5088974"/>
            <a:ext cx="776178" cy="739547"/>
          </a:xfrm>
          <a:prstGeom prst="ellipse">
            <a:avLst/>
          </a:prstGeom>
          <a:blipFill>
            <a:blip r:embed="rId10"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a:p>
        </p:txBody>
      </p:sp>
      <p:sp>
        <p:nvSpPr>
          <p:cNvPr id="7" name="Oval 6">
            <a:extLst>
              <a:ext uri="{FF2B5EF4-FFF2-40B4-BE49-F238E27FC236}">
                <a16:creationId xmlns:a16="http://schemas.microsoft.com/office/drawing/2014/main" id="{97F5FACE-2FEA-FB0C-4268-D0A4C3FF9377}"/>
              </a:ext>
            </a:extLst>
          </p:cNvPr>
          <p:cNvSpPr/>
          <p:nvPr/>
        </p:nvSpPr>
        <p:spPr>
          <a:xfrm>
            <a:off x="297710" y="4341333"/>
            <a:ext cx="719139" cy="739547"/>
          </a:xfrm>
          <a:prstGeom prst="ellipse">
            <a:avLst/>
          </a:prstGeom>
          <a:blipFill>
            <a:blip r:embed="rId11"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a:p>
        </p:txBody>
      </p:sp>
      <p:sp>
        <p:nvSpPr>
          <p:cNvPr id="14" name="Oval 13" descr="FTG-A-035309">
            <a:extLst>
              <a:ext uri="{FF2B5EF4-FFF2-40B4-BE49-F238E27FC236}">
                <a16:creationId xmlns:a16="http://schemas.microsoft.com/office/drawing/2014/main" id="{63D51307-4EBC-B64A-6A47-6CA52BBE18D7}"/>
              </a:ext>
            </a:extLst>
          </p:cNvPr>
          <p:cNvSpPr/>
          <p:nvPr/>
        </p:nvSpPr>
        <p:spPr>
          <a:xfrm>
            <a:off x="301361" y="3583552"/>
            <a:ext cx="776178" cy="739547"/>
          </a:xfrm>
          <a:prstGeom prst="ellipse">
            <a:avLst/>
          </a:prstGeom>
          <a:blipFill>
            <a:blip r:embed="rId1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dirty="0"/>
          </a:p>
        </p:txBody>
      </p:sp>
      <p:sp>
        <p:nvSpPr>
          <p:cNvPr id="15" name="Oval 14">
            <a:extLst>
              <a:ext uri="{FF2B5EF4-FFF2-40B4-BE49-F238E27FC236}">
                <a16:creationId xmlns:a16="http://schemas.microsoft.com/office/drawing/2014/main" id="{001BC331-A0CD-00DB-BC61-61584A036D52}"/>
              </a:ext>
            </a:extLst>
          </p:cNvPr>
          <p:cNvSpPr/>
          <p:nvPr/>
        </p:nvSpPr>
        <p:spPr>
          <a:xfrm>
            <a:off x="318522" y="2805481"/>
            <a:ext cx="677514" cy="739547"/>
          </a:xfrm>
          <a:prstGeom prst="ellipse">
            <a:avLst/>
          </a:prstGeom>
          <a:blipFill>
            <a:blip r:embed="rId1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a:p>
        </p:txBody>
      </p:sp>
      <p:sp>
        <p:nvSpPr>
          <p:cNvPr id="16" name="Oval 15" descr="Rockwell C3">
            <a:extLst>
              <a:ext uri="{FF2B5EF4-FFF2-40B4-BE49-F238E27FC236}">
                <a16:creationId xmlns:a16="http://schemas.microsoft.com/office/drawing/2014/main" id="{240ED533-222C-9BD4-EE27-28923455C610}"/>
              </a:ext>
            </a:extLst>
          </p:cNvPr>
          <p:cNvSpPr/>
          <p:nvPr/>
        </p:nvSpPr>
        <p:spPr>
          <a:xfrm>
            <a:off x="354749" y="1975445"/>
            <a:ext cx="688505" cy="755735"/>
          </a:xfrm>
          <a:prstGeom prst="ellipse">
            <a:avLst/>
          </a:prstGeom>
          <a:blipFill>
            <a:blip r:embed="rId1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CA"/>
          </a:p>
        </p:txBody>
      </p:sp>
      <p:cxnSp>
        <p:nvCxnSpPr>
          <p:cNvPr id="18" name="Straight Arrow Connector 17">
            <a:extLst>
              <a:ext uri="{FF2B5EF4-FFF2-40B4-BE49-F238E27FC236}">
                <a16:creationId xmlns:a16="http://schemas.microsoft.com/office/drawing/2014/main" id="{02EBB0D8-B4F8-F2EB-4BCF-FE2858451FF5}"/>
              </a:ext>
            </a:extLst>
          </p:cNvPr>
          <p:cNvCxnSpPr>
            <a:cxnSpLocks/>
          </p:cNvCxnSpPr>
          <p:nvPr/>
        </p:nvCxnSpPr>
        <p:spPr>
          <a:xfrm>
            <a:off x="5229530" y="2334145"/>
            <a:ext cx="6475228"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025F2E1-F1E0-3047-A51C-2519A25B0061}"/>
              </a:ext>
            </a:extLst>
          </p:cNvPr>
          <p:cNvCxnSpPr/>
          <p:nvPr/>
        </p:nvCxnSpPr>
        <p:spPr>
          <a:xfrm flipV="1">
            <a:off x="3806455" y="1542027"/>
            <a:ext cx="0" cy="518888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8F2B673-A004-37E1-2C67-AE709D250210}"/>
              </a:ext>
            </a:extLst>
          </p:cNvPr>
          <p:cNvSpPr txBox="1"/>
          <p:nvPr/>
        </p:nvSpPr>
        <p:spPr>
          <a:xfrm rot="16200000">
            <a:off x="1712394" y="3830918"/>
            <a:ext cx="4727576" cy="369332"/>
          </a:xfrm>
          <a:prstGeom prst="rect">
            <a:avLst/>
          </a:prstGeom>
          <a:noFill/>
        </p:spPr>
        <p:txBody>
          <a:bodyPr wrap="none" rtlCol="0">
            <a:spAutoFit/>
          </a:bodyPr>
          <a:lstStyle/>
          <a:p>
            <a:r>
              <a:rPr lang="en-CA" dirty="0"/>
              <a:t>Move up value Chain to drive revenue growth</a:t>
            </a:r>
          </a:p>
        </p:txBody>
      </p:sp>
      <p:sp>
        <p:nvSpPr>
          <p:cNvPr id="26" name="TextBox 25">
            <a:extLst>
              <a:ext uri="{FF2B5EF4-FFF2-40B4-BE49-F238E27FC236}">
                <a16:creationId xmlns:a16="http://schemas.microsoft.com/office/drawing/2014/main" id="{36B66CDD-97F8-53BB-9460-96D85D16F613}"/>
              </a:ext>
            </a:extLst>
          </p:cNvPr>
          <p:cNvSpPr txBox="1"/>
          <p:nvPr/>
        </p:nvSpPr>
        <p:spPr>
          <a:xfrm>
            <a:off x="5522257" y="1975445"/>
            <a:ext cx="6311343" cy="369332"/>
          </a:xfrm>
          <a:prstGeom prst="rect">
            <a:avLst/>
          </a:prstGeom>
          <a:noFill/>
        </p:spPr>
        <p:txBody>
          <a:bodyPr wrap="none" rtlCol="0">
            <a:spAutoFit/>
          </a:bodyPr>
          <a:lstStyle/>
          <a:p>
            <a:r>
              <a:rPr lang="en-CA" dirty="0"/>
              <a:t>Offer full range of solutions to simplify customer supply chain </a:t>
            </a:r>
          </a:p>
        </p:txBody>
      </p:sp>
      <p:sp>
        <p:nvSpPr>
          <p:cNvPr id="27" name="TextBox 26">
            <a:extLst>
              <a:ext uri="{FF2B5EF4-FFF2-40B4-BE49-F238E27FC236}">
                <a16:creationId xmlns:a16="http://schemas.microsoft.com/office/drawing/2014/main" id="{C2D51A10-56F9-AAC2-AB5B-E9BAE5D285EE}"/>
              </a:ext>
            </a:extLst>
          </p:cNvPr>
          <p:cNvSpPr txBox="1"/>
          <p:nvPr/>
        </p:nvSpPr>
        <p:spPr>
          <a:xfrm>
            <a:off x="834063" y="1191306"/>
            <a:ext cx="2255746" cy="369332"/>
          </a:xfrm>
          <a:prstGeom prst="rect">
            <a:avLst/>
          </a:prstGeom>
          <a:noFill/>
        </p:spPr>
        <p:txBody>
          <a:bodyPr wrap="none" rtlCol="0">
            <a:spAutoFit/>
          </a:bodyPr>
          <a:lstStyle/>
          <a:p>
            <a:r>
              <a:rPr lang="en-CA" b="1" dirty="0"/>
              <a:t>Aerospace Products</a:t>
            </a:r>
          </a:p>
        </p:txBody>
      </p:sp>
      <p:sp>
        <p:nvSpPr>
          <p:cNvPr id="28" name="TextBox 27">
            <a:extLst>
              <a:ext uri="{FF2B5EF4-FFF2-40B4-BE49-F238E27FC236}">
                <a16:creationId xmlns:a16="http://schemas.microsoft.com/office/drawing/2014/main" id="{4E2E3BAE-9CF4-363A-60D1-D25FCE8465C3}"/>
              </a:ext>
            </a:extLst>
          </p:cNvPr>
          <p:cNvSpPr txBox="1"/>
          <p:nvPr/>
        </p:nvSpPr>
        <p:spPr>
          <a:xfrm>
            <a:off x="7829311" y="1191306"/>
            <a:ext cx="1952779" cy="369332"/>
          </a:xfrm>
          <a:prstGeom prst="rect">
            <a:avLst/>
          </a:prstGeom>
          <a:noFill/>
        </p:spPr>
        <p:txBody>
          <a:bodyPr wrap="none" rtlCol="0">
            <a:spAutoFit/>
          </a:bodyPr>
          <a:lstStyle/>
          <a:p>
            <a:r>
              <a:rPr lang="en-CA" b="1" dirty="0"/>
              <a:t>Circuits Products</a:t>
            </a:r>
          </a:p>
        </p:txBody>
      </p:sp>
      <p:sp>
        <p:nvSpPr>
          <p:cNvPr id="30" name="TextBox 29">
            <a:extLst>
              <a:ext uri="{FF2B5EF4-FFF2-40B4-BE49-F238E27FC236}">
                <a16:creationId xmlns:a16="http://schemas.microsoft.com/office/drawing/2014/main" id="{E9D1EA59-FFA8-7025-F10D-79CC96481A40}"/>
              </a:ext>
            </a:extLst>
          </p:cNvPr>
          <p:cNvSpPr txBox="1"/>
          <p:nvPr/>
        </p:nvSpPr>
        <p:spPr>
          <a:xfrm>
            <a:off x="4921186" y="6194706"/>
            <a:ext cx="6572659" cy="369332"/>
          </a:xfrm>
          <a:prstGeom prst="rect">
            <a:avLst/>
          </a:prstGeom>
          <a:noFill/>
        </p:spPr>
        <p:txBody>
          <a:bodyPr wrap="square" rtlCol="0">
            <a:spAutoFit/>
          </a:bodyPr>
          <a:lstStyle/>
          <a:p>
            <a:pPr algn="ctr"/>
            <a:r>
              <a:rPr lang="en-CA" dirty="0">
                <a:latin typeface="+mj-lt"/>
              </a:rPr>
              <a:t>Alignment with customer’s needs – drives growth</a:t>
            </a:r>
          </a:p>
        </p:txBody>
      </p:sp>
      <p:sp>
        <p:nvSpPr>
          <p:cNvPr id="8" name="Oval 7">
            <a:extLst>
              <a:ext uri="{FF2B5EF4-FFF2-40B4-BE49-F238E27FC236}">
                <a16:creationId xmlns:a16="http://schemas.microsoft.com/office/drawing/2014/main" id="{A551FF0C-3B5D-E927-0733-2812ED4D3CF6}"/>
              </a:ext>
            </a:extLst>
          </p:cNvPr>
          <p:cNvSpPr/>
          <p:nvPr/>
        </p:nvSpPr>
        <p:spPr>
          <a:xfrm>
            <a:off x="10883591" y="2675233"/>
            <a:ext cx="950010" cy="89652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dirty="0">
                <a:solidFill>
                  <a:schemeClr val="tx1"/>
                </a:solidFill>
              </a:rPr>
              <a:t>UHDI</a:t>
            </a:r>
          </a:p>
        </p:txBody>
      </p:sp>
    </p:spTree>
    <p:extLst>
      <p:ext uri="{BB962C8B-B14F-4D97-AF65-F5344CB8AC3E}">
        <p14:creationId xmlns:p14="http://schemas.microsoft.com/office/powerpoint/2010/main" val="2277263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D1CDCA8F-AD01-FD9C-C51C-B3F2EB1AABA5}"/>
              </a:ext>
            </a:extLst>
          </p:cNvPr>
          <p:cNvSpPr/>
          <p:nvPr/>
        </p:nvSpPr>
        <p:spPr>
          <a:xfrm>
            <a:off x="394268" y="945650"/>
            <a:ext cx="11073384" cy="5220835"/>
          </a:xfrm>
          <a:prstGeom prst="roundRect">
            <a:avLst>
              <a:gd name="adj" fmla="val 8101"/>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Arrow: Pentagon 1">
            <a:extLst>
              <a:ext uri="{FF2B5EF4-FFF2-40B4-BE49-F238E27FC236}">
                <a16:creationId xmlns:a16="http://schemas.microsoft.com/office/drawing/2014/main" id="{A32E9E65-FD0D-5DB7-4B6D-E94B2DC7396E}"/>
              </a:ext>
            </a:extLst>
          </p:cNvPr>
          <p:cNvSpPr/>
          <p:nvPr/>
        </p:nvSpPr>
        <p:spPr>
          <a:xfrm>
            <a:off x="558940" y="2735494"/>
            <a:ext cx="10765741" cy="428330"/>
          </a:xfrm>
          <a:prstGeom prst="homePlate">
            <a:avLst/>
          </a:prstGeom>
          <a:gradFill>
            <a:gsLst>
              <a:gs pos="0">
                <a:srgbClr val="B7DCB2"/>
              </a:gs>
              <a:gs pos="100000">
                <a:srgbClr val="3C7434"/>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OTLSHAPE_TB_00000000000000000000000000000000_TimescaleInterval3">
            <a:extLst>
              <a:ext uri="{FF2B5EF4-FFF2-40B4-BE49-F238E27FC236}">
                <a16:creationId xmlns:a16="http://schemas.microsoft.com/office/drawing/2014/main" id="{01F1A9F9-BA44-C13D-6C12-D3602195139B}"/>
              </a:ext>
            </a:extLst>
          </p:cNvPr>
          <p:cNvSpPr txBox="1"/>
          <p:nvPr>
            <p:custDataLst>
              <p:tags r:id="rId1"/>
            </p:custDataLst>
          </p:nvPr>
        </p:nvSpPr>
        <p:spPr>
          <a:xfrm>
            <a:off x="1248895" y="2866975"/>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2000-2004</a:t>
            </a:r>
          </a:p>
        </p:txBody>
      </p:sp>
      <p:sp>
        <p:nvSpPr>
          <p:cNvPr id="4" name="OTLSHAPE_TB_00000000000000000000000000000000_TimescaleInterval3">
            <a:extLst>
              <a:ext uri="{FF2B5EF4-FFF2-40B4-BE49-F238E27FC236}">
                <a16:creationId xmlns:a16="http://schemas.microsoft.com/office/drawing/2014/main" id="{928E2D89-475F-AF7F-0403-1895237826E8}"/>
              </a:ext>
            </a:extLst>
          </p:cNvPr>
          <p:cNvSpPr txBox="1"/>
          <p:nvPr>
            <p:custDataLst>
              <p:tags r:id="rId2"/>
            </p:custDataLst>
          </p:nvPr>
        </p:nvSpPr>
        <p:spPr>
          <a:xfrm>
            <a:off x="2747703" y="2856558"/>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2005-2009</a:t>
            </a:r>
          </a:p>
        </p:txBody>
      </p:sp>
      <p:sp>
        <p:nvSpPr>
          <p:cNvPr id="5" name="OTLSHAPE_TB_00000000000000000000000000000000_TimescaleInterval3">
            <a:extLst>
              <a:ext uri="{FF2B5EF4-FFF2-40B4-BE49-F238E27FC236}">
                <a16:creationId xmlns:a16="http://schemas.microsoft.com/office/drawing/2014/main" id="{76DF10E5-06C5-4DE7-E8A3-7B51C733BD14}"/>
              </a:ext>
            </a:extLst>
          </p:cNvPr>
          <p:cNvSpPr txBox="1"/>
          <p:nvPr>
            <p:custDataLst>
              <p:tags r:id="rId3"/>
            </p:custDataLst>
          </p:nvPr>
        </p:nvSpPr>
        <p:spPr>
          <a:xfrm>
            <a:off x="4263424" y="2884205"/>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2010-2014</a:t>
            </a:r>
          </a:p>
        </p:txBody>
      </p:sp>
      <p:sp>
        <p:nvSpPr>
          <p:cNvPr id="6" name="OTLSHAPE_TB_00000000000000000000000000000000_TimescaleInterval3">
            <a:extLst>
              <a:ext uri="{FF2B5EF4-FFF2-40B4-BE49-F238E27FC236}">
                <a16:creationId xmlns:a16="http://schemas.microsoft.com/office/drawing/2014/main" id="{648A0DDE-225D-F4EA-D056-35D6FC707114}"/>
              </a:ext>
            </a:extLst>
          </p:cNvPr>
          <p:cNvSpPr txBox="1"/>
          <p:nvPr>
            <p:custDataLst>
              <p:tags r:id="rId4"/>
            </p:custDataLst>
          </p:nvPr>
        </p:nvSpPr>
        <p:spPr>
          <a:xfrm>
            <a:off x="5823879" y="2884893"/>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2015-2019</a:t>
            </a:r>
          </a:p>
        </p:txBody>
      </p:sp>
      <p:sp>
        <p:nvSpPr>
          <p:cNvPr id="7" name="OTLSHAPE_TB_00000000000000000000000000000000_TimescaleInterval3">
            <a:extLst>
              <a:ext uri="{FF2B5EF4-FFF2-40B4-BE49-F238E27FC236}">
                <a16:creationId xmlns:a16="http://schemas.microsoft.com/office/drawing/2014/main" id="{6BE9FBAF-015F-91BA-98B6-1B015B0FA8FD}"/>
              </a:ext>
            </a:extLst>
          </p:cNvPr>
          <p:cNvSpPr txBox="1"/>
          <p:nvPr>
            <p:custDataLst>
              <p:tags r:id="rId5"/>
            </p:custDataLst>
          </p:nvPr>
        </p:nvSpPr>
        <p:spPr>
          <a:xfrm>
            <a:off x="7397314" y="2866975"/>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2020-2024</a:t>
            </a:r>
          </a:p>
        </p:txBody>
      </p:sp>
      <p:sp>
        <p:nvSpPr>
          <p:cNvPr id="8" name="OTLSHAPE_TB_00000000000000000000000000000000_TimescaleInterval3">
            <a:extLst>
              <a:ext uri="{FF2B5EF4-FFF2-40B4-BE49-F238E27FC236}">
                <a16:creationId xmlns:a16="http://schemas.microsoft.com/office/drawing/2014/main" id="{473A2B64-745B-DEFC-E7DC-D5885DC03DA6}"/>
              </a:ext>
            </a:extLst>
          </p:cNvPr>
          <p:cNvSpPr txBox="1"/>
          <p:nvPr>
            <p:custDataLst>
              <p:tags r:id="rId6"/>
            </p:custDataLst>
          </p:nvPr>
        </p:nvSpPr>
        <p:spPr>
          <a:xfrm>
            <a:off x="9088483" y="2853574"/>
            <a:ext cx="769407" cy="213598"/>
          </a:xfrm>
          <a:prstGeom prst="rect">
            <a:avLst/>
          </a:prstGeom>
          <a:noFill/>
        </p:spPr>
        <p:txBody>
          <a:bodyPr vert="horz" wrap="square" lIns="0" tIns="0" rIns="0" bIns="0" rtlCol="0" anchor="ctr" anchorCtr="0">
            <a:noAutofit/>
          </a:bodyPr>
          <a:lstStyle/>
          <a:p>
            <a:r>
              <a:rPr lang="en-US" sz="1200" b="1" spc="-20" dirty="0">
                <a:solidFill>
                  <a:prstClr val="white"/>
                </a:solidFill>
                <a:latin typeface="+mj-lt"/>
              </a:rPr>
              <a:t>2025-2029</a:t>
            </a:r>
          </a:p>
        </p:txBody>
      </p:sp>
      <p:sp>
        <p:nvSpPr>
          <p:cNvPr id="9" name="OTLSHAPE_M_f37dfb331cf44909bff180704ea51942_Title">
            <a:extLst>
              <a:ext uri="{FF2B5EF4-FFF2-40B4-BE49-F238E27FC236}">
                <a16:creationId xmlns:a16="http://schemas.microsoft.com/office/drawing/2014/main" id="{EA87B480-FB47-0E7A-04D5-6951DCBA1C18}"/>
              </a:ext>
            </a:extLst>
          </p:cNvPr>
          <p:cNvSpPr txBox="1"/>
          <p:nvPr>
            <p:custDataLst>
              <p:tags r:id="rId7"/>
            </p:custDataLst>
          </p:nvPr>
        </p:nvSpPr>
        <p:spPr>
          <a:xfrm>
            <a:off x="1148034" y="2060151"/>
            <a:ext cx="1429023"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FTG completes reverse takeover</a:t>
            </a:r>
          </a:p>
          <a:p>
            <a:pPr marL="0" marR="0" lvl="0" indent="0" defTabSz="914400" eaLnBrk="1" fontAlgn="auto" latinLnBrk="0" hangingPunct="1">
              <a:lnSpc>
                <a:spcPct val="100000"/>
              </a:lnSpc>
              <a:spcBef>
                <a:spcPts val="0"/>
              </a:spcBef>
              <a:spcAft>
                <a:spcPts val="0"/>
              </a:spcAft>
              <a:buClrTx/>
              <a:buSzTx/>
              <a:buFontTx/>
              <a:buNone/>
              <a:tabLst/>
              <a:defRPr/>
            </a:pPr>
            <a:r>
              <a:rPr lang="en-US" sz="1200" kern="0" spc="-4" dirty="0">
                <a:latin typeface="+mj-lt"/>
              </a:rPr>
              <a:t>- Becomes public</a:t>
            </a:r>
            <a:endParaRPr kumimoji="0" lang="en-US" sz="1200" i="0" u="none" strike="noStrike" kern="0" cap="none" spc="-4" normalizeH="0" baseline="0" noProof="0" dirty="0">
              <a:ln>
                <a:noFill/>
              </a:ln>
              <a:effectLst/>
              <a:uLnTx/>
              <a:uFillTx/>
              <a:latin typeface="+mj-lt"/>
            </a:endParaRPr>
          </a:p>
        </p:txBody>
      </p:sp>
      <p:sp>
        <p:nvSpPr>
          <p:cNvPr id="10" name="OTLSHAPE_M_f37dfb331cf44909bff180704ea51942_Title">
            <a:extLst>
              <a:ext uri="{FF2B5EF4-FFF2-40B4-BE49-F238E27FC236}">
                <a16:creationId xmlns:a16="http://schemas.microsoft.com/office/drawing/2014/main" id="{B885D7BB-F6FD-FD4B-B345-759A614B52C4}"/>
              </a:ext>
            </a:extLst>
          </p:cNvPr>
          <p:cNvSpPr txBox="1"/>
          <p:nvPr>
            <p:custDataLst>
              <p:tags r:id="rId8"/>
            </p:custDataLst>
          </p:nvPr>
        </p:nvSpPr>
        <p:spPr>
          <a:xfrm>
            <a:off x="1148034" y="3355232"/>
            <a:ext cx="1297930" cy="147732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Market focus changed to Aerospace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and Defence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i="0" u="none" strike="noStrike" kern="0" cap="none" spc="-4" normalizeH="0" baseline="0" noProof="0" dirty="0">
              <a:ln>
                <a:noFill/>
              </a:ln>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Formed -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FTG Circuits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FTG Aerospace</a:t>
            </a:r>
          </a:p>
        </p:txBody>
      </p:sp>
      <p:sp>
        <p:nvSpPr>
          <p:cNvPr id="12" name="OTLSHAPE_M_f37dfb331cf44909bff180704ea51942_Title">
            <a:extLst>
              <a:ext uri="{FF2B5EF4-FFF2-40B4-BE49-F238E27FC236}">
                <a16:creationId xmlns:a16="http://schemas.microsoft.com/office/drawing/2014/main" id="{7ED1F9C5-DC49-AE6A-EFC6-B74A978FF835}"/>
              </a:ext>
            </a:extLst>
          </p:cNvPr>
          <p:cNvSpPr txBox="1"/>
          <p:nvPr>
            <p:custDataLst>
              <p:tags r:id="rId9"/>
            </p:custDataLst>
          </p:nvPr>
        </p:nvSpPr>
        <p:spPr>
          <a:xfrm>
            <a:off x="1148034" y="1440413"/>
            <a:ext cx="1186051"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10" normalizeH="0" noProof="0" dirty="0">
                <a:ln>
                  <a:noFill/>
                </a:ln>
                <a:effectLst/>
                <a:uLnTx/>
                <a:uFillTx/>
                <a:latin typeface="+mj-lt"/>
              </a:rPr>
              <a:t>Acquires Young </a:t>
            </a:r>
            <a:br>
              <a:rPr kumimoji="0" lang="en-US" sz="1200" i="0" u="none" strike="noStrike" kern="0" cap="none" spc="-10" normalizeH="0" noProof="0" dirty="0">
                <a:ln>
                  <a:noFill/>
                </a:ln>
                <a:effectLst/>
                <a:uLnTx/>
                <a:uFillTx/>
                <a:latin typeface="+mj-lt"/>
              </a:rPr>
            </a:br>
            <a:r>
              <a:rPr kumimoji="0" lang="en-US" sz="1200" i="0" u="none" strike="noStrike" kern="0" cap="none" spc="-10" normalizeH="0" noProof="0" dirty="0">
                <a:ln>
                  <a:noFill/>
                </a:ln>
                <a:effectLst/>
                <a:uLnTx/>
                <a:uFillTx/>
                <a:latin typeface="+mj-lt"/>
              </a:rPr>
              <a:t>Electronics </a:t>
            </a:r>
          </a:p>
        </p:txBody>
      </p:sp>
      <p:sp>
        <p:nvSpPr>
          <p:cNvPr id="13" name="OTLSHAPE_M_f37dfb331cf44909bff180704ea51942_Title">
            <a:extLst>
              <a:ext uri="{FF2B5EF4-FFF2-40B4-BE49-F238E27FC236}">
                <a16:creationId xmlns:a16="http://schemas.microsoft.com/office/drawing/2014/main" id="{EC1F2513-AE69-D6DC-8E73-143ADC78FAE1}"/>
              </a:ext>
            </a:extLst>
          </p:cNvPr>
          <p:cNvSpPr txBox="1"/>
          <p:nvPr>
            <p:custDataLst>
              <p:tags r:id="rId10"/>
            </p:custDataLst>
          </p:nvPr>
        </p:nvSpPr>
        <p:spPr>
          <a:xfrm>
            <a:off x="1148034" y="4974528"/>
            <a:ext cx="1297930"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US footprint established for Circuits business</a:t>
            </a:r>
          </a:p>
        </p:txBody>
      </p:sp>
      <p:sp>
        <p:nvSpPr>
          <p:cNvPr id="14" name="OTLSHAPE_M_f37dfb331cf44909bff180704ea51942_Title">
            <a:extLst>
              <a:ext uri="{FF2B5EF4-FFF2-40B4-BE49-F238E27FC236}">
                <a16:creationId xmlns:a16="http://schemas.microsoft.com/office/drawing/2014/main" id="{4E8DADAB-546E-5AC8-E5B2-92586D367CC4}"/>
              </a:ext>
            </a:extLst>
          </p:cNvPr>
          <p:cNvSpPr txBox="1"/>
          <p:nvPr>
            <p:custDataLst>
              <p:tags r:id="rId11"/>
            </p:custDataLst>
          </p:nvPr>
        </p:nvSpPr>
        <p:spPr>
          <a:xfrm>
            <a:off x="2698740" y="2142067"/>
            <a:ext cx="1312102"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 </a:t>
            </a:r>
            <a:r>
              <a:rPr kumimoji="0" lang="en-US" sz="1200" i="0" u="none" strike="noStrike" kern="0" cap="none" spc="-4" normalizeH="0" baseline="0" noProof="0" dirty="0" err="1">
                <a:ln>
                  <a:noFill/>
                </a:ln>
                <a:effectLst/>
                <a:uLnTx/>
                <a:uFillTx/>
                <a:latin typeface="+mj-lt"/>
              </a:rPr>
              <a:t>Filtran</a:t>
            </a:r>
            <a:r>
              <a:rPr kumimoji="0" lang="en-US" sz="1200" i="0" u="none" strike="noStrike" kern="0" cap="none" spc="-4" normalizeH="0" baseline="0" noProof="0" dirty="0">
                <a:ln>
                  <a:noFill/>
                </a:ln>
                <a:effectLst/>
                <a:uLnTx/>
                <a:uFillTx/>
                <a:latin typeface="+mj-lt"/>
              </a:rPr>
              <a:t> </a:t>
            </a:r>
            <a:br>
              <a:rPr kumimoji="0" lang="en-US" sz="1200" i="0" u="none" strike="noStrike" kern="0" cap="none" spc="-4" normalizeH="0" baseline="0" noProof="0" dirty="0">
                <a:ln>
                  <a:noFill/>
                </a:ln>
                <a:effectLst/>
                <a:uLnTx/>
                <a:uFillTx/>
                <a:latin typeface="+mj-lt"/>
              </a:rPr>
            </a:br>
            <a:r>
              <a:rPr kumimoji="0" lang="en-US" sz="1200" i="0" u="none" strike="noStrike" kern="0" cap="none" spc="-4" normalizeH="0" baseline="0" noProof="0" dirty="0">
                <a:ln>
                  <a:noFill/>
                </a:ln>
                <a:effectLst/>
                <a:uLnTx/>
                <a:uFillTx/>
                <a:latin typeface="+mj-lt"/>
              </a:rPr>
              <a:t>Micro Circuits</a:t>
            </a:r>
          </a:p>
        </p:txBody>
      </p:sp>
      <p:sp>
        <p:nvSpPr>
          <p:cNvPr id="15" name="OTLSHAPE_M_f37dfb331cf44909bff180704ea51942_Title">
            <a:extLst>
              <a:ext uri="{FF2B5EF4-FFF2-40B4-BE49-F238E27FC236}">
                <a16:creationId xmlns:a16="http://schemas.microsoft.com/office/drawing/2014/main" id="{72CF9666-0C64-D861-BBB9-BD492DEFBED4}"/>
              </a:ext>
            </a:extLst>
          </p:cNvPr>
          <p:cNvSpPr txBox="1"/>
          <p:nvPr>
            <p:custDataLst>
              <p:tags r:id="rId12"/>
            </p:custDataLst>
          </p:nvPr>
        </p:nvSpPr>
        <p:spPr>
          <a:xfrm>
            <a:off x="2734421" y="3411133"/>
            <a:ext cx="1213334"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New technology added to Circuits business</a:t>
            </a:r>
          </a:p>
        </p:txBody>
      </p:sp>
      <p:sp>
        <p:nvSpPr>
          <p:cNvPr id="16" name="OTLSHAPE_M_f37dfb331cf44909bff180704ea51942_Title">
            <a:extLst>
              <a:ext uri="{FF2B5EF4-FFF2-40B4-BE49-F238E27FC236}">
                <a16:creationId xmlns:a16="http://schemas.microsoft.com/office/drawing/2014/main" id="{6E8EE838-8395-0481-64ED-0DF4452F98F2}"/>
              </a:ext>
            </a:extLst>
          </p:cNvPr>
          <p:cNvSpPr txBox="1"/>
          <p:nvPr>
            <p:custDataLst>
              <p:tags r:id="rId13"/>
            </p:custDataLst>
          </p:nvPr>
        </p:nvSpPr>
        <p:spPr>
          <a:xfrm>
            <a:off x="9003978" y="1513160"/>
            <a:ext cx="1365598"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FTG Aerospace </a:t>
            </a:r>
            <a:r>
              <a:rPr lang="en-US" sz="1200" kern="0" spc="-4" dirty="0">
                <a:latin typeface="+mj-lt"/>
              </a:rPr>
              <a:t>Hyderabad</a:t>
            </a:r>
            <a:r>
              <a:rPr kumimoji="0" lang="en-US" sz="1200" i="0" u="none" strike="noStrike" kern="0" cap="none" spc="-4" normalizeH="0" baseline="0" noProof="0" dirty="0">
                <a:ln>
                  <a:noFill/>
                </a:ln>
                <a:effectLst/>
                <a:uLnTx/>
                <a:uFillTx/>
                <a:latin typeface="+mj-lt"/>
              </a:rPr>
              <a:t> - Greenfield</a:t>
            </a:r>
          </a:p>
        </p:txBody>
      </p:sp>
      <p:sp>
        <p:nvSpPr>
          <p:cNvPr id="17" name="OTLSHAPE_M_f37dfb331cf44909bff180704ea51942_Title">
            <a:extLst>
              <a:ext uri="{FF2B5EF4-FFF2-40B4-BE49-F238E27FC236}">
                <a16:creationId xmlns:a16="http://schemas.microsoft.com/office/drawing/2014/main" id="{76E3931D-8A31-451B-C62A-693B6490D596}"/>
              </a:ext>
            </a:extLst>
          </p:cNvPr>
          <p:cNvSpPr txBox="1"/>
          <p:nvPr>
            <p:custDataLst>
              <p:tags r:id="rId14"/>
            </p:custDataLst>
          </p:nvPr>
        </p:nvSpPr>
        <p:spPr>
          <a:xfrm>
            <a:off x="4093178" y="3368139"/>
            <a:ext cx="1211934" cy="738664"/>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China footprint established for Aerospace business</a:t>
            </a:r>
          </a:p>
        </p:txBody>
      </p:sp>
      <p:sp>
        <p:nvSpPr>
          <p:cNvPr id="18" name="OTLSHAPE_M_f37dfb331cf44909bff180704ea51942_Title">
            <a:extLst>
              <a:ext uri="{FF2B5EF4-FFF2-40B4-BE49-F238E27FC236}">
                <a16:creationId xmlns:a16="http://schemas.microsoft.com/office/drawing/2014/main" id="{1736C1AD-C9F7-F32E-356A-7D98D8E0500E}"/>
              </a:ext>
            </a:extLst>
          </p:cNvPr>
          <p:cNvSpPr txBox="1"/>
          <p:nvPr>
            <p:custDataLst>
              <p:tags r:id="rId15"/>
            </p:custDataLst>
          </p:nvPr>
        </p:nvSpPr>
        <p:spPr>
          <a:xfrm>
            <a:off x="4093178" y="1549976"/>
            <a:ext cx="1444158"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FTG Aerospace Chatsworth - Greenfield</a:t>
            </a:r>
          </a:p>
        </p:txBody>
      </p:sp>
      <p:sp>
        <p:nvSpPr>
          <p:cNvPr id="20" name="OTLSHAPE_M_f37dfb331cf44909bff180704ea51942_Title">
            <a:extLst>
              <a:ext uri="{FF2B5EF4-FFF2-40B4-BE49-F238E27FC236}">
                <a16:creationId xmlns:a16="http://schemas.microsoft.com/office/drawing/2014/main" id="{B667C233-CC9C-70EA-B468-9D3EDA8BDEB2}"/>
              </a:ext>
            </a:extLst>
          </p:cNvPr>
          <p:cNvSpPr txBox="1"/>
          <p:nvPr>
            <p:custDataLst>
              <p:tags r:id="rId16"/>
            </p:custDataLst>
          </p:nvPr>
        </p:nvSpPr>
        <p:spPr>
          <a:xfrm>
            <a:off x="4073992" y="1091960"/>
            <a:ext cx="1169027"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FTG Printronics </a:t>
            </a:r>
            <a:br>
              <a:rPr kumimoji="0" lang="en-US" sz="1200" i="0" u="none" strike="noStrike" kern="0" cap="none" spc="-4" normalizeH="0" baseline="0" noProof="0" dirty="0">
                <a:ln>
                  <a:noFill/>
                </a:ln>
                <a:effectLst/>
                <a:uLnTx/>
                <a:uFillTx/>
                <a:latin typeface="+mj-lt"/>
              </a:rPr>
            </a:br>
            <a:r>
              <a:rPr kumimoji="0" lang="en-US" sz="1200" i="0" u="none" strike="noStrike" kern="0" cap="none" spc="-4" normalizeH="0" baseline="0" noProof="0" dirty="0">
                <a:ln>
                  <a:noFill/>
                </a:ln>
                <a:effectLst/>
                <a:uLnTx/>
                <a:uFillTx/>
                <a:latin typeface="+mj-lt"/>
              </a:rPr>
              <a:t>Circuit </a:t>
            </a:r>
            <a:r>
              <a:rPr lang="en-US" sz="1200" kern="0" spc="-4" dirty="0">
                <a:latin typeface="+mj-lt"/>
              </a:rPr>
              <a:t>- JV</a:t>
            </a:r>
            <a:endParaRPr kumimoji="0" lang="en-US" sz="1200" i="0" u="none" strike="noStrike" kern="0" cap="none" spc="-4" normalizeH="0" baseline="0" noProof="0" dirty="0">
              <a:ln>
                <a:noFill/>
              </a:ln>
              <a:effectLst/>
              <a:uLnTx/>
              <a:uFillTx/>
              <a:latin typeface="+mj-lt"/>
            </a:endParaRPr>
          </a:p>
        </p:txBody>
      </p:sp>
      <p:sp>
        <p:nvSpPr>
          <p:cNvPr id="21" name="OTLSHAPE_M_f37dfb331cf44909bff180704ea51942_Title">
            <a:extLst>
              <a:ext uri="{FF2B5EF4-FFF2-40B4-BE49-F238E27FC236}">
                <a16:creationId xmlns:a16="http://schemas.microsoft.com/office/drawing/2014/main" id="{811B966C-50D1-BF3B-4682-0E390AD5FBF4}"/>
              </a:ext>
            </a:extLst>
          </p:cNvPr>
          <p:cNvSpPr txBox="1"/>
          <p:nvPr>
            <p:custDataLst>
              <p:tags r:id="rId17"/>
            </p:custDataLst>
          </p:nvPr>
        </p:nvSpPr>
        <p:spPr>
          <a:xfrm>
            <a:off x="4091778" y="4235864"/>
            <a:ext cx="1213334" cy="738664"/>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US footprint established for Aerospace business</a:t>
            </a:r>
          </a:p>
        </p:txBody>
      </p:sp>
      <p:sp>
        <p:nvSpPr>
          <p:cNvPr id="22" name="OTLSHAPE_M_f37dfb331cf44909bff180704ea51942_Title">
            <a:extLst>
              <a:ext uri="{FF2B5EF4-FFF2-40B4-BE49-F238E27FC236}">
                <a16:creationId xmlns:a16="http://schemas.microsoft.com/office/drawing/2014/main" id="{57E2ABA4-C0BC-64EE-7D94-193807BFBB71}"/>
              </a:ext>
            </a:extLst>
          </p:cNvPr>
          <p:cNvSpPr txBox="1"/>
          <p:nvPr>
            <p:custDataLst>
              <p:tags r:id="rId18"/>
            </p:custDataLst>
          </p:nvPr>
        </p:nvSpPr>
        <p:spPr>
          <a:xfrm>
            <a:off x="4091778" y="5103589"/>
            <a:ext cx="1213334"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China footprint established for Circuits business</a:t>
            </a:r>
          </a:p>
        </p:txBody>
      </p:sp>
      <p:sp>
        <p:nvSpPr>
          <p:cNvPr id="23" name="OTLSHAPE_M_f37dfb331cf44909bff180704ea51942_Title">
            <a:extLst>
              <a:ext uri="{FF2B5EF4-FFF2-40B4-BE49-F238E27FC236}">
                <a16:creationId xmlns:a16="http://schemas.microsoft.com/office/drawing/2014/main" id="{D02A4999-1B9F-0A90-70FB-F0ED7C3F137B}"/>
              </a:ext>
            </a:extLst>
          </p:cNvPr>
          <p:cNvSpPr txBox="1"/>
          <p:nvPr>
            <p:custDataLst>
              <p:tags r:id="rId19"/>
            </p:custDataLst>
          </p:nvPr>
        </p:nvSpPr>
        <p:spPr>
          <a:xfrm>
            <a:off x="5673916" y="2235095"/>
            <a:ext cx="1085224"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a:t>
            </a:r>
            <a:r>
              <a:rPr kumimoji="0" lang="en-US" sz="1200" i="0" u="none" strike="noStrike" kern="0" cap="none" spc="-4" normalizeH="0" noProof="0" dirty="0">
                <a:ln>
                  <a:noFill/>
                </a:ln>
                <a:effectLst/>
                <a:uLnTx/>
                <a:uFillTx/>
                <a:latin typeface="+mj-lt"/>
              </a:rPr>
              <a:t> </a:t>
            </a:r>
            <a:br>
              <a:rPr kumimoji="0" lang="en-US" sz="1200" i="0" u="none" strike="noStrike" kern="0" cap="none" spc="-4" normalizeH="0" noProof="0" dirty="0">
                <a:ln>
                  <a:noFill/>
                </a:ln>
                <a:effectLst/>
                <a:uLnTx/>
                <a:uFillTx/>
                <a:latin typeface="+mj-lt"/>
              </a:rPr>
            </a:br>
            <a:r>
              <a:rPr kumimoji="0" lang="en-US" sz="1200" i="0" u="none" strike="noStrike" kern="0" cap="none" spc="-4" normalizeH="0" noProof="0" dirty="0">
                <a:ln>
                  <a:noFill/>
                </a:ln>
                <a:effectLst/>
                <a:uLnTx/>
                <a:uFillTx/>
                <a:latin typeface="+mj-lt"/>
              </a:rPr>
              <a:t>Photo Etch</a:t>
            </a:r>
            <a:endParaRPr kumimoji="0" lang="en-US" sz="1200" i="0" u="none" strike="noStrike" kern="0" cap="none" spc="-4" normalizeH="0" baseline="0" noProof="0" dirty="0">
              <a:ln>
                <a:noFill/>
              </a:ln>
              <a:effectLst/>
              <a:uLnTx/>
              <a:uFillTx/>
              <a:latin typeface="+mj-lt"/>
            </a:endParaRPr>
          </a:p>
        </p:txBody>
      </p:sp>
      <p:sp>
        <p:nvSpPr>
          <p:cNvPr id="24" name="OTLSHAPE_M_f37dfb331cf44909bff180704ea51942_Title">
            <a:extLst>
              <a:ext uri="{FF2B5EF4-FFF2-40B4-BE49-F238E27FC236}">
                <a16:creationId xmlns:a16="http://schemas.microsoft.com/office/drawing/2014/main" id="{BBDF5009-E6D1-8C33-2B87-542DC72C3D7D}"/>
              </a:ext>
            </a:extLst>
          </p:cNvPr>
          <p:cNvSpPr txBox="1"/>
          <p:nvPr>
            <p:custDataLst>
              <p:tags r:id="rId20"/>
            </p:custDataLst>
          </p:nvPr>
        </p:nvSpPr>
        <p:spPr>
          <a:xfrm>
            <a:off x="5673916" y="1707690"/>
            <a:ext cx="1085224"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 Teledyne PCT</a:t>
            </a:r>
          </a:p>
        </p:txBody>
      </p:sp>
      <p:sp>
        <p:nvSpPr>
          <p:cNvPr id="25" name="OTLSHAPE_M_f37dfb331cf44909bff180704ea51942_Title">
            <a:extLst>
              <a:ext uri="{FF2B5EF4-FFF2-40B4-BE49-F238E27FC236}">
                <a16:creationId xmlns:a16="http://schemas.microsoft.com/office/drawing/2014/main" id="{A40B5EC4-3558-54A5-DD5B-5EB751C4EB4A}"/>
              </a:ext>
            </a:extLst>
          </p:cNvPr>
          <p:cNvSpPr txBox="1"/>
          <p:nvPr>
            <p:custDataLst>
              <p:tags r:id="rId21"/>
            </p:custDataLst>
          </p:nvPr>
        </p:nvSpPr>
        <p:spPr>
          <a:xfrm>
            <a:off x="5673916" y="1189429"/>
            <a:ext cx="1312103"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 Colonial Circuits</a:t>
            </a:r>
          </a:p>
        </p:txBody>
      </p:sp>
      <p:sp>
        <p:nvSpPr>
          <p:cNvPr id="26" name="OTLSHAPE_M_f37dfb331cf44909bff180704ea51942_Title">
            <a:extLst>
              <a:ext uri="{FF2B5EF4-FFF2-40B4-BE49-F238E27FC236}">
                <a16:creationId xmlns:a16="http://schemas.microsoft.com/office/drawing/2014/main" id="{8FB382CA-F4EF-FB2A-CA81-0188E3E989E4}"/>
              </a:ext>
            </a:extLst>
          </p:cNvPr>
          <p:cNvSpPr txBox="1"/>
          <p:nvPr>
            <p:custDataLst>
              <p:tags r:id="rId22"/>
            </p:custDataLst>
          </p:nvPr>
        </p:nvSpPr>
        <p:spPr>
          <a:xfrm>
            <a:off x="5593569" y="3359683"/>
            <a:ext cx="1348235"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kern="0" spc="-4" dirty="0"/>
              <a:t>Increased</a:t>
            </a:r>
            <a:r>
              <a:rPr kumimoji="0" lang="en-US" sz="1200" i="0" u="none" strike="noStrike" kern="0" cap="none" spc="-4" normalizeH="0" noProof="0" dirty="0">
                <a:ln>
                  <a:noFill/>
                </a:ln>
                <a:effectLst/>
                <a:uLnTx/>
                <a:uFillTx/>
              </a:rPr>
              <a:t> utilization in USA and other operations</a:t>
            </a:r>
            <a:endParaRPr kumimoji="0" lang="en-US" sz="1200" i="0" u="none" strike="noStrike" kern="0" cap="none" spc="-4" normalizeH="0" baseline="0" noProof="0" dirty="0">
              <a:ln>
                <a:noFill/>
              </a:ln>
              <a:effectLst/>
              <a:uLnTx/>
              <a:uFillTx/>
            </a:endParaRPr>
          </a:p>
        </p:txBody>
      </p:sp>
      <p:sp>
        <p:nvSpPr>
          <p:cNvPr id="27" name="OTLSHAPE_M_f37dfb331cf44909bff180704ea51942_Title">
            <a:extLst>
              <a:ext uri="{FF2B5EF4-FFF2-40B4-BE49-F238E27FC236}">
                <a16:creationId xmlns:a16="http://schemas.microsoft.com/office/drawing/2014/main" id="{824178B6-9B5E-7DFE-4ABB-95E560A445F1}"/>
              </a:ext>
            </a:extLst>
          </p:cNvPr>
          <p:cNvSpPr txBox="1"/>
          <p:nvPr>
            <p:custDataLst>
              <p:tags r:id="rId23"/>
            </p:custDataLst>
          </p:nvPr>
        </p:nvSpPr>
        <p:spPr>
          <a:xfrm>
            <a:off x="5579074" y="4091622"/>
            <a:ext cx="1348235"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Add capacity for </a:t>
            </a:r>
          </a:p>
          <a:p>
            <a:pPr marL="0" marR="0" lvl="0" indent="0" defTabSz="914400" eaLnBrk="1" fontAlgn="auto" latinLnBrk="0" hangingPunct="1">
              <a:lnSpc>
                <a:spcPct val="100000"/>
              </a:lnSpc>
              <a:spcBef>
                <a:spcPts val="0"/>
              </a:spcBef>
              <a:spcAft>
                <a:spcPts val="0"/>
              </a:spcAft>
              <a:buClrTx/>
              <a:buSzTx/>
              <a:buFontTx/>
              <a:buNone/>
              <a:tabLst/>
              <a:defRPr/>
            </a:pPr>
            <a:r>
              <a:rPr lang="en-US" sz="1200" kern="0" spc="-4" noProof="0" dirty="0"/>
              <a:t>Standard Military Circuits</a:t>
            </a:r>
            <a:endParaRPr kumimoji="0" lang="en-US" sz="1200" i="0" u="none" strike="noStrike" kern="0" cap="none" spc="-4" normalizeH="0" baseline="0" noProof="0" dirty="0">
              <a:ln>
                <a:noFill/>
              </a:ln>
              <a:effectLst/>
              <a:uLnTx/>
              <a:uFillTx/>
            </a:endParaRPr>
          </a:p>
        </p:txBody>
      </p:sp>
      <p:sp>
        <p:nvSpPr>
          <p:cNvPr id="28" name="OTLSHAPE_M_f37dfb331cf44909bff180704ea51942_Title">
            <a:extLst>
              <a:ext uri="{FF2B5EF4-FFF2-40B4-BE49-F238E27FC236}">
                <a16:creationId xmlns:a16="http://schemas.microsoft.com/office/drawing/2014/main" id="{9CB29E65-93CB-DCB8-1B1B-08194B5E9A8C}"/>
              </a:ext>
            </a:extLst>
          </p:cNvPr>
          <p:cNvSpPr txBox="1"/>
          <p:nvPr>
            <p:custDataLst>
              <p:tags r:id="rId24"/>
            </p:custDataLst>
          </p:nvPr>
        </p:nvSpPr>
        <p:spPr>
          <a:xfrm>
            <a:off x="7303067" y="2154266"/>
            <a:ext cx="1085225"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IMI Inc</a:t>
            </a:r>
          </a:p>
        </p:txBody>
      </p:sp>
      <p:sp>
        <p:nvSpPr>
          <p:cNvPr id="29" name="OTLSHAPE_M_f37dfb331cf44909bff180704ea51942_Title">
            <a:extLst>
              <a:ext uri="{FF2B5EF4-FFF2-40B4-BE49-F238E27FC236}">
                <a16:creationId xmlns:a16="http://schemas.microsoft.com/office/drawing/2014/main" id="{348C7A87-4569-F536-3085-43EFB420D7A4}"/>
              </a:ext>
            </a:extLst>
          </p:cNvPr>
          <p:cNvSpPr txBox="1"/>
          <p:nvPr>
            <p:custDataLst>
              <p:tags r:id="rId25"/>
            </p:custDataLst>
          </p:nvPr>
        </p:nvSpPr>
        <p:spPr>
          <a:xfrm>
            <a:off x="7303067" y="1625079"/>
            <a:ext cx="1517105"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Acquires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Holaday Circuits</a:t>
            </a:r>
            <a:endParaRPr lang="en-US" sz="1200" i="0" u="none" strike="noStrike" kern="0" cap="none" spc="-4" normalizeH="0" baseline="0" noProof="0" dirty="0">
              <a:ln>
                <a:noFill/>
              </a:ln>
              <a:effectLst/>
              <a:uLnTx/>
              <a:uFillTx/>
              <a:latin typeface="+mj-lt"/>
              <a:cs typeface="Hind SemiBold"/>
            </a:endParaRPr>
          </a:p>
        </p:txBody>
      </p:sp>
      <p:sp>
        <p:nvSpPr>
          <p:cNvPr id="30" name="OTLSHAPE_M_f37dfb331cf44909bff180704ea51942_Title">
            <a:extLst>
              <a:ext uri="{FF2B5EF4-FFF2-40B4-BE49-F238E27FC236}">
                <a16:creationId xmlns:a16="http://schemas.microsoft.com/office/drawing/2014/main" id="{867BF522-F646-BFE2-9A02-8EB7FCCE998B}"/>
              </a:ext>
            </a:extLst>
          </p:cNvPr>
          <p:cNvSpPr txBox="1"/>
          <p:nvPr>
            <p:custDataLst>
              <p:tags r:id="rId26"/>
            </p:custDataLst>
          </p:nvPr>
        </p:nvSpPr>
        <p:spPr>
          <a:xfrm>
            <a:off x="9088483" y="2143340"/>
            <a:ext cx="1239054"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kern="0" spc="-4" dirty="0">
                <a:latin typeface="+mj-lt"/>
              </a:rPr>
              <a:t>A</a:t>
            </a:r>
            <a:r>
              <a:rPr kumimoji="0" lang="en-US" sz="1200" i="0" u="none" strike="noStrike" kern="0" cap="none" spc="-4" normalizeH="0" baseline="0" noProof="0" dirty="0" err="1">
                <a:ln>
                  <a:noFill/>
                </a:ln>
                <a:effectLst/>
                <a:uLnTx/>
                <a:uFillTx/>
                <a:latin typeface="+mj-lt"/>
              </a:rPr>
              <a:t>cquires</a:t>
            </a:r>
            <a:r>
              <a:rPr kumimoji="0" lang="en-US" sz="1200" i="0" u="none" strike="noStrike" kern="0" cap="none" spc="-4" normalizeH="0" baseline="0" noProof="0" dirty="0">
                <a:ln>
                  <a:noFill/>
                </a:ln>
                <a:effectLst/>
                <a:uLnTx/>
                <a:uFillTx/>
                <a:latin typeface="+mj-lt"/>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err="1">
                <a:ln>
                  <a:noFill/>
                </a:ln>
                <a:effectLst/>
                <a:uLnTx/>
                <a:uFillTx/>
                <a:latin typeface="+mj-lt"/>
              </a:rPr>
              <a:t>Flyht</a:t>
            </a:r>
            <a:endParaRPr kumimoji="0" lang="en-US" sz="1200" i="0" u="none" strike="noStrike" kern="0" cap="none" spc="-4" normalizeH="0" baseline="0" noProof="0" dirty="0">
              <a:ln>
                <a:noFill/>
              </a:ln>
              <a:effectLst/>
              <a:uLnTx/>
              <a:uFillTx/>
              <a:latin typeface="+mj-lt"/>
            </a:endParaRPr>
          </a:p>
        </p:txBody>
      </p:sp>
      <p:sp>
        <p:nvSpPr>
          <p:cNvPr id="31" name="OTLSHAPE_M_f37dfb331cf44909bff180704ea51942_Title">
            <a:extLst>
              <a:ext uri="{FF2B5EF4-FFF2-40B4-BE49-F238E27FC236}">
                <a16:creationId xmlns:a16="http://schemas.microsoft.com/office/drawing/2014/main" id="{9C336E39-72E4-4FD1-9A72-3B113CD72F50}"/>
              </a:ext>
            </a:extLst>
          </p:cNvPr>
          <p:cNvSpPr txBox="1"/>
          <p:nvPr>
            <p:custDataLst>
              <p:tags r:id="rId27"/>
            </p:custDataLst>
          </p:nvPr>
        </p:nvSpPr>
        <p:spPr>
          <a:xfrm>
            <a:off x="7303067" y="3380546"/>
            <a:ext cx="1348235" cy="184666"/>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Adds RF technology</a:t>
            </a:r>
          </a:p>
        </p:txBody>
      </p:sp>
      <p:sp>
        <p:nvSpPr>
          <p:cNvPr id="32" name="OTLSHAPE_M_f37dfb331cf44909bff180704ea51942_Title">
            <a:extLst>
              <a:ext uri="{FF2B5EF4-FFF2-40B4-BE49-F238E27FC236}">
                <a16:creationId xmlns:a16="http://schemas.microsoft.com/office/drawing/2014/main" id="{8B434562-B3CD-10CC-203B-9719BD9A65CA}"/>
              </a:ext>
            </a:extLst>
          </p:cNvPr>
          <p:cNvSpPr txBox="1"/>
          <p:nvPr>
            <p:custDataLst>
              <p:tags r:id="rId28"/>
            </p:custDataLst>
          </p:nvPr>
        </p:nvSpPr>
        <p:spPr>
          <a:xfrm>
            <a:off x="7303067" y="3724564"/>
            <a:ext cx="1359817" cy="553998"/>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Adds HDI technology in the</a:t>
            </a:r>
            <a:r>
              <a:rPr kumimoji="0" lang="en-US" sz="1200" i="0" u="none" strike="noStrike" kern="0" cap="none" spc="-4" normalizeH="0" noProof="0" dirty="0">
                <a:ln>
                  <a:noFill/>
                </a:ln>
                <a:effectLst/>
                <a:uLnTx/>
                <a:uFillTx/>
              </a:rPr>
              <a:t> </a:t>
            </a:r>
            <a:r>
              <a:rPr lang="en-US" sz="1200" kern="0" spc="-4" dirty="0"/>
              <a:t>USA</a:t>
            </a:r>
            <a:endParaRPr kumimoji="0" lang="en-US" sz="1200" i="0" u="none" strike="noStrike" kern="0" cap="none" spc="-4" normalizeH="0" baseline="0" noProof="0" dirty="0">
              <a:ln>
                <a:noFill/>
              </a:ln>
              <a:effectLst/>
              <a:uLnTx/>
              <a:uFillTx/>
            </a:endParaRPr>
          </a:p>
        </p:txBody>
      </p:sp>
      <p:sp>
        <p:nvSpPr>
          <p:cNvPr id="33" name="OTLSHAPE_M_f37dfb331cf44909bff180704ea51942_Title">
            <a:extLst>
              <a:ext uri="{FF2B5EF4-FFF2-40B4-BE49-F238E27FC236}">
                <a16:creationId xmlns:a16="http://schemas.microsoft.com/office/drawing/2014/main" id="{BB722368-72DC-0086-4450-ED8C1557E14C}"/>
              </a:ext>
            </a:extLst>
          </p:cNvPr>
          <p:cNvSpPr txBox="1"/>
          <p:nvPr>
            <p:custDataLst>
              <p:tags r:id="rId29"/>
            </p:custDataLst>
          </p:nvPr>
        </p:nvSpPr>
        <p:spPr>
          <a:xfrm>
            <a:off x="9003978" y="3308951"/>
            <a:ext cx="1297930" cy="923330"/>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rPr>
              <a:t>Accelerates  penetration of the </a:t>
            </a:r>
            <a:r>
              <a:rPr lang="en-US" sz="1200" kern="0" spc="-4" dirty="0"/>
              <a:t>aftermarket, and increases content on Airbus</a:t>
            </a:r>
            <a:endParaRPr kumimoji="0" lang="en-US" sz="1200" i="0" u="none" strike="noStrike" kern="0" cap="none" spc="-4" normalizeH="0" baseline="0" noProof="0" dirty="0">
              <a:ln>
                <a:noFill/>
              </a:ln>
              <a:effectLst/>
              <a:uLnTx/>
              <a:uFillTx/>
            </a:endParaRPr>
          </a:p>
        </p:txBody>
      </p:sp>
      <p:sp>
        <p:nvSpPr>
          <p:cNvPr id="34" name="Title 1">
            <a:extLst>
              <a:ext uri="{FF2B5EF4-FFF2-40B4-BE49-F238E27FC236}">
                <a16:creationId xmlns:a16="http://schemas.microsoft.com/office/drawing/2014/main" id="{4370C1C0-E480-458E-995A-2D2A7694CDF1}"/>
              </a:ext>
            </a:extLst>
          </p:cNvPr>
          <p:cNvSpPr txBox="1">
            <a:spLocks/>
          </p:cNvSpPr>
          <p:nvPr/>
        </p:nvSpPr>
        <p:spPr>
          <a:xfrm>
            <a:off x="558940" y="191087"/>
            <a:ext cx="9194800" cy="6544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Corporate Development Milestones</a:t>
            </a:r>
          </a:p>
        </p:txBody>
      </p:sp>
      <p:sp>
        <p:nvSpPr>
          <p:cNvPr id="35" name="OTLSHAPE_M_f37dfb331cf44909bff180704ea51942_Title">
            <a:extLst>
              <a:ext uri="{FF2B5EF4-FFF2-40B4-BE49-F238E27FC236}">
                <a16:creationId xmlns:a16="http://schemas.microsoft.com/office/drawing/2014/main" id="{8223B4A6-E87D-9083-1424-A4E07D8D81C9}"/>
              </a:ext>
            </a:extLst>
          </p:cNvPr>
          <p:cNvSpPr txBox="1"/>
          <p:nvPr>
            <p:custDataLst>
              <p:tags r:id="rId30"/>
            </p:custDataLst>
          </p:nvPr>
        </p:nvSpPr>
        <p:spPr>
          <a:xfrm>
            <a:off x="4073992" y="2294909"/>
            <a:ext cx="1365598" cy="369332"/>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4" normalizeH="0" baseline="0" noProof="0" dirty="0">
                <a:ln>
                  <a:noFill/>
                </a:ln>
                <a:effectLst/>
                <a:uLnTx/>
                <a:uFillTx/>
                <a:latin typeface="+mj-lt"/>
              </a:rPr>
              <a:t>FTG Aerospace Tianjin - Greenfield</a:t>
            </a:r>
          </a:p>
        </p:txBody>
      </p:sp>
      <p:sp>
        <p:nvSpPr>
          <p:cNvPr id="36" name="OTLSHAPE_M_f37dfb331cf44909bff180704ea51942_Title">
            <a:extLst>
              <a:ext uri="{FF2B5EF4-FFF2-40B4-BE49-F238E27FC236}">
                <a16:creationId xmlns:a16="http://schemas.microsoft.com/office/drawing/2014/main" id="{3CC1257A-8FF7-0DB9-9FA1-FAA67E01A506}"/>
              </a:ext>
            </a:extLst>
          </p:cNvPr>
          <p:cNvSpPr txBox="1"/>
          <p:nvPr>
            <p:custDataLst>
              <p:tags r:id="rId31"/>
            </p:custDataLst>
          </p:nvPr>
        </p:nvSpPr>
        <p:spPr>
          <a:xfrm>
            <a:off x="9003978" y="4377408"/>
            <a:ext cx="1211934" cy="738664"/>
          </a:xfrm>
          <a:prstGeom prst="rect">
            <a:avLst/>
          </a:prstGeom>
          <a:noFill/>
        </p:spPr>
        <p:txBody>
          <a:bodyPr vert="horz" wrap="square" lIns="0" tIns="0" rIns="0" bIns="0" rtlCol="0"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kern="0" spc="-4" dirty="0"/>
              <a:t>India</a:t>
            </a:r>
            <a:r>
              <a:rPr kumimoji="0" lang="en-US" sz="1200" i="0" u="none" strike="noStrike" kern="0" cap="none" spc="-4" normalizeH="0" baseline="0" noProof="0" dirty="0">
                <a:ln>
                  <a:noFill/>
                </a:ln>
                <a:effectLst/>
                <a:uLnTx/>
                <a:uFillTx/>
              </a:rPr>
              <a:t> footprint established for Aerospace business (2026)</a:t>
            </a:r>
          </a:p>
        </p:txBody>
      </p:sp>
      <p:sp>
        <p:nvSpPr>
          <p:cNvPr id="44" name="Oval 43">
            <a:extLst>
              <a:ext uri="{FF2B5EF4-FFF2-40B4-BE49-F238E27FC236}">
                <a16:creationId xmlns:a16="http://schemas.microsoft.com/office/drawing/2014/main" id="{159A7DD2-E6E9-82F6-AF74-36E9FBA2CEE8}"/>
              </a:ext>
            </a:extLst>
          </p:cNvPr>
          <p:cNvSpPr/>
          <p:nvPr/>
        </p:nvSpPr>
        <p:spPr>
          <a:xfrm>
            <a:off x="236233" y="6085466"/>
            <a:ext cx="606829" cy="606829"/>
          </a:xfrm>
          <a:prstGeom prst="ellipse">
            <a:avLst/>
          </a:prstGeom>
          <a:blipFill rotWithShape="1">
            <a:blip r:embed="rId3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5" name="Title 1">
            <a:extLst>
              <a:ext uri="{FF2B5EF4-FFF2-40B4-BE49-F238E27FC236}">
                <a16:creationId xmlns:a16="http://schemas.microsoft.com/office/drawing/2014/main" id="{64AB5E3D-5C1A-0820-7F35-73E9FCC1EA0E}"/>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pic>
        <p:nvPicPr>
          <p:cNvPr id="46" name="Picture 45">
            <a:extLst>
              <a:ext uri="{FF2B5EF4-FFF2-40B4-BE49-F238E27FC236}">
                <a16:creationId xmlns:a16="http://schemas.microsoft.com/office/drawing/2014/main" id="{02E259F5-1D67-F620-A64A-0E243D4B08D9}"/>
              </a:ext>
            </a:extLst>
          </p:cNvPr>
          <p:cNvPicPr>
            <a:picLocks noChangeAspect="1"/>
          </p:cNvPicPr>
          <p:nvPr/>
        </p:nvPicPr>
        <p:blipFill>
          <a:blip r:embed="rId34"/>
          <a:stretch>
            <a:fillRect/>
          </a:stretch>
        </p:blipFill>
        <p:spPr>
          <a:xfrm>
            <a:off x="330080" y="3743356"/>
            <a:ext cx="11137572" cy="4844503"/>
          </a:xfrm>
          <a:prstGeom prst="rect">
            <a:avLst/>
          </a:prstGeom>
        </p:spPr>
      </p:pic>
    </p:spTree>
    <p:extLst>
      <p:ext uri="{BB962C8B-B14F-4D97-AF65-F5344CB8AC3E}">
        <p14:creationId xmlns:p14="http://schemas.microsoft.com/office/powerpoint/2010/main" val="14014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E2D290-05BD-09E2-3427-F1A08BF1AABD}"/>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a:rPr>
              <a:t>TSX: FTG</a:t>
            </a:r>
            <a:endParaRPr lang="en-US" sz="800" b="1">
              <a:cs typeface="Arial" panose="020B0604020202020204" pitchFamily="34" charset="0"/>
            </a:endParaRPr>
          </a:p>
        </p:txBody>
      </p:sp>
      <p:sp>
        <p:nvSpPr>
          <p:cNvPr id="6" name="Title 1">
            <a:extLst>
              <a:ext uri="{FF2B5EF4-FFF2-40B4-BE49-F238E27FC236}">
                <a16:creationId xmlns:a16="http://schemas.microsoft.com/office/drawing/2014/main" id="{795E5CB9-5A9C-1674-01E3-3D313ECA6D44}"/>
              </a:ext>
            </a:extLst>
          </p:cNvPr>
          <p:cNvSpPr txBox="1">
            <a:spLocks/>
          </p:cNvSpPr>
          <p:nvPr/>
        </p:nvSpPr>
        <p:spPr>
          <a:xfrm>
            <a:off x="1232174" y="764483"/>
            <a:ext cx="4398101" cy="66744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Capital Allocation</a:t>
            </a:r>
          </a:p>
        </p:txBody>
      </p:sp>
      <p:sp>
        <p:nvSpPr>
          <p:cNvPr id="7" name="Rectangle: Rounded Corners 6">
            <a:extLst>
              <a:ext uri="{FF2B5EF4-FFF2-40B4-BE49-F238E27FC236}">
                <a16:creationId xmlns:a16="http://schemas.microsoft.com/office/drawing/2014/main" id="{2DD9B355-2351-89D5-F8AD-EF8BBFA15790}"/>
              </a:ext>
            </a:extLst>
          </p:cNvPr>
          <p:cNvSpPr/>
          <p:nvPr/>
        </p:nvSpPr>
        <p:spPr>
          <a:xfrm>
            <a:off x="1329498" y="1562100"/>
            <a:ext cx="9533004" cy="3924300"/>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E2BA9FFA-15B5-6B71-3B06-CB897A9D9B36}"/>
              </a:ext>
            </a:extLst>
          </p:cNvPr>
          <p:cNvSpPr txBox="1"/>
          <p:nvPr/>
        </p:nvSpPr>
        <p:spPr>
          <a:xfrm>
            <a:off x="1484924" y="2325281"/>
            <a:ext cx="9222151" cy="17811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914400" lvl="1" indent="-457200">
              <a:lnSpc>
                <a:spcPct val="170000"/>
              </a:lnSpc>
              <a:buFont typeface="+mj-lt"/>
              <a:buAutoNum type="arabicPeriod"/>
            </a:pPr>
            <a:r>
              <a:rPr lang="en-CA" sz="1900" dirty="0">
                <a:latin typeface="+mj-lt"/>
              </a:rPr>
              <a:t>Invest organically to ramp throughput and drive technology</a:t>
            </a:r>
          </a:p>
          <a:p>
            <a:pPr marL="914400" lvl="1" indent="-457200">
              <a:lnSpc>
                <a:spcPct val="170000"/>
              </a:lnSpc>
              <a:buFont typeface="+mj-lt"/>
              <a:buAutoNum type="arabicPeriod"/>
            </a:pPr>
            <a:r>
              <a:rPr lang="en-CA" sz="1900" dirty="0">
                <a:latin typeface="+mj-lt"/>
              </a:rPr>
              <a:t>Pursue corporate development opportunities</a:t>
            </a:r>
          </a:p>
          <a:p>
            <a:pPr marL="914400" lvl="1" indent="-457200">
              <a:lnSpc>
                <a:spcPct val="170000"/>
              </a:lnSpc>
              <a:buFont typeface="+mj-lt"/>
              <a:buAutoNum type="arabicPeriod"/>
            </a:pPr>
            <a:r>
              <a:rPr lang="en-CA" sz="1900" dirty="0">
                <a:latin typeface="+mj-lt"/>
                <a:cs typeface="Hind SemiBold"/>
              </a:rPr>
              <a:t>Pay down debt</a:t>
            </a:r>
          </a:p>
        </p:txBody>
      </p:sp>
      <p:sp>
        <p:nvSpPr>
          <p:cNvPr id="9" name="Title 1">
            <a:extLst>
              <a:ext uri="{FF2B5EF4-FFF2-40B4-BE49-F238E27FC236}">
                <a16:creationId xmlns:a16="http://schemas.microsoft.com/office/drawing/2014/main" id="{A8ED450D-8F63-88E0-6D4C-5E2969D3CBC3}"/>
              </a:ext>
            </a:extLst>
          </p:cNvPr>
          <p:cNvSpPr txBox="1">
            <a:spLocks/>
          </p:cNvSpPr>
          <p:nvPr/>
        </p:nvSpPr>
        <p:spPr>
          <a:xfrm>
            <a:off x="1927484" y="1861032"/>
            <a:ext cx="6426060" cy="667440"/>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Capital allocation plans include:</a:t>
            </a:r>
          </a:p>
        </p:txBody>
      </p:sp>
      <p:sp>
        <p:nvSpPr>
          <p:cNvPr id="18" name="TextBox 17">
            <a:extLst>
              <a:ext uri="{FF2B5EF4-FFF2-40B4-BE49-F238E27FC236}">
                <a16:creationId xmlns:a16="http://schemas.microsoft.com/office/drawing/2014/main" id="{EDC022C6-C438-54C0-FAE4-4EABDC1E6560}"/>
              </a:ext>
            </a:extLst>
          </p:cNvPr>
          <p:cNvSpPr txBox="1"/>
          <p:nvPr/>
        </p:nvSpPr>
        <p:spPr>
          <a:xfrm>
            <a:off x="1329498" y="4799762"/>
            <a:ext cx="9533004" cy="3847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900" dirty="0">
                <a:latin typeface="+mj-lt"/>
                <a:cs typeface="Hind"/>
              </a:rPr>
              <a:t>Deploy cash available to improve profitability and shareholder returns</a:t>
            </a:r>
          </a:p>
        </p:txBody>
      </p:sp>
    </p:spTree>
    <p:extLst>
      <p:ext uri="{BB962C8B-B14F-4D97-AF65-F5344CB8AC3E}">
        <p14:creationId xmlns:p14="http://schemas.microsoft.com/office/powerpoint/2010/main" val="1067829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CAF786B6-06F2-7AD2-2397-4B3BB59F5BB3}"/>
              </a:ext>
            </a:extLst>
          </p:cNvPr>
          <p:cNvSpPr/>
          <p:nvPr/>
        </p:nvSpPr>
        <p:spPr>
          <a:xfrm>
            <a:off x="838200" y="1132618"/>
            <a:ext cx="10282540" cy="5220835"/>
          </a:xfrm>
          <a:prstGeom prst="roundRect">
            <a:avLst>
              <a:gd name="adj" fmla="val 8101"/>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DF9C9915-D569-2F8D-75E4-50AEB0BD7661}"/>
              </a:ext>
            </a:extLst>
          </p:cNvPr>
          <p:cNvSpPr>
            <a:spLocks noGrp="1"/>
          </p:cNvSpPr>
          <p:nvPr>
            <p:ph idx="1"/>
          </p:nvPr>
        </p:nvSpPr>
        <p:spPr>
          <a:xfrm>
            <a:off x="3127064" y="1285356"/>
            <a:ext cx="8088086" cy="5111979"/>
          </a:xfrm>
        </p:spPr>
        <p:txBody>
          <a:bodyPr>
            <a:normAutofit fontScale="70000" lnSpcReduction="20000"/>
          </a:bodyPr>
          <a:lstStyle/>
          <a:p>
            <a:pPr marL="0" indent="0">
              <a:buNone/>
            </a:pPr>
            <a:r>
              <a:rPr lang="en-CA" sz="3200" dirty="0">
                <a:solidFill>
                  <a:schemeClr val="tx1"/>
                </a:solidFill>
              </a:rPr>
              <a:t>                                  </a:t>
            </a:r>
            <a:r>
              <a:rPr lang="en-CA" sz="3200" b="1" u="sng" dirty="0">
                <a:solidFill>
                  <a:schemeClr val="tx1"/>
                </a:solidFill>
              </a:rPr>
              <a:t>Products</a:t>
            </a:r>
          </a:p>
          <a:p>
            <a:endParaRPr lang="en-CA" dirty="0">
              <a:solidFill>
                <a:schemeClr val="tx1"/>
              </a:solidFill>
            </a:endParaRPr>
          </a:p>
          <a:p>
            <a:r>
              <a:rPr lang="en-CA" b="1" dirty="0">
                <a:solidFill>
                  <a:schemeClr val="tx1"/>
                </a:solidFill>
              </a:rPr>
              <a:t>Satcom communications via Iridium Satellite system (AFIRS 228)</a:t>
            </a:r>
          </a:p>
          <a:p>
            <a:pPr lvl="1"/>
            <a:r>
              <a:rPr lang="en-CA" dirty="0">
                <a:solidFill>
                  <a:schemeClr val="tx1"/>
                </a:solidFill>
              </a:rPr>
              <a:t>Backup aircraft safety communications system</a:t>
            </a:r>
          </a:p>
          <a:p>
            <a:pPr lvl="1"/>
            <a:r>
              <a:rPr lang="en-CA" dirty="0">
                <a:solidFill>
                  <a:schemeClr val="tx1"/>
                </a:solidFill>
              </a:rPr>
              <a:t>Aircraft data transmission system for enhanced operations management</a:t>
            </a:r>
          </a:p>
          <a:p>
            <a:pPr lvl="1"/>
            <a:r>
              <a:rPr lang="en-CA" dirty="0">
                <a:solidFill>
                  <a:schemeClr val="tx1"/>
                </a:solidFill>
              </a:rPr>
              <a:t>In service for many years, with design update just completed</a:t>
            </a:r>
          </a:p>
          <a:p>
            <a:pPr lvl="1"/>
            <a:r>
              <a:rPr lang="en-CA" dirty="0">
                <a:solidFill>
                  <a:schemeClr val="tx1"/>
                </a:solidFill>
              </a:rPr>
              <a:t>Factory option for all Airbus aircraft – via licencing arrangement – 200-300 installed annually</a:t>
            </a:r>
          </a:p>
          <a:p>
            <a:pPr lvl="2"/>
            <a:r>
              <a:rPr lang="en-CA" sz="2000" dirty="0">
                <a:solidFill>
                  <a:schemeClr val="tx1"/>
                </a:solidFill>
              </a:rPr>
              <a:t>Licencing revenue to resume in 2026</a:t>
            </a:r>
          </a:p>
          <a:p>
            <a:pPr lvl="1"/>
            <a:r>
              <a:rPr lang="en-CA" dirty="0">
                <a:solidFill>
                  <a:schemeClr val="tx1"/>
                </a:solidFill>
              </a:rPr>
              <a:t>Hardware sales and satellite data service sales</a:t>
            </a:r>
          </a:p>
          <a:p>
            <a:pPr lvl="1"/>
            <a:endParaRPr lang="en-CA" dirty="0">
              <a:solidFill>
                <a:schemeClr val="tx1"/>
              </a:solidFill>
            </a:endParaRPr>
          </a:p>
          <a:p>
            <a:endParaRPr lang="en-CA" dirty="0">
              <a:solidFill>
                <a:schemeClr val="tx1"/>
              </a:solidFill>
            </a:endParaRPr>
          </a:p>
          <a:p>
            <a:r>
              <a:rPr lang="en-CA" b="1" dirty="0">
                <a:solidFill>
                  <a:schemeClr val="tx1"/>
                </a:solidFill>
              </a:rPr>
              <a:t>Wireless Quick Access Recorder (WQAR)  (Edge and Edge +)</a:t>
            </a:r>
          </a:p>
          <a:p>
            <a:pPr lvl="1"/>
            <a:r>
              <a:rPr lang="en-CA" dirty="0">
                <a:solidFill>
                  <a:schemeClr val="tx1"/>
                </a:solidFill>
              </a:rPr>
              <a:t>5G wireless connection from aircraft to airline flight operations</a:t>
            </a:r>
          </a:p>
          <a:p>
            <a:pPr lvl="1"/>
            <a:r>
              <a:rPr lang="en-CA" dirty="0">
                <a:solidFill>
                  <a:schemeClr val="tx1"/>
                </a:solidFill>
              </a:rPr>
              <a:t>Collect data in flight and transmit aircraft data while at an airport</a:t>
            </a:r>
          </a:p>
          <a:p>
            <a:pPr lvl="1"/>
            <a:r>
              <a:rPr lang="en-CA" dirty="0">
                <a:solidFill>
                  <a:schemeClr val="tx1"/>
                </a:solidFill>
              </a:rPr>
              <a:t>Development complete – for two versions</a:t>
            </a:r>
          </a:p>
          <a:p>
            <a:pPr lvl="1"/>
            <a:r>
              <a:rPr lang="en-CA" dirty="0">
                <a:solidFill>
                  <a:schemeClr val="tx1"/>
                </a:solidFill>
              </a:rPr>
              <a:t>Hardware sales and wireless service sales</a:t>
            </a:r>
          </a:p>
          <a:p>
            <a:endParaRPr lang="en-CA" dirty="0">
              <a:solidFill>
                <a:schemeClr val="tx1"/>
              </a:solidFill>
            </a:endParaRPr>
          </a:p>
          <a:p>
            <a:endParaRPr lang="en-CA" dirty="0">
              <a:solidFill>
                <a:schemeClr val="tx1"/>
              </a:solidFill>
            </a:endParaRPr>
          </a:p>
          <a:p>
            <a:r>
              <a:rPr lang="en-CA" b="1" dirty="0">
                <a:solidFill>
                  <a:schemeClr val="tx1"/>
                </a:solidFill>
              </a:rPr>
              <a:t>Weather - Water Vapour Sensing System (WVSS II)</a:t>
            </a:r>
          </a:p>
          <a:p>
            <a:pPr lvl="1"/>
            <a:r>
              <a:rPr lang="en-CA" dirty="0">
                <a:solidFill>
                  <a:schemeClr val="tx1"/>
                </a:solidFill>
              </a:rPr>
              <a:t>Systems installed on aircraft to collect high altitude weather and water vapour data</a:t>
            </a:r>
          </a:p>
          <a:p>
            <a:pPr lvl="1"/>
            <a:r>
              <a:rPr lang="en-CA" dirty="0">
                <a:solidFill>
                  <a:schemeClr val="tx1"/>
                </a:solidFill>
              </a:rPr>
              <a:t>System update complete</a:t>
            </a:r>
          </a:p>
          <a:p>
            <a:pPr lvl="1"/>
            <a:r>
              <a:rPr lang="en-CA" dirty="0">
                <a:solidFill>
                  <a:schemeClr val="tx1"/>
                </a:solidFill>
              </a:rPr>
              <a:t>Data sold to National weather agencies such as NOAA</a:t>
            </a:r>
          </a:p>
          <a:p>
            <a:pPr lvl="1"/>
            <a:r>
              <a:rPr lang="en-CA" dirty="0">
                <a:solidFill>
                  <a:schemeClr val="tx1"/>
                </a:solidFill>
              </a:rPr>
              <a:t>Hardware and weather data sales</a:t>
            </a:r>
          </a:p>
          <a:p>
            <a:pPr lvl="1"/>
            <a:endParaRPr lang="en-CA" dirty="0">
              <a:solidFill>
                <a:schemeClr val="tx1"/>
              </a:solidFill>
            </a:endParaRPr>
          </a:p>
          <a:p>
            <a:endParaRPr lang="en-CA" dirty="0">
              <a:solidFill>
                <a:schemeClr val="tx1"/>
              </a:solidFill>
            </a:endParaRPr>
          </a:p>
          <a:p>
            <a:endParaRPr lang="en-CA" dirty="0">
              <a:solidFill>
                <a:schemeClr val="tx1"/>
              </a:solidFill>
            </a:endParaRPr>
          </a:p>
          <a:p>
            <a:endParaRPr lang="en-CA" dirty="0">
              <a:solidFill>
                <a:schemeClr val="tx1"/>
              </a:solidFill>
            </a:endParaRPr>
          </a:p>
          <a:p>
            <a:endParaRPr lang="en-CA" dirty="0">
              <a:solidFill>
                <a:schemeClr val="tx1"/>
              </a:solidFill>
            </a:endParaRPr>
          </a:p>
          <a:p>
            <a:endParaRPr lang="en-CA" dirty="0">
              <a:solidFill>
                <a:schemeClr val="tx1"/>
              </a:solidFill>
            </a:endParaRPr>
          </a:p>
        </p:txBody>
      </p:sp>
      <p:pic>
        <p:nvPicPr>
          <p:cNvPr id="5" name="Picture 4">
            <a:extLst>
              <a:ext uri="{FF2B5EF4-FFF2-40B4-BE49-F238E27FC236}">
                <a16:creationId xmlns:a16="http://schemas.microsoft.com/office/drawing/2014/main" id="{AE797AE9-D4C4-00EF-FC27-7D6927FFEAD2}"/>
              </a:ext>
            </a:extLst>
          </p:cNvPr>
          <p:cNvPicPr>
            <a:picLocks noChangeAspect="1"/>
          </p:cNvPicPr>
          <p:nvPr/>
        </p:nvPicPr>
        <p:blipFill>
          <a:blip r:embed="rId2"/>
          <a:stretch>
            <a:fillRect/>
          </a:stretch>
        </p:blipFill>
        <p:spPr>
          <a:xfrm>
            <a:off x="1043167" y="1586643"/>
            <a:ext cx="1854295" cy="1016052"/>
          </a:xfrm>
          <a:prstGeom prst="rect">
            <a:avLst/>
          </a:prstGeom>
        </p:spPr>
      </p:pic>
      <p:pic>
        <p:nvPicPr>
          <p:cNvPr id="7" name="Picture 6">
            <a:extLst>
              <a:ext uri="{FF2B5EF4-FFF2-40B4-BE49-F238E27FC236}">
                <a16:creationId xmlns:a16="http://schemas.microsoft.com/office/drawing/2014/main" id="{822CBDE2-2CD0-B011-A04F-5B7CDF28E34B}"/>
              </a:ext>
            </a:extLst>
          </p:cNvPr>
          <p:cNvPicPr>
            <a:picLocks noChangeAspect="1"/>
          </p:cNvPicPr>
          <p:nvPr/>
        </p:nvPicPr>
        <p:blipFill>
          <a:blip r:embed="rId3"/>
          <a:stretch>
            <a:fillRect/>
          </a:stretch>
        </p:blipFill>
        <p:spPr>
          <a:xfrm>
            <a:off x="1354392" y="3287989"/>
            <a:ext cx="1678262" cy="1519269"/>
          </a:xfrm>
          <a:prstGeom prst="rect">
            <a:avLst/>
          </a:prstGeom>
        </p:spPr>
      </p:pic>
      <p:pic>
        <p:nvPicPr>
          <p:cNvPr id="9" name="Picture 8">
            <a:extLst>
              <a:ext uri="{FF2B5EF4-FFF2-40B4-BE49-F238E27FC236}">
                <a16:creationId xmlns:a16="http://schemas.microsoft.com/office/drawing/2014/main" id="{54829043-D0CC-534F-69A9-1D93475DF612}"/>
              </a:ext>
            </a:extLst>
          </p:cNvPr>
          <p:cNvPicPr>
            <a:picLocks noChangeAspect="1"/>
          </p:cNvPicPr>
          <p:nvPr/>
        </p:nvPicPr>
        <p:blipFill>
          <a:blip r:embed="rId4"/>
          <a:stretch>
            <a:fillRect/>
          </a:stretch>
        </p:blipFill>
        <p:spPr>
          <a:xfrm>
            <a:off x="554857" y="5096369"/>
            <a:ext cx="2616334" cy="952549"/>
          </a:xfrm>
          <a:prstGeom prst="rect">
            <a:avLst/>
          </a:prstGeom>
        </p:spPr>
      </p:pic>
      <p:sp>
        <p:nvSpPr>
          <p:cNvPr id="11" name="Title 1">
            <a:extLst>
              <a:ext uri="{FF2B5EF4-FFF2-40B4-BE49-F238E27FC236}">
                <a16:creationId xmlns:a16="http://schemas.microsoft.com/office/drawing/2014/main" id="{F8B6C2B2-FE33-F378-EDCF-43410DF3B4DE}"/>
              </a:ext>
            </a:extLst>
          </p:cNvPr>
          <p:cNvSpPr txBox="1">
            <a:spLocks/>
          </p:cNvSpPr>
          <p:nvPr/>
        </p:nvSpPr>
        <p:spPr>
          <a:xfrm>
            <a:off x="236054" y="504547"/>
            <a:ext cx="9131230" cy="461052"/>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ea typeface="+mj-lt"/>
                <a:cs typeface="+mj-lt"/>
              </a:rPr>
              <a:t>FLYHT (now FTG Aerospace Calgary) Acquisition</a:t>
            </a:r>
            <a:endParaRPr lang="en-US" dirty="0"/>
          </a:p>
        </p:txBody>
      </p:sp>
      <p:sp>
        <p:nvSpPr>
          <p:cNvPr id="13" name="Title 1">
            <a:extLst>
              <a:ext uri="{FF2B5EF4-FFF2-40B4-BE49-F238E27FC236}">
                <a16:creationId xmlns:a16="http://schemas.microsoft.com/office/drawing/2014/main" id="{6E841099-A65C-6C06-28B8-1EB0DE7D5E4D}"/>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2889678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F372C8-A054-E1F4-3A3A-EAFD18FCEC46}"/>
              </a:ext>
            </a:extLst>
          </p:cNvPr>
          <p:cNvPicPr>
            <a:picLocks noChangeAspect="1"/>
          </p:cNvPicPr>
          <p:nvPr/>
        </p:nvPicPr>
        <p:blipFill rotWithShape="1">
          <a:blip r:embed="rId2" cstate="print">
            <a:duotone>
              <a:prstClr val="black"/>
              <a:srgbClr val="0070C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679953" y="2851624"/>
            <a:ext cx="1413544" cy="795312"/>
          </a:xfrm>
          <a:prstGeom prst="rect">
            <a:avLst/>
          </a:prstGeom>
        </p:spPr>
      </p:pic>
      <p:pic>
        <p:nvPicPr>
          <p:cNvPr id="4" name="Picture 3">
            <a:extLst>
              <a:ext uri="{FF2B5EF4-FFF2-40B4-BE49-F238E27FC236}">
                <a16:creationId xmlns:a16="http://schemas.microsoft.com/office/drawing/2014/main" id="{C4703936-5ED2-A790-6B5D-9BBA1B129C35}"/>
              </a:ext>
            </a:extLst>
          </p:cNvPr>
          <p:cNvPicPr>
            <a:picLocks noChangeAspect="1"/>
          </p:cNvPicPr>
          <p:nvPr/>
        </p:nvPicPr>
        <p:blipFill rotWithShape="1">
          <a:blip r:embed="rId2" cstate="print">
            <a:duotone>
              <a:prstClr val="black"/>
              <a:srgbClr val="396E33">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3827175" y="1466218"/>
            <a:ext cx="1413544" cy="795312"/>
          </a:xfrm>
          <a:prstGeom prst="rect">
            <a:avLst/>
          </a:prstGeom>
        </p:spPr>
      </p:pic>
      <p:pic>
        <p:nvPicPr>
          <p:cNvPr id="5" name="Picture 4">
            <a:extLst>
              <a:ext uri="{FF2B5EF4-FFF2-40B4-BE49-F238E27FC236}">
                <a16:creationId xmlns:a16="http://schemas.microsoft.com/office/drawing/2014/main" id="{E9038855-652E-C472-7C11-26D1370B7F9F}"/>
              </a:ext>
            </a:extLst>
          </p:cNvPr>
          <p:cNvPicPr>
            <a:picLocks noChangeAspect="1"/>
          </p:cNvPicPr>
          <p:nvPr/>
        </p:nvPicPr>
        <p:blipFill rotWithShape="1">
          <a:blip r:embed="rId2" cstate="print">
            <a:duotone>
              <a:prstClr val="black"/>
              <a:srgbClr val="DCA72A">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5466525" y="1000959"/>
            <a:ext cx="1413544" cy="795312"/>
          </a:xfrm>
          <a:prstGeom prst="rect">
            <a:avLst/>
          </a:prstGeom>
        </p:spPr>
      </p:pic>
      <p:pic>
        <p:nvPicPr>
          <p:cNvPr id="6" name="Picture 5">
            <a:extLst>
              <a:ext uri="{FF2B5EF4-FFF2-40B4-BE49-F238E27FC236}">
                <a16:creationId xmlns:a16="http://schemas.microsoft.com/office/drawing/2014/main" id="{5D9BC133-D0A2-8066-25CC-496BC82CCCA9}"/>
              </a:ext>
            </a:extLst>
          </p:cNvPr>
          <p:cNvPicPr>
            <a:picLocks noChangeAspect="1"/>
          </p:cNvPicPr>
          <p:nvPr/>
        </p:nvPicPr>
        <p:blipFill rotWithShape="1">
          <a:blip r:embed="rId2" cstate="print">
            <a:duotone>
              <a:prstClr val="black"/>
              <a:srgbClr val="00000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7029091" y="825422"/>
            <a:ext cx="1413544" cy="795312"/>
          </a:xfrm>
          <a:prstGeom prst="rect">
            <a:avLst/>
          </a:prstGeom>
        </p:spPr>
      </p:pic>
      <p:sp>
        <p:nvSpPr>
          <p:cNvPr id="7" name="Rectangle: Rounded Corners 6">
            <a:extLst>
              <a:ext uri="{FF2B5EF4-FFF2-40B4-BE49-F238E27FC236}">
                <a16:creationId xmlns:a16="http://schemas.microsoft.com/office/drawing/2014/main" id="{193BE87C-28F6-D666-38E1-B067506E08CB}"/>
              </a:ext>
            </a:extLst>
          </p:cNvPr>
          <p:cNvSpPr/>
          <p:nvPr/>
        </p:nvSpPr>
        <p:spPr>
          <a:xfrm>
            <a:off x="664448" y="3936442"/>
            <a:ext cx="1413544" cy="2187045"/>
          </a:xfrm>
          <a:prstGeom prst="roundRect">
            <a:avLst/>
          </a:prstGeom>
          <a:noFill/>
          <a:ln w="19050">
            <a:solidFill>
              <a:srgbClr val="0070C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Integrating site into FTG benefit plan, and other savings</a:t>
            </a:r>
          </a:p>
          <a:p>
            <a:pPr marL="171450" indent="-171450" algn="l">
              <a:spcBef>
                <a:spcPts val="400"/>
              </a:spcBef>
              <a:spcAft>
                <a:spcPts val="0"/>
              </a:spcAft>
              <a:buFont typeface="Arial" panose="020B0604020202020204" pitchFamily="34" charset="0"/>
              <a:buChar char="•"/>
            </a:pPr>
            <a:r>
              <a:rPr lang="en-US" sz="1050" dirty="0">
                <a:solidFill>
                  <a:schemeClr val="tx1"/>
                </a:solidFill>
              </a:rPr>
              <a:t>$1M public company costs eliminated</a:t>
            </a:r>
          </a:p>
          <a:p>
            <a:pPr marL="171450" indent="-171450" algn="l">
              <a:spcBef>
                <a:spcPts val="400"/>
              </a:spcBef>
              <a:spcAft>
                <a:spcPts val="0"/>
              </a:spcAft>
              <a:buFont typeface="Arial" panose="020B0604020202020204" pitchFamily="34" charset="0"/>
              <a:buChar char="•"/>
            </a:pPr>
            <a:r>
              <a:rPr lang="en-US" sz="1050" dirty="0">
                <a:solidFill>
                  <a:schemeClr val="tx1"/>
                </a:solidFill>
              </a:rPr>
              <a:t>$3M costs reduced prior to closing</a:t>
            </a:r>
          </a:p>
        </p:txBody>
      </p:sp>
      <p:sp>
        <p:nvSpPr>
          <p:cNvPr id="8" name="Rectangle: Rounded Corners 7">
            <a:extLst>
              <a:ext uri="{FF2B5EF4-FFF2-40B4-BE49-F238E27FC236}">
                <a16:creationId xmlns:a16="http://schemas.microsoft.com/office/drawing/2014/main" id="{74BC1523-4366-C32F-BD69-2257DAA1B46B}"/>
              </a:ext>
            </a:extLst>
          </p:cNvPr>
          <p:cNvSpPr/>
          <p:nvPr/>
        </p:nvSpPr>
        <p:spPr>
          <a:xfrm>
            <a:off x="3819836" y="2763247"/>
            <a:ext cx="1434398" cy="2466241"/>
          </a:xfrm>
          <a:prstGeom prst="roundRect">
            <a:avLst/>
          </a:prstGeom>
          <a:noFill/>
          <a:ln w="19050">
            <a:solidFill>
              <a:srgbClr val="396E33"/>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Sell Satcom data as Iridium data reseller</a:t>
            </a:r>
          </a:p>
          <a:p>
            <a:pPr marL="171450" indent="-171450" algn="l">
              <a:spcBef>
                <a:spcPts val="400"/>
              </a:spcBef>
              <a:spcAft>
                <a:spcPts val="0"/>
              </a:spcAft>
              <a:buFont typeface="Arial" panose="020B0604020202020204" pitchFamily="34" charset="0"/>
              <a:buChar char="•"/>
            </a:pPr>
            <a:r>
              <a:rPr lang="en-US" sz="1050" dirty="0">
                <a:solidFill>
                  <a:schemeClr val="tx1"/>
                </a:solidFill>
              </a:rPr>
              <a:t>Rebuild Satcom </a:t>
            </a:r>
            <a:r>
              <a:rPr lang="en-US" sz="1050" dirty="0" err="1">
                <a:solidFill>
                  <a:schemeClr val="tx1"/>
                </a:solidFill>
              </a:rPr>
              <a:t>licencing</a:t>
            </a:r>
            <a:r>
              <a:rPr lang="en-US" sz="1050" dirty="0">
                <a:solidFill>
                  <a:schemeClr val="tx1"/>
                </a:solidFill>
              </a:rPr>
              <a:t> revenue </a:t>
            </a:r>
          </a:p>
          <a:p>
            <a:pPr marL="171450" indent="-171450" algn="l">
              <a:spcBef>
                <a:spcPts val="400"/>
              </a:spcBef>
              <a:spcAft>
                <a:spcPts val="0"/>
              </a:spcAft>
              <a:buFont typeface="Arial" panose="020B0604020202020204" pitchFamily="34" charset="0"/>
              <a:buChar char="•"/>
            </a:pPr>
            <a:r>
              <a:rPr lang="en-US" sz="1050" dirty="0">
                <a:solidFill>
                  <a:schemeClr val="tx1"/>
                </a:solidFill>
              </a:rPr>
              <a:t>Sell WQAR Wireless data as recurring revenue</a:t>
            </a:r>
          </a:p>
          <a:p>
            <a:pPr marL="171450" indent="-171450" algn="l">
              <a:spcBef>
                <a:spcPts val="400"/>
              </a:spcBef>
              <a:spcAft>
                <a:spcPts val="0"/>
              </a:spcAft>
              <a:buFont typeface="Arial" panose="020B0604020202020204" pitchFamily="34" charset="0"/>
              <a:buChar char="•"/>
            </a:pPr>
            <a:r>
              <a:rPr lang="en-US" sz="1050" dirty="0">
                <a:solidFill>
                  <a:schemeClr val="tx1"/>
                </a:solidFill>
              </a:rPr>
              <a:t>Sell weather data as recurring revenue – under existing contracts</a:t>
            </a:r>
          </a:p>
        </p:txBody>
      </p:sp>
      <p:sp>
        <p:nvSpPr>
          <p:cNvPr id="9" name="Rectangle: Rounded Corners 8">
            <a:extLst>
              <a:ext uri="{FF2B5EF4-FFF2-40B4-BE49-F238E27FC236}">
                <a16:creationId xmlns:a16="http://schemas.microsoft.com/office/drawing/2014/main" id="{F2A77758-0BD5-67D5-A73A-434D5FA96BED}"/>
              </a:ext>
            </a:extLst>
          </p:cNvPr>
          <p:cNvSpPr/>
          <p:nvPr/>
        </p:nvSpPr>
        <p:spPr>
          <a:xfrm>
            <a:off x="5466525" y="2466777"/>
            <a:ext cx="1413544" cy="2157842"/>
          </a:xfrm>
          <a:prstGeom prst="roundRect">
            <a:avLst/>
          </a:prstGeom>
          <a:noFill/>
          <a:ln w="19050">
            <a:solidFill>
              <a:srgbClr val="DCA72A"/>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Satcom radio to be in-sourced to FTG Chatsworth</a:t>
            </a:r>
          </a:p>
          <a:p>
            <a:pPr marL="171450" indent="-171450" algn="l">
              <a:spcBef>
                <a:spcPts val="400"/>
              </a:spcBef>
              <a:spcAft>
                <a:spcPts val="0"/>
              </a:spcAft>
              <a:buFont typeface="Arial" panose="020B0604020202020204" pitchFamily="34" charset="0"/>
              <a:buChar char="•"/>
            </a:pPr>
            <a:r>
              <a:rPr lang="en-US" sz="1050" dirty="0">
                <a:solidFill>
                  <a:schemeClr val="tx1"/>
                </a:solidFill>
              </a:rPr>
              <a:t>WQAR to be in-sourced to FTG Tianjin</a:t>
            </a:r>
          </a:p>
        </p:txBody>
      </p:sp>
      <p:sp>
        <p:nvSpPr>
          <p:cNvPr id="10" name="Rectangle: Rounded Corners 9">
            <a:extLst>
              <a:ext uri="{FF2B5EF4-FFF2-40B4-BE49-F238E27FC236}">
                <a16:creationId xmlns:a16="http://schemas.microsoft.com/office/drawing/2014/main" id="{0E7320B2-EA52-BF9A-0134-8C5FD0B16B82}"/>
              </a:ext>
            </a:extLst>
          </p:cNvPr>
          <p:cNvSpPr/>
          <p:nvPr/>
        </p:nvSpPr>
        <p:spPr>
          <a:xfrm>
            <a:off x="7029091" y="2075649"/>
            <a:ext cx="1413544" cy="2157841"/>
          </a:xfrm>
          <a:prstGeom prst="roundRect">
            <a:avLst/>
          </a:prstGeom>
          <a:noFill/>
          <a:ln w="19050">
            <a:solidFill>
              <a:srgbClr val="696969"/>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marL="171450" indent="-171450" algn="l">
              <a:spcBef>
                <a:spcPts val="400"/>
              </a:spcBef>
              <a:spcAft>
                <a:spcPts val="0"/>
              </a:spcAft>
              <a:buFont typeface="Arial" panose="020B0604020202020204" pitchFamily="34" charset="0"/>
              <a:buChar char="•"/>
            </a:pPr>
            <a:r>
              <a:rPr lang="en-US" sz="1050" dirty="0">
                <a:solidFill>
                  <a:schemeClr val="tx1"/>
                </a:solidFill>
              </a:rPr>
              <a:t>Site has over $100M in tax losses</a:t>
            </a:r>
          </a:p>
        </p:txBody>
      </p:sp>
      <p:sp>
        <p:nvSpPr>
          <p:cNvPr id="11" name="TextBox 10">
            <a:extLst>
              <a:ext uri="{FF2B5EF4-FFF2-40B4-BE49-F238E27FC236}">
                <a16:creationId xmlns:a16="http://schemas.microsoft.com/office/drawing/2014/main" id="{282B44B9-8674-A12E-D43D-890B8D8C2E13}"/>
              </a:ext>
            </a:extLst>
          </p:cNvPr>
          <p:cNvSpPr txBox="1"/>
          <p:nvPr/>
        </p:nvSpPr>
        <p:spPr>
          <a:xfrm>
            <a:off x="739038" y="3673041"/>
            <a:ext cx="1240949" cy="261610"/>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Reduce Costs</a:t>
            </a:r>
          </a:p>
        </p:txBody>
      </p:sp>
      <p:sp>
        <p:nvSpPr>
          <p:cNvPr id="12" name="TextBox 11">
            <a:extLst>
              <a:ext uri="{FF2B5EF4-FFF2-40B4-BE49-F238E27FC236}">
                <a16:creationId xmlns:a16="http://schemas.microsoft.com/office/drawing/2014/main" id="{3548821E-F6FA-0B44-8CBD-A1494AC8F39C}"/>
              </a:ext>
            </a:extLst>
          </p:cNvPr>
          <p:cNvSpPr txBox="1"/>
          <p:nvPr/>
        </p:nvSpPr>
        <p:spPr>
          <a:xfrm>
            <a:off x="3962683" y="2381583"/>
            <a:ext cx="1142529" cy="261610"/>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lang="en-US" sz="1100" b="1" kern="0" dirty="0"/>
              <a:t>Recurring Sales</a:t>
            </a:r>
            <a:endParaRPr kumimoji="0" lang="en-US" sz="1100" b="1" i="0" u="none" strike="noStrike" kern="0" cap="none" spc="0" normalizeH="0" baseline="0" noProof="0" dirty="0">
              <a:ln>
                <a:noFill/>
              </a:ln>
              <a:effectLst/>
              <a:uLnTx/>
              <a:uFillTx/>
              <a:latin typeface="+mn-lt"/>
            </a:endParaRPr>
          </a:p>
        </p:txBody>
      </p:sp>
      <p:sp>
        <p:nvSpPr>
          <p:cNvPr id="13" name="TextBox 12">
            <a:extLst>
              <a:ext uri="{FF2B5EF4-FFF2-40B4-BE49-F238E27FC236}">
                <a16:creationId xmlns:a16="http://schemas.microsoft.com/office/drawing/2014/main" id="{255549CF-936A-5B64-FE78-74D92512688B}"/>
              </a:ext>
            </a:extLst>
          </p:cNvPr>
          <p:cNvSpPr txBox="1"/>
          <p:nvPr/>
        </p:nvSpPr>
        <p:spPr>
          <a:xfrm>
            <a:off x="5667780" y="1796271"/>
            <a:ext cx="1142529" cy="430887"/>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In Source Manufacturing</a:t>
            </a:r>
          </a:p>
        </p:txBody>
      </p:sp>
      <p:sp>
        <p:nvSpPr>
          <p:cNvPr id="14" name="TextBox 13">
            <a:extLst>
              <a:ext uri="{FF2B5EF4-FFF2-40B4-BE49-F238E27FC236}">
                <a16:creationId xmlns:a16="http://schemas.microsoft.com/office/drawing/2014/main" id="{EAFB03A7-E371-B19E-FDD7-8A9D48F2302F}"/>
              </a:ext>
            </a:extLst>
          </p:cNvPr>
          <p:cNvSpPr txBox="1"/>
          <p:nvPr/>
        </p:nvSpPr>
        <p:spPr>
          <a:xfrm>
            <a:off x="7240162" y="1705372"/>
            <a:ext cx="1007692" cy="261610"/>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Shield Profits</a:t>
            </a:r>
          </a:p>
        </p:txBody>
      </p:sp>
      <p:sp>
        <p:nvSpPr>
          <p:cNvPr id="15" name="Rectangle: Rounded Corners 14">
            <a:extLst>
              <a:ext uri="{FF2B5EF4-FFF2-40B4-BE49-F238E27FC236}">
                <a16:creationId xmlns:a16="http://schemas.microsoft.com/office/drawing/2014/main" id="{CF8900B2-5C99-EDFF-2150-B6A070049D2D}"/>
              </a:ext>
            </a:extLst>
          </p:cNvPr>
          <p:cNvSpPr/>
          <p:nvPr/>
        </p:nvSpPr>
        <p:spPr>
          <a:xfrm>
            <a:off x="2198769" y="3429000"/>
            <a:ext cx="1497593" cy="2157841"/>
          </a:xfrm>
          <a:prstGeom prst="roundRect">
            <a:avLst/>
          </a:prstGeom>
          <a:noFill/>
          <a:ln w="19050">
            <a:solidFill>
              <a:srgbClr val="696969"/>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l">
              <a:spcBef>
                <a:spcPts val="400"/>
              </a:spcBef>
              <a:spcAft>
                <a:spcPts val="0"/>
              </a:spcAft>
            </a:pPr>
            <a:endParaRPr lang="en-US" sz="1050" dirty="0">
              <a:solidFill>
                <a:schemeClr val="tx1"/>
              </a:solidFill>
            </a:endParaRPr>
          </a:p>
          <a:p>
            <a:pPr marL="171450" indent="-171450" algn="l">
              <a:spcBef>
                <a:spcPts val="400"/>
              </a:spcBef>
              <a:spcAft>
                <a:spcPts val="0"/>
              </a:spcAft>
              <a:buFont typeface="Arial" panose="020B0604020202020204" pitchFamily="34" charset="0"/>
              <a:buChar char="•"/>
            </a:pPr>
            <a:r>
              <a:rPr lang="en-US" sz="1050" dirty="0">
                <a:solidFill>
                  <a:schemeClr val="tx1"/>
                </a:solidFill>
              </a:rPr>
              <a:t>Sell Satcom Radio globally</a:t>
            </a:r>
          </a:p>
          <a:p>
            <a:pPr marL="171450" indent="-171450" algn="l">
              <a:spcBef>
                <a:spcPts val="400"/>
              </a:spcBef>
              <a:spcAft>
                <a:spcPts val="0"/>
              </a:spcAft>
              <a:buFont typeface="Arial" panose="020B0604020202020204" pitchFamily="34" charset="0"/>
              <a:buChar char="•"/>
            </a:pPr>
            <a:r>
              <a:rPr lang="en-US" sz="1050" dirty="0">
                <a:solidFill>
                  <a:schemeClr val="tx1"/>
                </a:solidFill>
              </a:rPr>
              <a:t>Sell 5G WQAR globally</a:t>
            </a:r>
          </a:p>
          <a:p>
            <a:pPr marL="171450" indent="-171450" algn="l">
              <a:spcBef>
                <a:spcPts val="400"/>
              </a:spcBef>
              <a:spcAft>
                <a:spcPts val="0"/>
              </a:spcAft>
              <a:buFont typeface="Arial" panose="020B0604020202020204" pitchFamily="34" charset="0"/>
              <a:buChar char="•"/>
            </a:pPr>
            <a:r>
              <a:rPr lang="en-US" sz="1050" dirty="0">
                <a:solidFill>
                  <a:schemeClr val="tx1"/>
                </a:solidFill>
              </a:rPr>
              <a:t>Sell WVSS II to national weather agencies</a:t>
            </a:r>
          </a:p>
          <a:p>
            <a:pPr marL="171450" indent="-171450" algn="l">
              <a:spcBef>
                <a:spcPts val="400"/>
              </a:spcBef>
              <a:spcAft>
                <a:spcPts val="0"/>
              </a:spcAft>
              <a:buFont typeface="Arial" panose="020B0604020202020204" pitchFamily="34" charset="0"/>
              <a:buChar char="•"/>
            </a:pPr>
            <a:r>
              <a:rPr lang="en-US" sz="1050" dirty="0">
                <a:solidFill>
                  <a:schemeClr val="tx1"/>
                </a:solidFill>
              </a:rPr>
              <a:t>Explore WVSS for Contrail Avoidance applications</a:t>
            </a:r>
          </a:p>
        </p:txBody>
      </p:sp>
      <p:pic>
        <p:nvPicPr>
          <p:cNvPr id="16" name="Picture 15">
            <a:extLst>
              <a:ext uri="{FF2B5EF4-FFF2-40B4-BE49-F238E27FC236}">
                <a16:creationId xmlns:a16="http://schemas.microsoft.com/office/drawing/2014/main" id="{BBFE2BAC-CBD3-3D9F-DFBA-82C63AA7DF32}"/>
              </a:ext>
            </a:extLst>
          </p:cNvPr>
          <p:cNvPicPr>
            <a:picLocks noChangeAspect="1"/>
          </p:cNvPicPr>
          <p:nvPr/>
        </p:nvPicPr>
        <p:blipFill rotWithShape="1">
          <a:blip r:embed="rId2" cstate="print">
            <a:duotone>
              <a:prstClr val="black"/>
              <a:srgbClr val="000000">
                <a:tint val="45000"/>
                <a:satMod val="400000"/>
              </a:srgbClr>
            </a:duotone>
            <a:extLst>
              <a:ext uri="{28A0092B-C50C-407E-A947-70E740481C1C}">
                <a14:useLocalDpi xmlns:a14="http://schemas.microsoft.com/office/drawing/2010/main"/>
              </a:ext>
            </a:extLst>
          </a:blip>
          <a:srcRect l="7061" t="8581" r="7061" b="2837"/>
          <a:stretch>
            <a:fillRect/>
          </a:stretch>
        </p:blipFill>
        <p:spPr>
          <a:xfrm rot="10800000">
            <a:off x="2282818" y="2104819"/>
            <a:ext cx="1413544" cy="795312"/>
          </a:xfrm>
          <a:prstGeom prst="rect">
            <a:avLst/>
          </a:prstGeom>
        </p:spPr>
      </p:pic>
      <p:sp>
        <p:nvSpPr>
          <p:cNvPr id="17" name="TextBox 16">
            <a:extLst>
              <a:ext uri="{FF2B5EF4-FFF2-40B4-BE49-F238E27FC236}">
                <a16:creationId xmlns:a16="http://schemas.microsoft.com/office/drawing/2014/main" id="{6B5C85B7-7399-85E5-7E0D-D80A8726F21A}"/>
              </a:ext>
            </a:extLst>
          </p:cNvPr>
          <p:cNvSpPr txBox="1"/>
          <p:nvPr/>
        </p:nvSpPr>
        <p:spPr>
          <a:xfrm>
            <a:off x="2312279" y="2987670"/>
            <a:ext cx="1189302" cy="261610"/>
          </a:xfrm>
          <a:prstGeom prst="rect">
            <a:avLst/>
          </a:prstGeom>
          <a:noFill/>
        </p:spPr>
        <p:txBody>
          <a:bodyPr wrap="square" lIns="45720" rIns="45720" rtlCol="0" anchor="ctr" anchorCtr="0">
            <a:spAutoFit/>
          </a:bodyPr>
          <a:lstStyle/>
          <a:p>
            <a:pPr marR="0" algn="ctr" defTabSz="914400" eaLnBrk="1" fontAlgn="auto" latinLnBrk="0" hangingPunct="1">
              <a:lnSpc>
                <a:spcPct val="100000"/>
              </a:lnSpc>
              <a:spcBef>
                <a:spcPts val="0"/>
              </a:spcBef>
              <a:spcAft>
                <a:spcPts val="0"/>
              </a:spcAft>
              <a:buClrTx/>
              <a:buSzPct val="90000"/>
              <a:tabLst/>
            </a:pPr>
            <a:r>
              <a:rPr kumimoji="0" lang="en-US" sz="1100" b="1" i="0" u="none" strike="noStrike" kern="0" cap="none" spc="0" normalizeH="0" baseline="0" noProof="0" dirty="0">
                <a:ln>
                  <a:noFill/>
                </a:ln>
                <a:effectLst/>
                <a:uLnTx/>
                <a:uFillTx/>
                <a:latin typeface="+mn-lt"/>
              </a:rPr>
              <a:t>Hardware Sales</a:t>
            </a:r>
          </a:p>
        </p:txBody>
      </p:sp>
      <p:sp>
        <p:nvSpPr>
          <p:cNvPr id="18" name="Title 1">
            <a:extLst>
              <a:ext uri="{FF2B5EF4-FFF2-40B4-BE49-F238E27FC236}">
                <a16:creationId xmlns:a16="http://schemas.microsoft.com/office/drawing/2014/main" id="{3BB15A92-3B43-E37A-FD72-5703EC38302D}"/>
              </a:ext>
            </a:extLst>
          </p:cNvPr>
          <p:cNvSpPr txBox="1">
            <a:spLocks/>
          </p:cNvSpPr>
          <p:nvPr/>
        </p:nvSpPr>
        <p:spPr>
          <a:xfrm>
            <a:off x="648854" y="488581"/>
            <a:ext cx="9228924" cy="57149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t>FTG Aerospace Calgary Value Creation</a:t>
            </a:r>
          </a:p>
        </p:txBody>
      </p:sp>
      <p:sp>
        <p:nvSpPr>
          <p:cNvPr id="19" name="Rectangle: Rounded Corners 18">
            <a:extLst>
              <a:ext uri="{FF2B5EF4-FFF2-40B4-BE49-F238E27FC236}">
                <a16:creationId xmlns:a16="http://schemas.microsoft.com/office/drawing/2014/main" id="{D39E410A-1F19-BFF0-E340-A2A7B1CA65FA}"/>
              </a:ext>
            </a:extLst>
          </p:cNvPr>
          <p:cNvSpPr/>
          <p:nvPr/>
        </p:nvSpPr>
        <p:spPr>
          <a:xfrm>
            <a:off x="8802728" y="867010"/>
            <a:ext cx="3125167" cy="5411526"/>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7">
            <a:extLst>
              <a:ext uri="{FF2B5EF4-FFF2-40B4-BE49-F238E27FC236}">
                <a16:creationId xmlns:a16="http://schemas.microsoft.com/office/drawing/2014/main" id="{2D2FBD86-93D0-5386-52B2-0B885B6F8DE9}"/>
              </a:ext>
            </a:extLst>
          </p:cNvPr>
          <p:cNvSpPr/>
          <p:nvPr/>
        </p:nvSpPr>
        <p:spPr>
          <a:xfrm>
            <a:off x="9149088" y="1044243"/>
            <a:ext cx="2498853" cy="5226654"/>
          </a:xfrm>
          <a:prstGeom prst="roundRect">
            <a:avLst>
              <a:gd name="adj" fmla="val 8077"/>
            </a:avLst>
          </a:prstGeom>
          <a:noFill/>
          <a:ln w="25400" cap="flat" cmpd="sng" algn="ctr">
            <a:noFill/>
            <a:prstDash val="solid"/>
          </a:ln>
          <a:effectLst/>
        </p:spPr>
        <p:txBody>
          <a:bodyPr lIns="182880" tIns="0" rIns="91440" bIns="45720" rtlCol="0" anchor="ctr"/>
          <a:lstStyle/>
          <a:p>
            <a:pPr marL="285750" indent="-285750">
              <a:lnSpc>
                <a:spcPct val="150000"/>
              </a:lnSpc>
              <a:buFont typeface="Wingdings" panose="05000000000000000000" pitchFamily="2" charset="2"/>
              <a:buChar char="ü"/>
            </a:pPr>
            <a:r>
              <a:rPr lang="en-US" sz="1600" dirty="0">
                <a:latin typeface="+mj-lt"/>
              </a:rPr>
              <a:t> TSX: FTG</a:t>
            </a:r>
          </a:p>
          <a:p>
            <a:pPr marL="342900" indent="-342900">
              <a:spcBef>
                <a:spcPts val="900"/>
              </a:spcBef>
              <a:buFont typeface="Wingdings" panose="05000000000000000000" pitchFamily="2" charset="2"/>
              <a:buChar char="ü"/>
            </a:pPr>
            <a:r>
              <a:rPr lang="en-US" sz="1600" dirty="0">
                <a:latin typeface="+mj-lt"/>
                <a:cs typeface="Hind SemiBold"/>
              </a:rPr>
              <a:t>Reduce costs</a:t>
            </a:r>
          </a:p>
          <a:p>
            <a:pPr marL="342900" indent="-342900">
              <a:spcBef>
                <a:spcPts val="900"/>
              </a:spcBef>
              <a:buFont typeface="Wingdings" panose="05000000000000000000" pitchFamily="2" charset="2"/>
              <a:buChar char="ü"/>
            </a:pPr>
            <a:r>
              <a:rPr lang="en-US" sz="1600" dirty="0">
                <a:latin typeface="+mj-lt"/>
                <a:cs typeface="Hind SemiBold"/>
              </a:rPr>
              <a:t>Get approvals to sell products on key platforms</a:t>
            </a:r>
          </a:p>
          <a:p>
            <a:pPr marL="342900" indent="-342900">
              <a:spcBef>
                <a:spcPts val="900"/>
              </a:spcBef>
              <a:buFont typeface="Wingdings" panose="05000000000000000000" pitchFamily="2" charset="2"/>
              <a:buChar char="ü"/>
            </a:pPr>
            <a:r>
              <a:rPr lang="en-US" sz="1600" dirty="0">
                <a:latin typeface="+mj-lt"/>
                <a:cs typeface="Hind SemiBold"/>
              </a:rPr>
              <a:t>Sell 3 existing products</a:t>
            </a:r>
          </a:p>
          <a:p>
            <a:pPr marL="342900" indent="-342900">
              <a:spcBef>
                <a:spcPts val="900"/>
              </a:spcBef>
              <a:buFont typeface="Wingdings" panose="05000000000000000000" pitchFamily="2" charset="2"/>
              <a:buChar char="ü"/>
            </a:pPr>
            <a:r>
              <a:rPr lang="en-US" sz="1600" dirty="0">
                <a:latin typeface="+mj-lt"/>
                <a:cs typeface="Hind SemiBold"/>
              </a:rPr>
              <a:t>Sell recurring data-related revenue for all 3 products</a:t>
            </a:r>
          </a:p>
          <a:p>
            <a:pPr marL="342900" indent="-342900">
              <a:spcBef>
                <a:spcPts val="900"/>
              </a:spcBef>
              <a:buFont typeface="Wingdings" panose="05000000000000000000" pitchFamily="2" charset="2"/>
              <a:buChar char="ü"/>
            </a:pPr>
            <a:r>
              <a:rPr lang="en-US" sz="1600" dirty="0">
                <a:latin typeface="+mj-lt"/>
                <a:cs typeface="Hind SemiBold"/>
              </a:rPr>
              <a:t>In source product manufacturing to FTG sites</a:t>
            </a:r>
          </a:p>
          <a:p>
            <a:pPr marL="342900" indent="-342900">
              <a:spcBef>
                <a:spcPts val="900"/>
              </a:spcBef>
              <a:buFont typeface="Wingdings" panose="05000000000000000000" pitchFamily="2" charset="2"/>
              <a:buChar char="ü"/>
            </a:pPr>
            <a:r>
              <a:rPr lang="en-US" sz="1600" dirty="0">
                <a:latin typeface="+mj-lt"/>
                <a:cs typeface="Hind SemiBold"/>
              </a:rPr>
              <a:t>Shield profits from tax via tax losses </a:t>
            </a:r>
          </a:p>
        </p:txBody>
      </p:sp>
      <p:sp>
        <p:nvSpPr>
          <p:cNvPr id="21" name="Oval 20">
            <a:extLst>
              <a:ext uri="{FF2B5EF4-FFF2-40B4-BE49-F238E27FC236}">
                <a16:creationId xmlns:a16="http://schemas.microsoft.com/office/drawing/2014/main" id="{AD870F63-50C7-50B3-F5B0-8036FA9C2DE2}"/>
              </a:ext>
            </a:extLst>
          </p:cNvPr>
          <p:cNvSpPr/>
          <p:nvPr/>
        </p:nvSpPr>
        <p:spPr>
          <a:xfrm>
            <a:off x="236233" y="6085466"/>
            <a:ext cx="606829" cy="606829"/>
          </a:xfrm>
          <a:prstGeom prst="ellipse">
            <a:avLst/>
          </a:prstGeom>
          <a:blipFill rotWithShape="1">
            <a:blip r:embed="rId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2" name="Title 1">
            <a:extLst>
              <a:ext uri="{FF2B5EF4-FFF2-40B4-BE49-F238E27FC236}">
                <a16:creationId xmlns:a16="http://schemas.microsoft.com/office/drawing/2014/main" id="{CA88D678-DFEA-3126-BDA6-AD3AA35D1ADB}"/>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1048670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24B14BB-CB5B-7106-36C6-E4FE79A3FD57}"/>
              </a:ext>
            </a:extLst>
          </p:cNvPr>
          <p:cNvSpPr txBox="1">
            <a:spLocks/>
          </p:cNvSpPr>
          <p:nvPr/>
        </p:nvSpPr>
        <p:spPr>
          <a:xfrm>
            <a:off x="1853848" y="492474"/>
            <a:ext cx="7190151" cy="66744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a:t>Future M&amp;A Considerations</a:t>
            </a:r>
          </a:p>
        </p:txBody>
      </p:sp>
      <p:sp>
        <p:nvSpPr>
          <p:cNvPr id="15" name="Title 1">
            <a:extLst>
              <a:ext uri="{FF2B5EF4-FFF2-40B4-BE49-F238E27FC236}">
                <a16:creationId xmlns:a16="http://schemas.microsoft.com/office/drawing/2014/main" id="{AF4B2086-FED6-5DB4-4C99-4CD4B4AC5A06}"/>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a:rPr>
              <a:t>TSX: FTG</a:t>
            </a:r>
            <a:endParaRPr lang="en-US" sz="800" b="1">
              <a:cs typeface="Arial" panose="020B0604020202020204" pitchFamily="34" charset="0"/>
            </a:endParaRPr>
          </a:p>
        </p:txBody>
      </p:sp>
      <p:grpSp>
        <p:nvGrpSpPr>
          <p:cNvPr id="3" name="Group 2">
            <a:extLst>
              <a:ext uri="{FF2B5EF4-FFF2-40B4-BE49-F238E27FC236}">
                <a16:creationId xmlns:a16="http://schemas.microsoft.com/office/drawing/2014/main" id="{4F018374-547F-B22A-0D48-221931CAC0EE}"/>
              </a:ext>
            </a:extLst>
          </p:cNvPr>
          <p:cNvGrpSpPr/>
          <p:nvPr/>
        </p:nvGrpSpPr>
        <p:grpSpPr>
          <a:xfrm>
            <a:off x="1806499" y="1112775"/>
            <a:ext cx="8776008" cy="5121060"/>
            <a:chOff x="2220686" y="972457"/>
            <a:chExt cx="6473371" cy="5121060"/>
          </a:xfrm>
        </p:grpSpPr>
        <p:sp>
          <p:nvSpPr>
            <p:cNvPr id="9" name="Rectangle: Rounded Corners 8">
              <a:extLst>
                <a:ext uri="{FF2B5EF4-FFF2-40B4-BE49-F238E27FC236}">
                  <a16:creationId xmlns:a16="http://schemas.microsoft.com/office/drawing/2014/main" id="{6607CA4B-37F1-3331-DDA2-C11446A99FF4}"/>
                </a:ext>
              </a:extLst>
            </p:cNvPr>
            <p:cNvSpPr/>
            <p:nvPr/>
          </p:nvSpPr>
          <p:spPr>
            <a:xfrm>
              <a:off x="2220686" y="972457"/>
              <a:ext cx="6473371" cy="5086695"/>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
              </a:pPr>
              <a:endParaRPr lang="en-CA"/>
            </a:p>
          </p:txBody>
        </p:sp>
        <p:sp>
          <p:nvSpPr>
            <p:cNvPr id="13" name="Rounded Rectangle 17">
              <a:extLst>
                <a:ext uri="{FF2B5EF4-FFF2-40B4-BE49-F238E27FC236}">
                  <a16:creationId xmlns:a16="http://schemas.microsoft.com/office/drawing/2014/main" id="{1F60480F-769D-CA5B-07AD-544D28E1F5E9}"/>
                </a:ext>
              </a:extLst>
            </p:cNvPr>
            <p:cNvSpPr/>
            <p:nvPr/>
          </p:nvSpPr>
          <p:spPr>
            <a:xfrm>
              <a:off x="2536235" y="1765645"/>
              <a:ext cx="5882050" cy="4327872"/>
            </a:xfrm>
            <a:prstGeom prst="roundRect">
              <a:avLst>
                <a:gd name="adj" fmla="val 8077"/>
              </a:avLst>
            </a:prstGeom>
            <a:noFill/>
            <a:ln w="25400" cap="flat" cmpd="sng" algn="ctr">
              <a:noFill/>
              <a:prstDash val="solid"/>
            </a:ln>
            <a:effectLst/>
          </p:spPr>
          <p:txBody>
            <a:bodyPr lIns="182880" tIns="0" rIns="91440" bIns="45720" rtlCol="0" anchor="t"/>
            <a:lstStyle/>
            <a:p>
              <a:pPr>
                <a:lnSpc>
                  <a:spcPct val="150000"/>
                </a:lnSpc>
              </a:pPr>
              <a:r>
                <a:rPr lang="en-US" sz="1900" dirty="0">
                  <a:latin typeface="+mj-lt"/>
                </a:rPr>
                <a:t>Key criteria for future acquisitions include:</a:t>
              </a:r>
            </a:p>
            <a:p>
              <a:pPr marL="342900" indent="-342900">
                <a:lnSpc>
                  <a:spcPct val="150000"/>
                </a:lnSpc>
                <a:buFont typeface="Wingdings" panose="05000000000000000000" pitchFamily="2" charset="2"/>
                <a:buChar char="§"/>
              </a:pPr>
              <a:r>
                <a:rPr lang="en-US" sz="1900" dirty="0"/>
                <a:t>Aligned with FTG market and product focus</a:t>
              </a:r>
            </a:p>
            <a:p>
              <a:pPr marL="342900" indent="-342900">
                <a:spcBef>
                  <a:spcPts val="900"/>
                </a:spcBef>
                <a:buFont typeface="Wingdings" panose="05000000000000000000" pitchFamily="2" charset="2"/>
                <a:buChar char="§"/>
              </a:pPr>
              <a:r>
                <a:rPr lang="en-US" sz="1900" dirty="0"/>
                <a:t>Expand technology offering</a:t>
              </a:r>
            </a:p>
            <a:p>
              <a:pPr marL="342900" indent="-342900">
                <a:spcBef>
                  <a:spcPts val="900"/>
                </a:spcBef>
                <a:buFont typeface="Wingdings" panose="05000000000000000000" pitchFamily="2" charset="2"/>
                <a:buChar char="§"/>
              </a:pPr>
              <a:r>
                <a:rPr lang="en-US" sz="1900" dirty="0">
                  <a:cs typeface="Segoe UI"/>
                </a:rPr>
                <a:t>Expand geographic coverage</a:t>
              </a:r>
            </a:p>
            <a:p>
              <a:pPr marL="800100" lvl="1" indent="-342900">
                <a:spcBef>
                  <a:spcPts val="500"/>
                </a:spcBef>
                <a:buFont typeface="Wingdings" panose="05000000000000000000" pitchFamily="2" charset="2"/>
                <a:buChar char="§"/>
              </a:pPr>
              <a:r>
                <a:rPr lang="en-US" sz="1900" dirty="0">
                  <a:cs typeface="Segoe UI"/>
                </a:rPr>
                <a:t>Europe for commercial aerospace</a:t>
              </a:r>
            </a:p>
            <a:p>
              <a:pPr marL="800100" lvl="1" indent="-342900">
                <a:spcAft>
                  <a:spcPts val="600"/>
                </a:spcAft>
                <a:buFont typeface="Wingdings" panose="05000000000000000000" pitchFamily="2" charset="2"/>
                <a:buChar char="§"/>
              </a:pPr>
              <a:r>
                <a:rPr lang="en-US" sz="1900" dirty="0">
                  <a:cs typeface="Segoe UI"/>
                </a:rPr>
                <a:t>Europe, India, other top ten countries outside of US for </a:t>
              </a:r>
              <a:r>
                <a:rPr lang="en-US" sz="1900" dirty="0" err="1">
                  <a:cs typeface="Segoe UI"/>
                </a:rPr>
                <a:t>defence</a:t>
              </a:r>
              <a:endParaRPr lang="en-US" sz="1900" dirty="0">
                <a:cs typeface="Segoe UI"/>
              </a:endParaRPr>
            </a:p>
            <a:p>
              <a:pPr marL="342900" indent="-342900">
                <a:spcBef>
                  <a:spcPts val="900"/>
                </a:spcBef>
                <a:buFont typeface="Wingdings" panose="05000000000000000000" pitchFamily="2" charset="2"/>
                <a:buChar char="§"/>
              </a:pPr>
              <a:r>
                <a:rPr lang="en-US" sz="1900" dirty="0">
                  <a:cs typeface="Segoe UI"/>
                </a:rPr>
                <a:t>Accelerate FTG’s penetration of the aftermarket segment</a:t>
              </a:r>
            </a:p>
            <a:p>
              <a:pPr marL="342900" indent="-342900">
                <a:spcBef>
                  <a:spcPts val="900"/>
                </a:spcBef>
                <a:buFont typeface="Wingdings" panose="05000000000000000000" pitchFamily="2" charset="2"/>
                <a:buChar char="§"/>
              </a:pPr>
              <a:r>
                <a:rPr lang="en-US" sz="1900" dirty="0">
                  <a:cs typeface="Segoe UI"/>
                </a:rPr>
                <a:t>Drive up plant utilization</a:t>
              </a:r>
            </a:p>
            <a:p>
              <a:pPr marL="342900" indent="-342900">
                <a:spcBef>
                  <a:spcPts val="900"/>
                </a:spcBef>
                <a:buFont typeface="Wingdings" panose="05000000000000000000" pitchFamily="2" charset="2"/>
                <a:buChar char="§"/>
              </a:pPr>
              <a:r>
                <a:rPr lang="en-US" sz="1900" dirty="0">
                  <a:cs typeface="Segoe UI"/>
                </a:rPr>
                <a:t>Attractive price, attractive multiple</a:t>
              </a:r>
            </a:p>
            <a:p>
              <a:pPr marL="342900" indent="-342900">
                <a:spcBef>
                  <a:spcPts val="900"/>
                </a:spcBef>
                <a:buFont typeface="Wingdings" panose="05000000000000000000" pitchFamily="2" charset="2"/>
                <a:buChar char="§"/>
              </a:pPr>
              <a:r>
                <a:rPr lang="en-US" sz="1900" dirty="0">
                  <a:cs typeface="Segoe UI"/>
                </a:rPr>
                <a:t>Accretive to earnings</a:t>
              </a:r>
            </a:p>
          </p:txBody>
        </p:sp>
        <p:sp>
          <p:nvSpPr>
            <p:cNvPr id="2" name="Title 1">
              <a:extLst>
                <a:ext uri="{FF2B5EF4-FFF2-40B4-BE49-F238E27FC236}">
                  <a16:creationId xmlns:a16="http://schemas.microsoft.com/office/drawing/2014/main" id="{54DEF47A-43B0-C41F-029F-BF485F77B97B}"/>
                </a:ext>
              </a:extLst>
            </p:cNvPr>
            <p:cNvSpPr txBox="1">
              <a:spLocks/>
            </p:cNvSpPr>
            <p:nvPr/>
          </p:nvSpPr>
          <p:spPr>
            <a:xfrm>
              <a:off x="2737620" y="1378195"/>
              <a:ext cx="4821601" cy="66744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a:t>Future Acquisitions</a:t>
              </a:r>
            </a:p>
          </p:txBody>
        </p:sp>
      </p:grpSp>
    </p:spTree>
    <p:extLst>
      <p:ext uri="{BB962C8B-B14F-4D97-AF65-F5344CB8AC3E}">
        <p14:creationId xmlns:p14="http://schemas.microsoft.com/office/powerpoint/2010/main" val="515597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7F2DC3C-D528-B86C-6BAC-6BA36BF6A630}"/>
              </a:ext>
            </a:extLst>
          </p:cNvPr>
          <p:cNvSpPr/>
          <p:nvPr/>
        </p:nvSpPr>
        <p:spPr>
          <a:xfrm>
            <a:off x="876300" y="916673"/>
            <a:ext cx="10515600" cy="5486400"/>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Content Placeholder 2">
            <a:extLst>
              <a:ext uri="{FF2B5EF4-FFF2-40B4-BE49-F238E27FC236}">
                <a16:creationId xmlns:a16="http://schemas.microsoft.com/office/drawing/2014/main" id="{0955CBED-3EE0-6BDB-06F3-8276A8BB35CC}"/>
              </a:ext>
            </a:extLst>
          </p:cNvPr>
          <p:cNvSpPr>
            <a:spLocks noGrp="1"/>
          </p:cNvSpPr>
          <p:nvPr>
            <p:ph idx="1"/>
          </p:nvPr>
        </p:nvSpPr>
        <p:spPr>
          <a:xfrm>
            <a:off x="876300" y="978314"/>
            <a:ext cx="10625254" cy="5486400"/>
          </a:xfrm>
        </p:spPr>
        <p:txBody>
          <a:bodyPr>
            <a:normAutofit lnSpcReduction="10000"/>
          </a:bodyPr>
          <a:lstStyle/>
          <a:p>
            <a:r>
              <a:rPr lang="en-CA" sz="1600" dirty="0">
                <a:solidFill>
                  <a:schemeClr val="tx1"/>
                </a:solidFill>
              </a:rPr>
              <a:t>The US Administration is implementing tariffs on imports into the US</a:t>
            </a:r>
          </a:p>
          <a:p>
            <a:r>
              <a:rPr lang="en-CA" sz="1600" dirty="0">
                <a:solidFill>
                  <a:schemeClr val="tx1"/>
                </a:solidFill>
              </a:rPr>
              <a:t>In September 2026 new US tariffs on Canadian imports, included Printed Circuit Boards</a:t>
            </a:r>
          </a:p>
          <a:p>
            <a:pPr lvl="1"/>
            <a:r>
              <a:rPr lang="en-CA" sz="1600" dirty="0">
                <a:solidFill>
                  <a:schemeClr val="tx1"/>
                </a:solidFill>
              </a:rPr>
              <a:t>There is an exemption for Civil Aircraft parts</a:t>
            </a:r>
          </a:p>
          <a:p>
            <a:r>
              <a:rPr lang="en-CA" sz="1600" dirty="0">
                <a:solidFill>
                  <a:schemeClr val="tx1"/>
                </a:solidFill>
              </a:rPr>
              <a:t>FTG sales include approximately $58M in sales to the US from Canada or China</a:t>
            </a:r>
          </a:p>
          <a:p>
            <a:r>
              <a:rPr lang="en-CA" sz="1600" dirty="0">
                <a:solidFill>
                  <a:schemeClr val="tx1"/>
                </a:solidFill>
              </a:rPr>
              <a:t>Mitigation plans include:</a:t>
            </a:r>
          </a:p>
          <a:p>
            <a:pPr lvl="1"/>
            <a:r>
              <a:rPr lang="en-CA" sz="1600" dirty="0">
                <a:solidFill>
                  <a:schemeClr val="tx1"/>
                </a:solidFill>
              </a:rPr>
              <a:t>The US-based acquisitions by FTG in 2019 and 2023 have expanded our US manufacturing capacity </a:t>
            </a:r>
          </a:p>
          <a:p>
            <a:pPr lvl="1"/>
            <a:r>
              <a:rPr lang="en-CA" sz="1600" dirty="0">
                <a:solidFill>
                  <a:schemeClr val="tx1"/>
                </a:solidFill>
              </a:rPr>
              <a:t>The acquisition of FLYHT in December 2024 reduces our exposure to tariffs as their largest customer is in Canada and they sell globally</a:t>
            </a:r>
          </a:p>
          <a:p>
            <a:pPr lvl="1"/>
            <a:r>
              <a:rPr lang="en-CA" sz="1600" dirty="0">
                <a:solidFill>
                  <a:schemeClr val="tx1"/>
                </a:solidFill>
              </a:rPr>
              <a:t>The recent win of cockpit assemblies on the DeHavilland Canadair 515 water bomber will be Canadian revenue generated in our Canadian aerospace site</a:t>
            </a:r>
          </a:p>
          <a:p>
            <a:pPr lvl="1"/>
            <a:r>
              <a:rPr lang="en-CA" sz="1600" dirty="0">
                <a:solidFill>
                  <a:schemeClr val="tx1"/>
                </a:solidFill>
              </a:rPr>
              <a:t>The ramp up of the C919 aircraft production in China will create a revenue stream not impacted by US tariffs</a:t>
            </a:r>
          </a:p>
          <a:p>
            <a:pPr lvl="1"/>
            <a:r>
              <a:rPr lang="en-CA" sz="1600" dirty="0">
                <a:solidFill>
                  <a:schemeClr val="tx1"/>
                </a:solidFill>
              </a:rPr>
              <a:t>It will take time for the Aerospace and Defence supply chain to move sources of supply so any negative impact to FTG would be felt over time</a:t>
            </a:r>
          </a:p>
          <a:p>
            <a:pPr lvl="1"/>
            <a:r>
              <a:rPr lang="en-CA" sz="1600" dirty="0">
                <a:solidFill>
                  <a:schemeClr val="tx1"/>
                </a:solidFill>
              </a:rPr>
              <a:t>We are moving to be more locally focused with US sites selling into US customers and non- US sites selling to non-US customers</a:t>
            </a:r>
          </a:p>
          <a:p>
            <a:pPr lvl="1"/>
            <a:r>
              <a:rPr lang="en-CA" sz="1600" dirty="0">
                <a:solidFill>
                  <a:schemeClr val="tx1"/>
                </a:solidFill>
              </a:rPr>
              <a:t>FTG has plans to add sales resources in Canada, Europe and Asia</a:t>
            </a:r>
          </a:p>
          <a:p>
            <a:pPr lvl="1"/>
            <a:r>
              <a:rPr lang="en-CA" sz="1600" dirty="0">
                <a:solidFill>
                  <a:schemeClr val="tx1"/>
                </a:solidFill>
              </a:rPr>
              <a:t>FTG’s new facility in Hyderabad India will help open a new non-US market</a:t>
            </a:r>
          </a:p>
          <a:p>
            <a:pPr lvl="1"/>
            <a:endParaRPr lang="en-CA" sz="1600" dirty="0">
              <a:solidFill>
                <a:schemeClr val="tx1"/>
              </a:solidFill>
            </a:endParaRPr>
          </a:p>
          <a:p>
            <a:r>
              <a:rPr lang="en-CA" sz="1600" dirty="0">
                <a:solidFill>
                  <a:schemeClr val="tx1"/>
                </a:solidFill>
              </a:rPr>
              <a:t>Input costs are now being impacted by tariffs as much material comes from Asia and ships to or via the USA</a:t>
            </a:r>
          </a:p>
          <a:p>
            <a:pPr lvl="1"/>
            <a:r>
              <a:rPr lang="en-CA" sz="1600" dirty="0">
                <a:solidFill>
                  <a:schemeClr val="tx1"/>
                </a:solidFill>
              </a:rPr>
              <a:t>We are working to pass these tariff costs on to customers</a:t>
            </a:r>
          </a:p>
        </p:txBody>
      </p:sp>
      <p:sp>
        <p:nvSpPr>
          <p:cNvPr id="6" name="Title 1">
            <a:extLst>
              <a:ext uri="{FF2B5EF4-FFF2-40B4-BE49-F238E27FC236}">
                <a16:creationId xmlns:a16="http://schemas.microsoft.com/office/drawing/2014/main" id="{E558A883-A2CA-E2A6-BF35-2CD99AE6215E}"/>
              </a:ext>
            </a:extLst>
          </p:cNvPr>
          <p:cNvSpPr txBox="1">
            <a:spLocks/>
          </p:cNvSpPr>
          <p:nvPr/>
        </p:nvSpPr>
        <p:spPr>
          <a:xfrm>
            <a:off x="236054" y="504547"/>
            <a:ext cx="3611117" cy="443307"/>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ea typeface="+mj-lt"/>
                <a:cs typeface="+mj-lt"/>
              </a:rPr>
              <a:t>US Tariffs</a:t>
            </a:r>
            <a:endParaRPr lang="en-US" sz="3000" dirty="0"/>
          </a:p>
        </p:txBody>
      </p:sp>
      <p:sp>
        <p:nvSpPr>
          <p:cNvPr id="8" name="Title 1">
            <a:extLst>
              <a:ext uri="{FF2B5EF4-FFF2-40B4-BE49-F238E27FC236}">
                <a16:creationId xmlns:a16="http://schemas.microsoft.com/office/drawing/2014/main" id="{5D0532A1-C594-071C-EA02-65F71B9DB088}"/>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Tree>
    <p:extLst>
      <p:ext uri="{BB962C8B-B14F-4D97-AF65-F5344CB8AC3E}">
        <p14:creationId xmlns:p14="http://schemas.microsoft.com/office/powerpoint/2010/main" val="3621776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EA74-B453-3FD8-2CF5-2C84A74BB3C9}"/>
              </a:ext>
            </a:extLst>
          </p:cNvPr>
          <p:cNvSpPr txBox="1">
            <a:spLocks/>
          </p:cNvSpPr>
          <p:nvPr/>
        </p:nvSpPr>
        <p:spPr>
          <a:xfrm>
            <a:off x="1325537" y="439364"/>
            <a:ext cx="8063789" cy="430971"/>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Financial Highlights – Revenue and Earnings</a:t>
            </a:r>
          </a:p>
        </p:txBody>
      </p:sp>
      <p:sp>
        <p:nvSpPr>
          <p:cNvPr id="10" name="Rectangle: Rounded Corners 9">
            <a:extLst>
              <a:ext uri="{FF2B5EF4-FFF2-40B4-BE49-F238E27FC236}">
                <a16:creationId xmlns:a16="http://schemas.microsoft.com/office/drawing/2014/main" id="{DC6AF945-588E-7A28-AF01-B2B5C0252A30}"/>
              </a:ext>
            </a:extLst>
          </p:cNvPr>
          <p:cNvSpPr/>
          <p:nvPr/>
        </p:nvSpPr>
        <p:spPr>
          <a:xfrm>
            <a:off x="1073888" y="1056052"/>
            <a:ext cx="10023703" cy="5636243"/>
          </a:xfrm>
          <a:prstGeom prst="round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sp>
        <p:nvSpPr>
          <p:cNvPr id="4" name="Oval 3">
            <a:extLst>
              <a:ext uri="{FF2B5EF4-FFF2-40B4-BE49-F238E27FC236}">
                <a16:creationId xmlns:a16="http://schemas.microsoft.com/office/drawing/2014/main" id="{A2ACDFC5-078E-A7CC-959E-7A771936E53C}"/>
              </a:ext>
            </a:extLst>
          </p:cNvPr>
          <p:cNvSpPr/>
          <p:nvPr/>
        </p:nvSpPr>
        <p:spPr>
          <a:xfrm>
            <a:off x="236233" y="6085466"/>
            <a:ext cx="606829" cy="606829"/>
          </a:xfrm>
          <a:prstGeom prst="ellipse">
            <a:avLst/>
          </a:prstGeom>
          <a:blipFill rotWithShape="1">
            <a:blip r:embed="rId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5" name="Slide Number Placeholder 5">
            <a:extLst>
              <a:ext uri="{FF2B5EF4-FFF2-40B4-BE49-F238E27FC236}">
                <a16:creationId xmlns:a16="http://schemas.microsoft.com/office/drawing/2014/main" id="{944D5F62-D368-444C-B33E-90C793F81B04}"/>
              </a:ext>
            </a:extLst>
          </p:cNvPr>
          <p:cNvSpPr txBox="1">
            <a:spLocks/>
          </p:cNvSpPr>
          <p:nvPr/>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pPr algn="r"/>
              <a:t>18</a:t>
            </a:fld>
            <a:endParaRPr lang="en-CA" b="1" dirty="0"/>
          </a:p>
        </p:txBody>
      </p:sp>
      <p:cxnSp>
        <p:nvCxnSpPr>
          <p:cNvPr id="18" name="Straight Arrow Connector 17">
            <a:extLst>
              <a:ext uri="{FF2B5EF4-FFF2-40B4-BE49-F238E27FC236}">
                <a16:creationId xmlns:a16="http://schemas.microsoft.com/office/drawing/2014/main" id="{2E596E7D-B6F3-BD63-6DB7-2418F4135B09}"/>
              </a:ext>
            </a:extLst>
          </p:cNvPr>
          <p:cNvCxnSpPr>
            <a:cxnSpLocks/>
          </p:cNvCxnSpPr>
          <p:nvPr/>
        </p:nvCxnSpPr>
        <p:spPr>
          <a:xfrm flipV="1">
            <a:off x="2169042" y="1323957"/>
            <a:ext cx="2626242" cy="125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D78BBB5-1CF3-D2D8-0F0D-188ABA416E3A}"/>
              </a:ext>
            </a:extLst>
          </p:cNvPr>
          <p:cNvSpPr txBox="1"/>
          <p:nvPr/>
        </p:nvSpPr>
        <p:spPr>
          <a:xfrm>
            <a:off x="3077313" y="1085898"/>
            <a:ext cx="1244251" cy="369332"/>
          </a:xfrm>
          <a:prstGeom prst="rect">
            <a:avLst/>
          </a:prstGeom>
          <a:noFill/>
        </p:spPr>
        <p:txBody>
          <a:bodyPr wrap="none" rtlCol="0">
            <a:spAutoFit/>
          </a:bodyPr>
          <a:lstStyle/>
          <a:p>
            <a:r>
              <a:rPr lang="en-CA" dirty="0"/>
              <a:t>24% CAGR</a:t>
            </a:r>
          </a:p>
        </p:txBody>
      </p:sp>
      <p:cxnSp>
        <p:nvCxnSpPr>
          <p:cNvPr id="22" name="Straight Arrow Connector 21">
            <a:extLst>
              <a:ext uri="{FF2B5EF4-FFF2-40B4-BE49-F238E27FC236}">
                <a16:creationId xmlns:a16="http://schemas.microsoft.com/office/drawing/2014/main" id="{E701F9D0-BE4F-F3C2-5FBF-C77ED0894F6F}"/>
              </a:ext>
            </a:extLst>
          </p:cNvPr>
          <p:cNvCxnSpPr>
            <a:cxnSpLocks/>
          </p:cNvCxnSpPr>
          <p:nvPr/>
        </p:nvCxnSpPr>
        <p:spPr>
          <a:xfrm flipV="1">
            <a:off x="6915268" y="1330216"/>
            <a:ext cx="2626242" cy="125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BEF584F-E6EB-47E0-03B0-AFA3FD056469}"/>
              </a:ext>
            </a:extLst>
          </p:cNvPr>
          <p:cNvSpPr txBox="1"/>
          <p:nvPr/>
        </p:nvSpPr>
        <p:spPr>
          <a:xfrm>
            <a:off x="7729919" y="1067685"/>
            <a:ext cx="1236236" cy="369332"/>
          </a:xfrm>
          <a:prstGeom prst="rect">
            <a:avLst/>
          </a:prstGeom>
          <a:noFill/>
        </p:spPr>
        <p:txBody>
          <a:bodyPr wrap="none" rtlCol="0">
            <a:spAutoFit/>
          </a:bodyPr>
          <a:lstStyle/>
          <a:p>
            <a:r>
              <a:rPr lang="en-CA" dirty="0"/>
              <a:t>29% CAGR</a:t>
            </a:r>
          </a:p>
        </p:txBody>
      </p:sp>
      <p:cxnSp>
        <p:nvCxnSpPr>
          <p:cNvPr id="24" name="Straight Arrow Connector 23">
            <a:extLst>
              <a:ext uri="{FF2B5EF4-FFF2-40B4-BE49-F238E27FC236}">
                <a16:creationId xmlns:a16="http://schemas.microsoft.com/office/drawing/2014/main" id="{D8CB79A2-E0D1-0621-E3A4-E532EA7714C0}"/>
              </a:ext>
            </a:extLst>
          </p:cNvPr>
          <p:cNvCxnSpPr>
            <a:cxnSpLocks/>
          </p:cNvCxnSpPr>
          <p:nvPr/>
        </p:nvCxnSpPr>
        <p:spPr>
          <a:xfrm flipV="1">
            <a:off x="2135373" y="4266130"/>
            <a:ext cx="2626242" cy="125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7E67CA6-54F4-5BC5-EE7E-76F4704A8095}"/>
              </a:ext>
            </a:extLst>
          </p:cNvPr>
          <p:cNvSpPr txBox="1"/>
          <p:nvPr/>
        </p:nvSpPr>
        <p:spPr>
          <a:xfrm>
            <a:off x="3051554" y="3990772"/>
            <a:ext cx="1223412" cy="369332"/>
          </a:xfrm>
          <a:prstGeom prst="rect">
            <a:avLst/>
          </a:prstGeom>
          <a:noFill/>
        </p:spPr>
        <p:txBody>
          <a:bodyPr wrap="none" rtlCol="0">
            <a:spAutoFit/>
          </a:bodyPr>
          <a:lstStyle/>
          <a:p>
            <a:r>
              <a:rPr lang="en-CA" dirty="0"/>
              <a:t>27% CAGR</a:t>
            </a:r>
          </a:p>
        </p:txBody>
      </p:sp>
      <p:cxnSp>
        <p:nvCxnSpPr>
          <p:cNvPr id="26" name="Straight Arrow Connector 25">
            <a:extLst>
              <a:ext uri="{FF2B5EF4-FFF2-40B4-BE49-F238E27FC236}">
                <a16:creationId xmlns:a16="http://schemas.microsoft.com/office/drawing/2014/main" id="{12FB4F6C-2F7D-5B61-B6DA-6088F84577BA}"/>
              </a:ext>
            </a:extLst>
          </p:cNvPr>
          <p:cNvCxnSpPr>
            <a:cxnSpLocks/>
          </p:cNvCxnSpPr>
          <p:nvPr/>
        </p:nvCxnSpPr>
        <p:spPr>
          <a:xfrm flipV="1">
            <a:off x="7015652" y="4175438"/>
            <a:ext cx="2626242" cy="125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8022300-962E-475C-5933-AFC4E649A0F1}"/>
              </a:ext>
            </a:extLst>
          </p:cNvPr>
          <p:cNvSpPr txBox="1"/>
          <p:nvPr/>
        </p:nvSpPr>
        <p:spPr>
          <a:xfrm>
            <a:off x="7924702" y="3912053"/>
            <a:ext cx="1305165" cy="369332"/>
          </a:xfrm>
          <a:prstGeom prst="rect">
            <a:avLst/>
          </a:prstGeom>
          <a:noFill/>
        </p:spPr>
        <p:txBody>
          <a:bodyPr wrap="none" rtlCol="0">
            <a:spAutoFit/>
          </a:bodyPr>
          <a:lstStyle/>
          <a:p>
            <a:r>
              <a:rPr lang="en-CA" dirty="0"/>
              <a:t>135% CAGR</a:t>
            </a:r>
          </a:p>
        </p:txBody>
      </p:sp>
      <p:sp>
        <p:nvSpPr>
          <p:cNvPr id="3" name="Title 1">
            <a:extLst>
              <a:ext uri="{FF2B5EF4-FFF2-40B4-BE49-F238E27FC236}">
                <a16:creationId xmlns:a16="http://schemas.microsoft.com/office/drawing/2014/main" id="{81595248-D929-DAB3-B3F7-D6F4BF57C4F2}"/>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graphicFrame>
        <p:nvGraphicFramePr>
          <p:cNvPr id="6" name="Chart 5">
            <a:extLst>
              <a:ext uri="{FF2B5EF4-FFF2-40B4-BE49-F238E27FC236}">
                <a16:creationId xmlns:a16="http://schemas.microsoft.com/office/drawing/2014/main" id="{1F6E795E-599A-5C23-589F-D54735B09ECB}"/>
              </a:ext>
            </a:extLst>
          </p:cNvPr>
          <p:cNvGraphicFramePr>
            <a:graphicFrameLocks/>
          </p:cNvGraphicFramePr>
          <p:nvPr>
            <p:extLst>
              <p:ext uri="{D42A27DB-BD31-4B8C-83A1-F6EECF244321}">
                <p14:modId xmlns:p14="http://schemas.microsoft.com/office/powerpoint/2010/main" val="219593177"/>
              </p:ext>
            </p:extLst>
          </p:nvPr>
        </p:nvGraphicFramePr>
        <p:xfrm>
          <a:off x="1196163" y="1353519"/>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16006A7C-3622-2C44-0560-984AD6148DC1}"/>
              </a:ext>
            </a:extLst>
          </p:cNvPr>
          <p:cNvGraphicFramePr>
            <a:graphicFrameLocks/>
          </p:cNvGraphicFramePr>
          <p:nvPr>
            <p:extLst>
              <p:ext uri="{D42A27DB-BD31-4B8C-83A1-F6EECF244321}">
                <p14:modId xmlns:p14="http://schemas.microsoft.com/office/powerpoint/2010/main" val="231088155"/>
              </p:ext>
            </p:extLst>
          </p:nvPr>
        </p:nvGraphicFramePr>
        <p:xfrm>
          <a:off x="6535415" y="1418433"/>
          <a:ext cx="3586716" cy="239261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4D840E56-7A32-10E9-87BD-0D36E3D91966}"/>
              </a:ext>
            </a:extLst>
          </p:cNvPr>
          <p:cNvGraphicFramePr>
            <a:graphicFrameLocks/>
          </p:cNvGraphicFramePr>
          <p:nvPr>
            <p:extLst>
              <p:ext uri="{D42A27DB-BD31-4B8C-83A1-F6EECF244321}">
                <p14:modId xmlns:p14="http://schemas.microsoft.com/office/powerpoint/2010/main" val="2596106854"/>
              </p:ext>
            </p:extLst>
          </p:nvPr>
        </p:nvGraphicFramePr>
        <p:xfrm>
          <a:off x="6273311" y="4173426"/>
          <a:ext cx="4206240" cy="23926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hart 16">
            <a:extLst>
              <a:ext uri="{FF2B5EF4-FFF2-40B4-BE49-F238E27FC236}">
                <a16:creationId xmlns:a16="http://schemas.microsoft.com/office/drawing/2014/main" id="{6FE22278-675A-FEB0-04DD-6B545DB75C2E}"/>
              </a:ext>
            </a:extLst>
          </p:cNvPr>
          <p:cNvGraphicFramePr>
            <a:graphicFrameLocks/>
          </p:cNvGraphicFramePr>
          <p:nvPr>
            <p:extLst>
              <p:ext uri="{D42A27DB-BD31-4B8C-83A1-F6EECF244321}">
                <p14:modId xmlns:p14="http://schemas.microsoft.com/office/powerpoint/2010/main" val="1667147238"/>
              </p:ext>
            </p:extLst>
          </p:nvPr>
        </p:nvGraphicFramePr>
        <p:xfrm>
          <a:off x="1818067" y="4394186"/>
          <a:ext cx="3950096" cy="22199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337247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F808593-D08B-5116-3C7F-7EBF9C11E2C0}"/>
              </a:ext>
            </a:extLst>
          </p:cNvPr>
          <p:cNvSpPr/>
          <p:nvPr/>
        </p:nvSpPr>
        <p:spPr>
          <a:xfrm>
            <a:off x="1073888" y="1056052"/>
            <a:ext cx="10023703" cy="5636243"/>
          </a:xfrm>
          <a:prstGeom prst="round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sp>
        <p:nvSpPr>
          <p:cNvPr id="3" name="Title 1">
            <a:extLst>
              <a:ext uri="{FF2B5EF4-FFF2-40B4-BE49-F238E27FC236}">
                <a16:creationId xmlns:a16="http://schemas.microsoft.com/office/drawing/2014/main" id="{CF587257-39B1-4C08-2284-B16CDFE51D05}"/>
              </a:ext>
            </a:extLst>
          </p:cNvPr>
          <p:cNvSpPr txBox="1">
            <a:spLocks/>
          </p:cNvSpPr>
          <p:nvPr/>
        </p:nvSpPr>
        <p:spPr>
          <a:xfrm>
            <a:off x="1325537" y="439364"/>
            <a:ext cx="8679700" cy="430971"/>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Financial Highlights – Balance Sheet and Investments</a:t>
            </a:r>
          </a:p>
        </p:txBody>
      </p:sp>
      <p:graphicFrame>
        <p:nvGraphicFramePr>
          <p:cNvPr id="8" name="Chart 7">
            <a:extLst>
              <a:ext uri="{FF2B5EF4-FFF2-40B4-BE49-F238E27FC236}">
                <a16:creationId xmlns:a16="http://schemas.microsoft.com/office/drawing/2014/main" id="{8520F260-21EC-F21E-4E11-CD3DDDC33FC7}"/>
              </a:ext>
            </a:extLst>
          </p:cNvPr>
          <p:cNvGraphicFramePr>
            <a:graphicFrameLocks/>
          </p:cNvGraphicFramePr>
          <p:nvPr>
            <p:extLst>
              <p:ext uri="{D42A27DB-BD31-4B8C-83A1-F6EECF244321}">
                <p14:modId xmlns:p14="http://schemas.microsoft.com/office/powerpoint/2010/main" val="3962676059"/>
              </p:ext>
            </p:extLst>
          </p:nvPr>
        </p:nvGraphicFramePr>
        <p:xfrm>
          <a:off x="6570921" y="3758611"/>
          <a:ext cx="4295542" cy="244548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7FDA6FF5-A7D2-C414-32C3-2BD7A7DA2B72}"/>
              </a:ext>
            </a:extLst>
          </p:cNvPr>
          <p:cNvSpPr txBox="1"/>
          <p:nvPr/>
        </p:nvSpPr>
        <p:spPr>
          <a:xfrm>
            <a:off x="1785279" y="6242519"/>
            <a:ext cx="93328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latin typeface="+mj-lt"/>
              </a:rPr>
              <a:t>Strong working capital and low debt levels – support future investments</a:t>
            </a:r>
          </a:p>
        </p:txBody>
      </p:sp>
      <p:sp>
        <p:nvSpPr>
          <p:cNvPr id="10" name="TextBox 1">
            <a:extLst>
              <a:ext uri="{FF2B5EF4-FFF2-40B4-BE49-F238E27FC236}">
                <a16:creationId xmlns:a16="http://schemas.microsoft.com/office/drawing/2014/main" id="{38871730-30FD-28A7-73CF-E605D0BEE395}"/>
              </a:ext>
            </a:extLst>
          </p:cNvPr>
          <p:cNvSpPr txBox="1"/>
          <p:nvPr/>
        </p:nvSpPr>
        <p:spPr>
          <a:xfrm>
            <a:off x="5178896" y="3299128"/>
            <a:ext cx="281853" cy="23381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b="1" kern="1200" dirty="0"/>
              <a:t>Q3</a:t>
            </a:r>
          </a:p>
        </p:txBody>
      </p:sp>
      <p:sp>
        <p:nvSpPr>
          <p:cNvPr id="11" name="TextBox 1">
            <a:extLst>
              <a:ext uri="{FF2B5EF4-FFF2-40B4-BE49-F238E27FC236}">
                <a16:creationId xmlns:a16="http://schemas.microsoft.com/office/drawing/2014/main" id="{38871730-30FD-28A7-73CF-E605D0BEE395}"/>
              </a:ext>
            </a:extLst>
          </p:cNvPr>
          <p:cNvSpPr txBox="1"/>
          <p:nvPr/>
        </p:nvSpPr>
        <p:spPr>
          <a:xfrm>
            <a:off x="10286067" y="6068550"/>
            <a:ext cx="281853" cy="23381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b="1" kern="1200" dirty="0"/>
              <a:t>Q3</a:t>
            </a:r>
          </a:p>
        </p:txBody>
      </p:sp>
      <p:sp>
        <p:nvSpPr>
          <p:cNvPr id="12" name="TextBox 1">
            <a:extLst>
              <a:ext uri="{FF2B5EF4-FFF2-40B4-BE49-F238E27FC236}">
                <a16:creationId xmlns:a16="http://schemas.microsoft.com/office/drawing/2014/main" id="{38871730-30FD-28A7-73CF-E605D0BEE395}"/>
              </a:ext>
            </a:extLst>
          </p:cNvPr>
          <p:cNvSpPr txBox="1"/>
          <p:nvPr/>
        </p:nvSpPr>
        <p:spPr>
          <a:xfrm>
            <a:off x="4903290" y="5801948"/>
            <a:ext cx="281853" cy="23381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b="1" dirty="0"/>
              <a:t>Q3</a:t>
            </a:r>
            <a:endParaRPr lang="en-CA" sz="1100" b="1" kern="1200" dirty="0"/>
          </a:p>
        </p:txBody>
      </p:sp>
      <p:sp>
        <p:nvSpPr>
          <p:cNvPr id="13" name="TextBox 1">
            <a:extLst>
              <a:ext uri="{FF2B5EF4-FFF2-40B4-BE49-F238E27FC236}">
                <a16:creationId xmlns:a16="http://schemas.microsoft.com/office/drawing/2014/main" id="{38871730-30FD-28A7-73CF-E605D0BEE395}"/>
              </a:ext>
            </a:extLst>
          </p:cNvPr>
          <p:cNvSpPr txBox="1"/>
          <p:nvPr/>
        </p:nvSpPr>
        <p:spPr>
          <a:xfrm>
            <a:off x="10227497" y="2962176"/>
            <a:ext cx="281853" cy="23381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b="1" kern="1200" dirty="0"/>
              <a:t>Q3</a:t>
            </a:r>
          </a:p>
        </p:txBody>
      </p:sp>
      <p:sp>
        <p:nvSpPr>
          <p:cNvPr id="14" name="Oval 13">
            <a:extLst>
              <a:ext uri="{FF2B5EF4-FFF2-40B4-BE49-F238E27FC236}">
                <a16:creationId xmlns:a16="http://schemas.microsoft.com/office/drawing/2014/main" id="{E1D4A94A-626B-434B-0DDA-168263501019}"/>
              </a:ext>
            </a:extLst>
          </p:cNvPr>
          <p:cNvSpPr/>
          <p:nvPr/>
        </p:nvSpPr>
        <p:spPr>
          <a:xfrm>
            <a:off x="236233" y="6085466"/>
            <a:ext cx="606829" cy="606829"/>
          </a:xfrm>
          <a:prstGeom prst="ellipse">
            <a:avLst/>
          </a:prstGeom>
          <a:blipFill rotWithShape="1">
            <a:blip r:embed="rId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Title 1">
            <a:extLst>
              <a:ext uri="{FF2B5EF4-FFF2-40B4-BE49-F238E27FC236}">
                <a16:creationId xmlns:a16="http://schemas.microsoft.com/office/drawing/2014/main" id="{934C5AB4-E274-1F9F-98B4-BADE7FE5AF8D}"/>
              </a:ext>
            </a:extLst>
          </p:cNvPr>
          <p:cNvSpPr txBox="1">
            <a:spLocks/>
          </p:cNvSpPr>
          <p:nvPr/>
        </p:nvSpPr>
        <p:spPr>
          <a:xfrm>
            <a:off x="876300" y="6249229"/>
            <a:ext cx="1399067"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graphicFrame>
        <p:nvGraphicFramePr>
          <p:cNvPr id="6" name="Chart 5">
            <a:extLst>
              <a:ext uri="{FF2B5EF4-FFF2-40B4-BE49-F238E27FC236}">
                <a16:creationId xmlns:a16="http://schemas.microsoft.com/office/drawing/2014/main" id="{AF69A313-95E4-AECE-58BA-780BEB74D7A3}"/>
              </a:ext>
            </a:extLst>
          </p:cNvPr>
          <p:cNvGraphicFramePr>
            <a:graphicFrameLocks/>
          </p:cNvGraphicFramePr>
          <p:nvPr>
            <p:extLst>
              <p:ext uri="{D42A27DB-BD31-4B8C-83A1-F6EECF244321}">
                <p14:modId xmlns:p14="http://schemas.microsoft.com/office/powerpoint/2010/main" val="1397749307"/>
              </p:ext>
            </p:extLst>
          </p:nvPr>
        </p:nvGraphicFramePr>
        <p:xfrm>
          <a:off x="1383630" y="1130973"/>
          <a:ext cx="4378444" cy="22980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4C6174CC-A88E-7187-DCD9-0FDB757979FD}"/>
              </a:ext>
            </a:extLst>
          </p:cNvPr>
          <p:cNvGraphicFramePr>
            <a:graphicFrameLocks/>
          </p:cNvGraphicFramePr>
          <p:nvPr>
            <p:extLst>
              <p:ext uri="{D42A27DB-BD31-4B8C-83A1-F6EECF244321}">
                <p14:modId xmlns:p14="http://schemas.microsoft.com/office/powerpoint/2010/main" val="2093233327"/>
              </p:ext>
            </p:extLst>
          </p:nvPr>
        </p:nvGraphicFramePr>
        <p:xfrm>
          <a:off x="6680252" y="1161216"/>
          <a:ext cx="4076879" cy="22375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BC222D91-092B-49B6-8ACD-4BCBCE5112FB}"/>
              </a:ext>
            </a:extLst>
          </p:cNvPr>
          <p:cNvGraphicFramePr>
            <a:graphicFrameLocks/>
          </p:cNvGraphicFramePr>
          <p:nvPr>
            <p:extLst>
              <p:ext uri="{D42A27DB-BD31-4B8C-83A1-F6EECF244321}">
                <p14:modId xmlns:p14="http://schemas.microsoft.com/office/powerpoint/2010/main" val="2850540255"/>
              </p:ext>
            </p:extLst>
          </p:nvPr>
        </p:nvGraphicFramePr>
        <p:xfrm>
          <a:off x="1677730" y="3841112"/>
          <a:ext cx="3943350" cy="229802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96316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4486E9-F7B8-C368-6208-13C180F66AA5}"/>
              </a:ext>
            </a:extLst>
          </p:cNvPr>
          <p:cNvSpPr/>
          <p:nvPr/>
        </p:nvSpPr>
        <p:spPr>
          <a:xfrm>
            <a:off x="715350" y="1471442"/>
            <a:ext cx="10646412" cy="4193326"/>
          </a:xfrm>
          <a:prstGeom prst="roundRect">
            <a:avLst>
              <a:gd name="adj" fmla="val 11147"/>
            </a:avLst>
          </a:prstGeom>
          <a:solidFill>
            <a:srgbClr val="FFFFFF">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1">
            <a:extLst>
              <a:ext uri="{FF2B5EF4-FFF2-40B4-BE49-F238E27FC236}">
                <a16:creationId xmlns:a16="http://schemas.microsoft.com/office/drawing/2014/main" id="{659F4D5C-CA4E-510C-C334-D810A5FC411A}"/>
              </a:ext>
            </a:extLst>
          </p:cNvPr>
          <p:cNvSpPr txBox="1">
            <a:spLocks/>
          </p:cNvSpPr>
          <p:nvPr/>
        </p:nvSpPr>
        <p:spPr>
          <a:xfrm>
            <a:off x="619374" y="717549"/>
            <a:ext cx="10714650" cy="43097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a:t>ESG at FTG   </a:t>
            </a:r>
          </a:p>
        </p:txBody>
      </p:sp>
      <p:sp>
        <p:nvSpPr>
          <p:cNvPr id="4" name="TextBox 3">
            <a:extLst>
              <a:ext uri="{FF2B5EF4-FFF2-40B4-BE49-F238E27FC236}">
                <a16:creationId xmlns:a16="http://schemas.microsoft.com/office/drawing/2014/main" id="{A355EC1B-8ABA-6F5C-D6DC-B30D5AD56EE2}"/>
              </a:ext>
            </a:extLst>
          </p:cNvPr>
          <p:cNvSpPr txBox="1"/>
          <p:nvPr/>
        </p:nvSpPr>
        <p:spPr>
          <a:xfrm>
            <a:off x="1109214" y="1962148"/>
            <a:ext cx="997357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800"/>
              </a:spcAft>
            </a:pPr>
            <a:r>
              <a:rPr lang="en-US" sz="2000">
                <a:solidFill>
                  <a:srgbClr val="1F4E79"/>
                </a:solidFill>
                <a:latin typeface="+mj-lt"/>
                <a:cs typeface="Hind"/>
              </a:rPr>
              <a:t>Focus On Environmental, Social &amp; Governance Factors Across All Operations</a:t>
            </a:r>
            <a:endParaRPr lang="en-US" sz="2000">
              <a:cs typeface="Hind"/>
            </a:endParaRPr>
          </a:p>
        </p:txBody>
      </p:sp>
      <p:sp>
        <p:nvSpPr>
          <p:cNvPr id="5" name="Title 1">
            <a:extLst>
              <a:ext uri="{FF2B5EF4-FFF2-40B4-BE49-F238E27FC236}">
                <a16:creationId xmlns:a16="http://schemas.microsoft.com/office/drawing/2014/main" id="{EF4550CC-AA47-564B-8CDC-32BA15FCE1F0}"/>
              </a:ext>
            </a:extLst>
          </p:cNvPr>
          <p:cNvSpPr txBox="1">
            <a:spLocks/>
          </p:cNvSpPr>
          <p:nvPr/>
        </p:nvSpPr>
        <p:spPr>
          <a:xfrm>
            <a:off x="876300" y="6249229"/>
            <a:ext cx="3175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a:cs typeface="Arial"/>
              </a:rPr>
              <a:t>TSX: FTG</a:t>
            </a:r>
            <a:endParaRPr lang="en-US" sz="800" b="1" dirty="0">
              <a:cs typeface="Arial" panose="020B0604020202020204" pitchFamily="34" charset="0"/>
            </a:endParaRPr>
          </a:p>
        </p:txBody>
      </p:sp>
      <p:sp>
        <p:nvSpPr>
          <p:cNvPr id="6" name="TextBox 5">
            <a:extLst>
              <a:ext uri="{FF2B5EF4-FFF2-40B4-BE49-F238E27FC236}">
                <a16:creationId xmlns:a16="http://schemas.microsoft.com/office/drawing/2014/main" id="{942423D9-451C-D8CF-8417-4A062E663DA9}"/>
              </a:ext>
            </a:extLst>
          </p:cNvPr>
          <p:cNvSpPr txBox="1"/>
          <p:nvPr/>
        </p:nvSpPr>
        <p:spPr>
          <a:xfrm>
            <a:off x="2036970" y="2675268"/>
            <a:ext cx="755153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3000"/>
              </a:spcAft>
            </a:pPr>
            <a:r>
              <a:rPr lang="en-US">
                <a:solidFill>
                  <a:srgbClr val="3C7434"/>
                </a:solidFill>
                <a:latin typeface="+mj-lt"/>
                <a:ea typeface="+mn-lt"/>
                <a:cs typeface="+mn-lt"/>
              </a:rPr>
              <a:t>Environment:  </a:t>
            </a:r>
            <a:r>
              <a:rPr lang="en-US">
                <a:ea typeface="+mn-lt"/>
                <a:cs typeface="+mn-lt"/>
              </a:rPr>
              <a:t>Reduction of impact on the environment in areas such as water recycling, higher efficiency equipment, and committed further investments, with the support of the Canadian and Ontario Governments. </a:t>
            </a:r>
            <a:endParaRPr lang="en-US">
              <a:solidFill>
                <a:srgbClr val="3C7434"/>
              </a:solidFill>
              <a:latin typeface="+mj-lt"/>
              <a:ea typeface="+mn-lt"/>
              <a:cs typeface="+mn-lt"/>
            </a:endParaRPr>
          </a:p>
        </p:txBody>
      </p:sp>
      <p:sp>
        <p:nvSpPr>
          <p:cNvPr id="7" name="Oval 6">
            <a:extLst>
              <a:ext uri="{FF2B5EF4-FFF2-40B4-BE49-F238E27FC236}">
                <a16:creationId xmlns:a16="http://schemas.microsoft.com/office/drawing/2014/main" id="{D902B498-011B-5675-771F-BE51C9E4814E}"/>
              </a:ext>
            </a:extLst>
          </p:cNvPr>
          <p:cNvSpPr/>
          <p:nvPr/>
        </p:nvSpPr>
        <p:spPr>
          <a:xfrm>
            <a:off x="1189728" y="2675268"/>
            <a:ext cx="778772" cy="778772"/>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Graphic 7" descr="Earth globe: Americas with solid fill">
            <a:extLst>
              <a:ext uri="{FF2B5EF4-FFF2-40B4-BE49-F238E27FC236}">
                <a16:creationId xmlns:a16="http://schemas.microsoft.com/office/drawing/2014/main" id="{E38318F1-A8C8-7344-5C31-DBF9234088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39837" y="2718130"/>
            <a:ext cx="683882" cy="683882"/>
          </a:xfrm>
          <a:prstGeom prst="rect">
            <a:avLst/>
          </a:prstGeom>
        </p:spPr>
      </p:pic>
      <p:sp>
        <p:nvSpPr>
          <p:cNvPr id="9" name="Oval 8">
            <a:extLst>
              <a:ext uri="{FF2B5EF4-FFF2-40B4-BE49-F238E27FC236}">
                <a16:creationId xmlns:a16="http://schemas.microsoft.com/office/drawing/2014/main" id="{320C1D43-3569-1B50-1635-E3F6FBA39375}"/>
              </a:ext>
            </a:extLst>
          </p:cNvPr>
          <p:cNvSpPr/>
          <p:nvPr/>
        </p:nvSpPr>
        <p:spPr>
          <a:xfrm>
            <a:off x="1189728" y="3860591"/>
            <a:ext cx="778772" cy="778772"/>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Graphic 9" descr="Connections with solid fill">
            <a:extLst>
              <a:ext uri="{FF2B5EF4-FFF2-40B4-BE49-F238E27FC236}">
                <a16:creationId xmlns:a16="http://schemas.microsoft.com/office/drawing/2014/main" id="{53D12435-B0AD-CD71-FFE7-9314BBFC03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0848" y="3937148"/>
            <a:ext cx="636532" cy="636532"/>
          </a:xfrm>
          <a:prstGeom prst="rect">
            <a:avLst/>
          </a:prstGeom>
        </p:spPr>
      </p:pic>
      <p:sp>
        <p:nvSpPr>
          <p:cNvPr id="11" name="TextBox 10">
            <a:extLst>
              <a:ext uri="{FF2B5EF4-FFF2-40B4-BE49-F238E27FC236}">
                <a16:creationId xmlns:a16="http://schemas.microsoft.com/office/drawing/2014/main" id="{54A565AB-E7A9-8C17-DC8E-E9EE11710066}"/>
              </a:ext>
            </a:extLst>
          </p:cNvPr>
          <p:cNvSpPr txBox="1"/>
          <p:nvPr/>
        </p:nvSpPr>
        <p:spPr>
          <a:xfrm>
            <a:off x="2035176" y="3894710"/>
            <a:ext cx="38605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3000"/>
              </a:spcAft>
            </a:pPr>
            <a:r>
              <a:rPr lang="en-US">
                <a:solidFill>
                  <a:srgbClr val="3C7434"/>
                </a:solidFill>
                <a:latin typeface="+mj-lt"/>
                <a:ea typeface="+mn-lt"/>
                <a:cs typeface="+mn-lt"/>
              </a:rPr>
              <a:t>Social:</a:t>
            </a:r>
            <a:r>
              <a:rPr lang="en-US">
                <a:solidFill>
                  <a:srgbClr val="1F4E79"/>
                </a:solidFill>
                <a:latin typeface="+mj-lt"/>
                <a:ea typeface="+mn-lt"/>
                <a:cs typeface="+mn-lt"/>
              </a:rPr>
              <a:t> </a:t>
            </a:r>
            <a:r>
              <a:rPr lang="en-US">
                <a:ea typeface="+mn-lt"/>
                <a:cs typeface="+mn-lt"/>
              </a:rPr>
              <a:t>FTG is committed to having a safe, secure and diverse workforce. We proactively review and improve all aspects of safety at our sites.</a:t>
            </a:r>
            <a:endParaRPr lang="en-US">
              <a:cs typeface="Hind"/>
            </a:endParaRPr>
          </a:p>
        </p:txBody>
      </p:sp>
      <p:grpSp>
        <p:nvGrpSpPr>
          <p:cNvPr id="12" name="Group 11">
            <a:extLst>
              <a:ext uri="{FF2B5EF4-FFF2-40B4-BE49-F238E27FC236}">
                <a16:creationId xmlns:a16="http://schemas.microsoft.com/office/drawing/2014/main" id="{DBACB3CA-AB37-6974-E3C8-0289788C40FA}"/>
              </a:ext>
            </a:extLst>
          </p:cNvPr>
          <p:cNvGrpSpPr/>
          <p:nvPr/>
        </p:nvGrpSpPr>
        <p:grpSpPr>
          <a:xfrm>
            <a:off x="6096000" y="3860591"/>
            <a:ext cx="778772" cy="778772"/>
            <a:chOff x="1189728" y="5838246"/>
            <a:chExt cx="778772" cy="778772"/>
          </a:xfrm>
        </p:grpSpPr>
        <p:sp>
          <p:nvSpPr>
            <p:cNvPr id="13" name="Oval 12">
              <a:extLst>
                <a:ext uri="{FF2B5EF4-FFF2-40B4-BE49-F238E27FC236}">
                  <a16:creationId xmlns:a16="http://schemas.microsoft.com/office/drawing/2014/main" id="{6B64451A-F711-1099-5C50-4E116C7F6AAA}"/>
                </a:ext>
              </a:extLst>
            </p:cNvPr>
            <p:cNvSpPr/>
            <p:nvPr/>
          </p:nvSpPr>
          <p:spPr>
            <a:xfrm>
              <a:off x="1189728" y="5838246"/>
              <a:ext cx="778772" cy="778772"/>
            </a:xfrm>
            <a:prstGeom prst="ellipse">
              <a:avLst/>
            </a:prstGeom>
            <a:solidFill>
              <a:srgbClr val="3C74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Graphic 13" descr="Court with solid fill">
              <a:extLst>
                <a:ext uri="{FF2B5EF4-FFF2-40B4-BE49-F238E27FC236}">
                  <a16:creationId xmlns:a16="http://schemas.microsoft.com/office/drawing/2014/main" id="{653FA89E-0B1D-FF74-BA8F-135D87DEDB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9266" y="5910679"/>
              <a:ext cx="560330" cy="560330"/>
            </a:xfrm>
            <a:prstGeom prst="rect">
              <a:avLst/>
            </a:prstGeom>
          </p:spPr>
        </p:pic>
      </p:grpSp>
      <p:sp>
        <p:nvSpPr>
          <p:cNvPr id="15" name="TextBox 14">
            <a:extLst>
              <a:ext uri="{FF2B5EF4-FFF2-40B4-BE49-F238E27FC236}">
                <a16:creationId xmlns:a16="http://schemas.microsoft.com/office/drawing/2014/main" id="{65DE776E-2A55-0112-D328-8CBF97039E20}"/>
              </a:ext>
            </a:extLst>
          </p:cNvPr>
          <p:cNvSpPr txBox="1"/>
          <p:nvPr/>
        </p:nvSpPr>
        <p:spPr>
          <a:xfrm>
            <a:off x="6950076" y="3894710"/>
            <a:ext cx="38605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3000"/>
              </a:spcAft>
            </a:pPr>
            <a:r>
              <a:rPr lang="en-US">
                <a:solidFill>
                  <a:srgbClr val="3C7434"/>
                </a:solidFill>
                <a:latin typeface="+mj-lt"/>
                <a:ea typeface="+mn-lt"/>
                <a:cs typeface="+mn-lt"/>
              </a:rPr>
              <a:t>Governance: </a:t>
            </a:r>
            <a:r>
              <a:rPr lang="en-US">
                <a:ea typeface="+mn-lt"/>
                <a:cs typeface="+mn-lt"/>
              </a:rPr>
              <a:t>Increased board diversity, robust business ethics policies, strong risk management practices.</a:t>
            </a:r>
          </a:p>
        </p:txBody>
      </p:sp>
      <p:sp>
        <p:nvSpPr>
          <p:cNvPr id="16" name="Slide Number Placeholder 5">
            <a:extLst>
              <a:ext uri="{FF2B5EF4-FFF2-40B4-BE49-F238E27FC236}">
                <a16:creationId xmlns:a16="http://schemas.microsoft.com/office/drawing/2014/main" id="{D6B47F98-D6E9-77F5-4A53-E3BD7AAB9C49}"/>
              </a:ext>
            </a:extLst>
          </p:cNvPr>
          <p:cNvSpPr txBox="1">
            <a:spLocks/>
          </p:cNvSpPr>
          <p:nvPr/>
        </p:nvSpPr>
        <p:spPr>
          <a:xfrm>
            <a:off x="11125409" y="6279544"/>
            <a:ext cx="749968" cy="365125"/>
          </a:xfrm>
          <a:prstGeom prst="rect">
            <a:avLst/>
          </a:prstGeom>
        </p:spPr>
        <p:txBody>
          <a:bodyPr/>
          <a:lstStyle>
            <a:defPPr>
              <a:defRPr lang="en-US"/>
            </a:defPPr>
            <a:lvl1pPr marL="0" algn="l" defTabSz="914400" rtl="0" eaLnBrk="1" latinLnBrk="0" hangingPunct="1">
              <a:defRPr lang="en-US" sz="1200" kern="1200" smtClean="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A47E1BB-4538-49FA-9D62-2EF2D3DB0F85}" type="slidenum">
              <a:rPr lang="en-CA" b="1" smtClean="0"/>
              <a:pPr algn="r"/>
              <a:t>20</a:t>
            </a:fld>
            <a:endParaRPr lang="en-CA" b="1" dirty="0"/>
          </a:p>
        </p:txBody>
      </p:sp>
      <p:sp>
        <p:nvSpPr>
          <p:cNvPr id="17" name="Oval 16">
            <a:extLst>
              <a:ext uri="{FF2B5EF4-FFF2-40B4-BE49-F238E27FC236}">
                <a16:creationId xmlns:a16="http://schemas.microsoft.com/office/drawing/2014/main" id="{8DB6B6AA-FF35-556B-C2BA-4BB426CC7520}"/>
              </a:ext>
            </a:extLst>
          </p:cNvPr>
          <p:cNvSpPr/>
          <p:nvPr/>
        </p:nvSpPr>
        <p:spPr>
          <a:xfrm>
            <a:off x="315959" y="6073371"/>
            <a:ext cx="606829" cy="606829"/>
          </a:xfrm>
          <a:prstGeom prst="ellipse">
            <a:avLst/>
          </a:prstGeom>
          <a:blipFill rotWithShape="1">
            <a:blip r:embed="rId5"/>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extLst>
      <p:ext uri="{BB962C8B-B14F-4D97-AF65-F5344CB8AC3E}">
        <p14:creationId xmlns:p14="http://schemas.microsoft.com/office/powerpoint/2010/main" val="1972934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7E7063-16E8-6C7F-7BAA-B11AC72888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969"/>
            <a:ext cx="12192000" cy="6865937"/>
          </a:xfrm>
          <a:prstGeom prst="rect">
            <a:avLst/>
          </a:prstGeom>
        </p:spPr>
      </p:pic>
      <p:sp>
        <p:nvSpPr>
          <p:cNvPr id="6" name="Title 1"/>
          <p:cNvSpPr>
            <a:spLocks noGrp="1"/>
          </p:cNvSpPr>
          <p:nvPr>
            <p:ph type="ctrTitle" idx="4294967295"/>
          </p:nvPr>
        </p:nvSpPr>
        <p:spPr>
          <a:xfrm>
            <a:off x="654050" y="3256754"/>
            <a:ext cx="3733800" cy="811213"/>
          </a:xfrm>
        </p:spPr>
        <p:txBody>
          <a:bodyPr anchor="t">
            <a:noAutofit/>
          </a:bodyPr>
          <a:lstStyle/>
          <a:p>
            <a:pPr algn="ctr"/>
            <a:r>
              <a:rPr lang="en-US" sz="2250" dirty="0"/>
              <a:t>FTG CORPORATION</a:t>
            </a:r>
            <a:endParaRPr lang="en-US" sz="2800" b="1" dirty="0">
              <a:latin typeface="Arial Narrow"/>
            </a:endParaRPr>
          </a:p>
        </p:txBody>
      </p:sp>
      <p:pic>
        <p:nvPicPr>
          <p:cNvPr id="9" name="Graphic 8">
            <a:extLst>
              <a:ext uri="{FF2B5EF4-FFF2-40B4-BE49-F238E27FC236}">
                <a16:creationId xmlns:a16="http://schemas.microsoft.com/office/drawing/2014/main" id="{1FA35169-124C-44A6-EE02-AD6D57E2B0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900" y="691143"/>
            <a:ext cx="3951349" cy="2356857"/>
          </a:xfrm>
          <a:prstGeom prst="rect">
            <a:avLst/>
          </a:prstGeom>
        </p:spPr>
      </p:pic>
      <p:sp>
        <p:nvSpPr>
          <p:cNvPr id="8" name="Title 1">
            <a:extLst>
              <a:ext uri="{FF2B5EF4-FFF2-40B4-BE49-F238E27FC236}">
                <a16:creationId xmlns:a16="http://schemas.microsoft.com/office/drawing/2014/main" id="{213380CC-1D24-166A-26FD-DA0451D4FC15}"/>
              </a:ext>
            </a:extLst>
          </p:cNvPr>
          <p:cNvSpPr txBox="1">
            <a:spLocks/>
          </p:cNvSpPr>
          <p:nvPr/>
        </p:nvSpPr>
        <p:spPr>
          <a:xfrm>
            <a:off x="152400" y="6376229"/>
            <a:ext cx="3175000" cy="4817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panose="020B0604020202020204" pitchFamily="34" charset="0"/>
              </a:rPr>
              <a:t>FTG: TSX</a:t>
            </a:r>
            <a:endParaRPr lang="en-US" sz="800" b="1">
              <a:cs typeface="Arial" panose="020B0604020202020204" pitchFamily="34" charset="0"/>
            </a:endParaRPr>
          </a:p>
        </p:txBody>
      </p:sp>
    </p:spTree>
    <p:extLst>
      <p:ext uri="{BB962C8B-B14F-4D97-AF65-F5344CB8AC3E}">
        <p14:creationId xmlns:p14="http://schemas.microsoft.com/office/powerpoint/2010/main" val="1233473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D3D8BC-1455-08EC-3381-3A0F9CD6ED4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969"/>
            <a:ext cx="12192000" cy="6865937"/>
          </a:xfrm>
          <a:prstGeom prst="rect">
            <a:avLst/>
          </a:prstGeom>
        </p:spPr>
      </p:pic>
      <p:pic>
        <p:nvPicPr>
          <p:cNvPr id="3" name="Graphic 2">
            <a:extLst>
              <a:ext uri="{FF2B5EF4-FFF2-40B4-BE49-F238E27FC236}">
                <a16:creationId xmlns:a16="http://schemas.microsoft.com/office/drawing/2014/main" id="{73958A10-0453-BDB7-11EF-C2348A30C9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56634" y="5058935"/>
            <a:ext cx="4435366" cy="769726"/>
          </a:xfrm>
          <a:prstGeom prst="rect">
            <a:avLst/>
          </a:prstGeom>
        </p:spPr>
      </p:pic>
      <p:sp>
        <p:nvSpPr>
          <p:cNvPr id="4" name="Title 1">
            <a:extLst>
              <a:ext uri="{FF2B5EF4-FFF2-40B4-BE49-F238E27FC236}">
                <a16:creationId xmlns:a16="http://schemas.microsoft.com/office/drawing/2014/main" id="{1722F686-6809-106F-61A6-890588BB82DB}"/>
              </a:ext>
            </a:extLst>
          </p:cNvPr>
          <p:cNvSpPr txBox="1">
            <a:spLocks/>
          </p:cNvSpPr>
          <p:nvPr/>
        </p:nvSpPr>
        <p:spPr>
          <a:xfrm>
            <a:off x="654050" y="3256754"/>
            <a:ext cx="3733800" cy="81121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50"/>
              <a:t>FTG CORPORATION</a:t>
            </a:r>
            <a:endParaRPr lang="en-US" sz="2800" b="1" dirty="0">
              <a:latin typeface="Arial Narrow"/>
            </a:endParaRPr>
          </a:p>
        </p:txBody>
      </p:sp>
      <p:pic>
        <p:nvPicPr>
          <p:cNvPr id="5" name="Graphic 4">
            <a:extLst>
              <a:ext uri="{FF2B5EF4-FFF2-40B4-BE49-F238E27FC236}">
                <a16:creationId xmlns:a16="http://schemas.microsoft.com/office/drawing/2014/main" id="{59725220-42F2-8A0B-98B4-659211A5C3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900" y="691143"/>
            <a:ext cx="3951349" cy="2356857"/>
          </a:xfrm>
          <a:prstGeom prst="rect">
            <a:avLst/>
          </a:prstGeom>
        </p:spPr>
      </p:pic>
      <p:sp>
        <p:nvSpPr>
          <p:cNvPr id="6" name="Title 1">
            <a:extLst>
              <a:ext uri="{FF2B5EF4-FFF2-40B4-BE49-F238E27FC236}">
                <a16:creationId xmlns:a16="http://schemas.microsoft.com/office/drawing/2014/main" id="{168C6653-9C4F-58B7-F78F-7352E5E8F9EA}"/>
              </a:ext>
            </a:extLst>
          </p:cNvPr>
          <p:cNvSpPr txBox="1">
            <a:spLocks/>
          </p:cNvSpPr>
          <p:nvPr/>
        </p:nvSpPr>
        <p:spPr>
          <a:xfrm>
            <a:off x="6820354" y="5242732"/>
            <a:ext cx="6096000" cy="4309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000" b="1">
                <a:solidFill>
                  <a:schemeClr val="bg1"/>
                </a:solidFill>
                <a:cs typeface="Arial" panose="020B0604020202020204" pitchFamily="34" charset="0"/>
              </a:rPr>
              <a:t>www.ftgcorp.com </a:t>
            </a:r>
            <a:r>
              <a:rPr lang="en-US" sz="2000" b="1">
                <a:solidFill>
                  <a:srgbClr val="D7A747"/>
                </a:solidFill>
                <a:cs typeface="Arial" panose="020B0604020202020204" pitchFamily="34" charset="0"/>
              </a:rPr>
              <a:t> |  </a:t>
            </a:r>
            <a:r>
              <a:rPr lang="en-US" sz="2000" b="1">
                <a:solidFill>
                  <a:schemeClr val="bg1"/>
                </a:solidFill>
                <a:cs typeface="Arial" panose="020B0604020202020204" pitchFamily="34" charset="0"/>
              </a:rPr>
              <a:t>FTG: TSX</a:t>
            </a:r>
          </a:p>
        </p:txBody>
      </p:sp>
      <p:sp>
        <p:nvSpPr>
          <p:cNvPr id="7" name="Title 1">
            <a:extLst>
              <a:ext uri="{FF2B5EF4-FFF2-40B4-BE49-F238E27FC236}">
                <a16:creationId xmlns:a16="http://schemas.microsoft.com/office/drawing/2014/main" id="{D80C30FD-3E5B-FB7C-1EBA-1E5AC83BB7ED}"/>
              </a:ext>
            </a:extLst>
          </p:cNvPr>
          <p:cNvSpPr txBox="1">
            <a:spLocks/>
          </p:cNvSpPr>
          <p:nvPr/>
        </p:nvSpPr>
        <p:spPr>
          <a:xfrm>
            <a:off x="152400" y="6376229"/>
            <a:ext cx="3175000" cy="48177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cs typeface="Arial" panose="020B0604020202020204" pitchFamily="34" charset="0"/>
              </a:rPr>
              <a:t>FTG: TSX</a:t>
            </a:r>
            <a:endParaRPr lang="en-US" sz="800" b="1">
              <a:cs typeface="Arial" panose="020B0604020202020204" pitchFamily="34" charset="0"/>
            </a:endParaRPr>
          </a:p>
        </p:txBody>
      </p:sp>
    </p:spTree>
    <p:extLst>
      <p:ext uri="{BB962C8B-B14F-4D97-AF65-F5344CB8AC3E}">
        <p14:creationId xmlns:p14="http://schemas.microsoft.com/office/powerpoint/2010/main" val="2822258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5">
      <a:majorFont>
        <a:latin typeface="Hind SemiBold"/>
        <a:ea typeface=""/>
        <a:cs typeface=""/>
      </a:majorFont>
      <a:minorFont>
        <a:latin typeface="Hi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319E8D47A9B847A00BAA811D66DB3A" ma:contentTypeVersion="18" ma:contentTypeDescription="Create a new document." ma:contentTypeScope="" ma:versionID="2efbf9791bcb67714f2f6d000c5d85c8">
  <xsd:schema xmlns:xsd="http://www.w3.org/2001/XMLSchema" xmlns:xs="http://www.w3.org/2001/XMLSchema" xmlns:p="http://schemas.microsoft.com/office/2006/metadata/properties" xmlns:ns2="10743c7d-fee6-4998-ac2e-6e1c78008383" xmlns:ns3="a2bcf970-f99f-4261-84f1-9dd249438a0e" targetNamespace="http://schemas.microsoft.com/office/2006/metadata/properties" ma:root="true" ma:fieldsID="353d728354f8e2a715dc5667511febb3" ns2:_="" ns3:_="">
    <xsd:import namespace="10743c7d-fee6-4998-ac2e-6e1c78008383"/>
    <xsd:import namespace="a2bcf970-f99f-4261-84f1-9dd249438a0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743c7d-fee6-4998-ac2e-6e1c780083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fb7910-80c3-4f43-a144-3c52bd2084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bcf970-f99f-4261-84f1-9dd249438a0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467baf-5512-4176-9074-4faa4140a075}" ma:internalName="TaxCatchAll" ma:showField="CatchAllData" ma:web="a2bcf970-f99f-4261-84f1-9dd249438a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2bcf970-f99f-4261-84f1-9dd249438a0e" xsi:nil="true"/>
    <lcf76f155ced4ddcb4097134ff3c332f xmlns="10743c7d-fee6-4998-ac2e-6e1c78008383">
      <Terms xmlns="http://schemas.microsoft.com/office/infopath/2007/PartnerControls"/>
    </lcf76f155ced4ddcb4097134ff3c332f>
    <SharedWithUsers xmlns="a2bcf970-f99f-4261-84f1-9dd249438a0e">
      <UserInfo>
        <DisplayName>Karryn Tapsas</DisplayName>
        <AccountId>277</AccountId>
        <AccountType/>
      </UserInfo>
      <UserInfo>
        <DisplayName>Johanna Gonzalez</DisplayName>
        <AccountId>3111</AccountId>
        <AccountType/>
      </UserInfo>
      <UserInfo>
        <DisplayName>Chris Santa Cruz</DisplayName>
        <AccountId>258</AccountId>
        <AccountType/>
      </UserInfo>
      <UserInfo>
        <DisplayName>Caroline Sawamoto</DisplayName>
        <AccountId>11</AccountId>
        <AccountType/>
      </UserInfo>
      <UserInfo>
        <DisplayName>Phil Babcock</DisplayName>
        <AccountId>2957</AccountId>
        <AccountType/>
      </UserInfo>
    </SharedWithUsers>
  </documentManagement>
</p:properties>
</file>

<file path=customXml/itemProps1.xml><?xml version="1.0" encoding="utf-8"?>
<ds:datastoreItem xmlns:ds="http://schemas.openxmlformats.org/officeDocument/2006/customXml" ds:itemID="{116DE6E1-64B7-44D9-A309-2EBC807B932E}">
  <ds:schemaRefs>
    <ds:schemaRef ds:uri="http://schemas.microsoft.com/sharepoint/v3/contenttype/forms"/>
  </ds:schemaRefs>
</ds:datastoreItem>
</file>

<file path=customXml/itemProps2.xml><?xml version="1.0" encoding="utf-8"?>
<ds:datastoreItem xmlns:ds="http://schemas.openxmlformats.org/officeDocument/2006/customXml" ds:itemID="{8ADDBDE1-F8F4-43BD-AD35-90EAF0D0378C}">
  <ds:schemaRefs>
    <ds:schemaRef ds:uri="10743c7d-fee6-4998-ac2e-6e1c78008383"/>
    <ds:schemaRef ds:uri="a2bcf970-f99f-4261-84f1-9dd249438a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024335A-68B8-4DDA-880B-1C3288A124AF}">
  <ds:schemaRefs>
    <ds:schemaRef ds:uri="http://purl.org/dc/dcmitype/"/>
    <ds:schemaRef ds:uri="http://www.w3.org/XML/1998/namespace"/>
    <ds:schemaRef ds:uri="a2bcf970-f99f-4261-84f1-9dd249438a0e"/>
    <ds:schemaRef ds:uri="http://purl.org/dc/elements/1.1/"/>
    <ds:schemaRef ds:uri="10743c7d-fee6-4998-ac2e-6e1c78008383"/>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167385</TotalTime>
  <Words>1972</Words>
  <Application>Microsoft Office PowerPoint</Application>
  <PresentationFormat>Widescreen</PresentationFormat>
  <Paragraphs>420</Paragraphs>
  <Slides>22</Slides>
  <Notes>11</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5" baseType="lpstr">
      <vt:lpstr>Arial</vt:lpstr>
      <vt:lpstr>Arial Black</vt:lpstr>
      <vt:lpstr>Arial Narrow</vt:lpstr>
      <vt:lpstr>Calibri</vt:lpstr>
      <vt:lpstr>Calibri Light</vt:lpstr>
      <vt:lpstr>Hind</vt:lpstr>
      <vt:lpstr>Hind SemiBold</vt:lpstr>
      <vt:lpstr>Scotia</vt:lpstr>
      <vt:lpstr>Segoe UI</vt:lpstr>
      <vt:lpstr>Wingdings</vt:lpstr>
      <vt:lpstr>Office Theme</vt:lpstr>
      <vt:lpstr>Custom Design</vt:lpstr>
      <vt:lpstr>Microsoft Excel Worksheet</vt:lpstr>
      <vt:lpstr>FTG CORPORATION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FTG CORPORATION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 Bourne</dc:creator>
  <cp:lastModifiedBy>Brad Bourne</cp:lastModifiedBy>
  <cp:revision>49</cp:revision>
  <cp:lastPrinted>2026-04-07T19:36:52Z</cp:lastPrinted>
  <dcterms:created xsi:type="dcterms:W3CDTF">2016-04-16T00:57:36Z</dcterms:created>
  <dcterms:modified xsi:type="dcterms:W3CDTF">2026-10-23T14:36:31Z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0x01010012319E8D47A9B847A00BAA811D66DB3A</vt:lpwstr>
  </property>
</Properties>
</file>