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notesSlides/notesSlide8.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notesSlides/notesSlide9.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4.xml" ContentType="application/vnd.openxmlformats-officedocument.themeOverride+xml"/>
  <Override PartName="/ppt/notesSlides/notesSlide17.xml" ContentType="application/vnd.openxmlformats-officedocument.presentationml.notesSlide+xml"/>
  <Override PartName="/ppt/charts/chart6.xml" ContentType="application/vnd.openxmlformats-officedocument.drawingml.chart+xml"/>
  <Override PartName="/ppt/theme/themeOverride5.xml" ContentType="application/vnd.openxmlformats-officedocument.themeOverr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Lst>
  <p:notesMasterIdLst>
    <p:notesMasterId r:id="rId39"/>
  </p:notesMasterIdLst>
  <p:handoutMasterIdLst>
    <p:handoutMasterId r:id="rId40"/>
  </p:handoutMasterIdLst>
  <p:sldIdLst>
    <p:sldId id="418" r:id="rId6"/>
    <p:sldId id="257" r:id="rId7"/>
    <p:sldId id="421" r:id="rId8"/>
    <p:sldId id="422" r:id="rId9"/>
    <p:sldId id="395" r:id="rId10"/>
    <p:sldId id="772" r:id="rId11"/>
    <p:sldId id="783" r:id="rId12"/>
    <p:sldId id="787" r:id="rId13"/>
    <p:sldId id="786" r:id="rId14"/>
    <p:sldId id="402" r:id="rId15"/>
    <p:sldId id="288" r:id="rId16"/>
    <p:sldId id="352" r:id="rId17"/>
    <p:sldId id="770" r:id="rId18"/>
    <p:sldId id="362" r:id="rId19"/>
    <p:sldId id="398" r:id="rId20"/>
    <p:sldId id="773" r:id="rId21"/>
    <p:sldId id="424" r:id="rId22"/>
    <p:sldId id="434" r:id="rId23"/>
    <p:sldId id="784" r:id="rId24"/>
    <p:sldId id="397" r:id="rId25"/>
    <p:sldId id="425" r:id="rId26"/>
    <p:sldId id="779" r:id="rId27"/>
    <p:sldId id="780" r:id="rId28"/>
    <p:sldId id="781" r:id="rId29"/>
    <p:sldId id="776" r:id="rId30"/>
    <p:sldId id="375" r:id="rId31"/>
    <p:sldId id="782" r:id="rId32"/>
    <p:sldId id="778" r:id="rId33"/>
    <p:sldId id="289" r:id="rId34"/>
    <p:sldId id="774" r:id="rId35"/>
    <p:sldId id="399" r:id="rId36"/>
    <p:sldId id="785" r:id="rId37"/>
    <p:sldId id="427" r:id="rId38"/>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08" userDrawn="1">
          <p15:clr>
            <a:srgbClr val="A4A3A4"/>
          </p15:clr>
        </p15:guide>
        <p15:guide id="2" pos="580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5265505-6FB3-6CBA-0132-8E8B120993A9}" name="Johanna Gonzalez" initials="JG" userId="S::johanna@irlabs.ca::a057706b-c18d-4124-8709-520d73787962" providerId="AD"/>
  <p188:author id="{A4041127-5B5F-0C84-553B-EA72D966CADF}" name="Phil Babcock" initials="" userId="S::phil@irlabs.ca::764ef29c-c4f3-4578-aa83-2a8068998d9f" providerId="AD"/>
  <p188:author id="{281C537A-7DD2-B190-452C-457B696957F8}" name="Caroline Sawamoto" initials="CS" userId="S::caroline@irlabs.ca::6d109fd2-2247-441a-bd3e-7e8989a0fba4" providerId="AD"/>
  <p188:author id="{11C0D5B5-222B-A6BE-9169-12D27EEB54AF}" name="Karryn Tapsas" initials="KT" userId="S::karryn@irlabs.ca::f0bf1554-6e67-4782-8fd0-379193f67a62" providerId="AD"/>
  <p188:author id="{02F142BE-4DAD-5BD8-38B6-B66B60E97485}" name="Brad Bourne" initials="BB" userId="S::Brad@ftgcorp.com::37ffcd5e-9079-4ec3-9e19-4f974ae0bba1" providerId="AD"/>
  <p188:author id="{6FA327DC-00D1-FBF7-9EE2-5C9F1B449DCA}" name="Chris Santa Cruz" initials="CS" userId="S::chris@irlabs.ca::6eef15d2-e005-418b-9e1e-a6a5f0035e70" providerId="AD"/>
  <p188:author id="{59DF18FF-8BB0-C5EC-033B-2D96AE339B13}" name="Johanna Gonzalez" initials="JG" userId="S::Johanna@irlabs.ca::a057706b-c18d-4124-8709-520d7378796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D7A747"/>
    <a:srgbClr val="1F4E79"/>
    <a:srgbClr val="3C7434"/>
    <a:srgbClr val="D9D9D9"/>
    <a:srgbClr val="5B9BD5"/>
    <a:srgbClr val="B7DCB2"/>
    <a:srgbClr val="D2E9CF"/>
    <a:srgbClr val="ECD6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9C600D-55EC-4D3D-BD76-4FBA0D670151}" v="135" dt="2025-04-09T02:07:29.0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026" autoAdjust="0"/>
  </p:normalViewPr>
  <p:slideViewPr>
    <p:cSldViewPr snapToGrid="0">
      <p:cViewPr varScale="1">
        <p:scale>
          <a:sx n="68" d="100"/>
          <a:sy n="68" d="100"/>
        </p:scale>
        <p:origin x="2208" y="804"/>
      </p:cViewPr>
      <p:guideLst>
        <p:guide orient="horz" pos="2808"/>
        <p:guide pos="5808"/>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8/10/relationships/authors" Target="authors.xml"/><Relationship Id="rId20" Type="http://schemas.openxmlformats.org/officeDocument/2006/relationships/slide" Target="slides/slide15.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file:///\\finchdata\root\profiles\Executive\Users\BradB\My%20Documents\Firan%202015\investor%20presentation%20data.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Brad\OneDrive%20-%20FTG%20Circuits%20Inc\Documents\Firan%202024\Investor%20Relations\united-states-military-spending-defense-budget.csv"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ftgcorp-my.sharepoint.com/personal/brad_ftgcorp_com/Documents/Documents/Firan%202024/Investor%20Relations/quarterly%20rev%20and%20EBITDA%20chart.xlsx" TargetMode="Externa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3" Type="http://schemas.openxmlformats.org/officeDocument/2006/relationships/oleObject" Target="https://ftgcorp-my.sharepoint.com/personal/brad_ftgcorp_com/Documents/Documents/Firan%202024/Investor%20Relations/Cashflow%20data%20and%20chart.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0"/>
      <c:rotY val="10"/>
      <c:depthPercent val="100"/>
      <c:rAngAx val="1"/>
    </c:view3D>
    <c:floor>
      <c:thickness val="0"/>
      <c:spPr>
        <a:solidFill>
          <a:schemeClr val="bg1">
            <a:lumMod val="6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4240404912274704"/>
          <c:y val="3.5929239258838723E-2"/>
          <c:w val="0.85759595087725293"/>
          <c:h val="0.92814152148232254"/>
        </c:manualLayout>
      </c:layout>
      <c:bar3DChart>
        <c:barDir val="col"/>
        <c:grouping val="stacked"/>
        <c:varyColors val="0"/>
        <c:ser>
          <c:idx val="0"/>
          <c:order val="0"/>
          <c:tx>
            <c:strRef>
              <c:f>Sheet8!$C$3</c:f>
              <c:strCache>
                <c:ptCount val="1"/>
                <c:pt idx="0">
                  <c:v>Infrastructure</c:v>
                </c:pt>
              </c:strCache>
            </c:strRef>
          </c:tx>
          <c:spPr>
            <a:solidFill>
              <a:srgbClr val="3C7434"/>
            </a:solidFill>
            <a:ln>
              <a:noFill/>
            </a:ln>
            <a:effectLst/>
            <a:sp3d/>
          </c:spPr>
          <c:invertIfNegative val="0"/>
          <c:dLbls>
            <c:dLbl>
              <c:idx val="0"/>
              <c:spPr>
                <a:noFill/>
                <a:ln>
                  <a:noFill/>
                </a:ln>
                <a:effectLst/>
              </c:spPr>
              <c:txPr>
                <a:bodyPr rot="0" spcFirstLastPara="1" vertOverflow="ellipsis" vert="horz" wrap="square" lIns="38100" tIns="19050" rIns="38100" bIns="19050" anchor="ctr" anchorCtr="1">
                  <a:noAutofit/>
                </a:bodyPr>
                <a:lstStyle/>
                <a:p>
                  <a:pPr>
                    <a:defRPr lang="en-US" sz="1600" b="0" i="0" u="none" strike="noStrike" kern="1200" baseline="0">
                      <a:solidFill>
                        <a:prstClr val="white"/>
                      </a:solidFill>
                      <a:latin typeface="Hind SemiBold" panose="02000000000000000000" pitchFamily="2" charset="0"/>
                      <a:ea typeface="+mn-ea"/>
                      <a:cs typeface="Hind SemiBold" panose="02000000000000000000" pitchFamily="2" charset="0"/>
                    </a:defRPr>
                  </a:pPr>
                  <a:endParaRPr lang="en-US"/>
                </a:p>
              </c:txPr>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49501621139105706"/>
                      <c:h val="0.18197783579602267"/>
                    </c:manualLayout>
                  </c15:layout>
                </c:ext>
                <c:ext xmlns:c16="http://schemas.microsoft.com/office/drawing/2014/chart" uri="{C3380CC4-5D6E-409C-BE32-E72D297353CC}">
                  <c16:uniqueId val="{00000000-5AD9-4E11-94CE-759117F67B32}"/>
                </c:ext>
              </c:extLst>
            </c:dLbl>
            <c:spPr>
              <a:noFill/>
              <a:ln>
                <a:noFill/>
              </a:ln>
              <a:effectLst/>
            </c:spPr>
            <c:txPr>
              <a:bodyPr rot="0" spcFirstLastPara="1" vertOverflow="ellipsis" vert="horz" wrap="square" lIns="38100" tIns="19050" rIns="38100" bIns="19050" anchor="ctr" anchorCtr="1">
                <a:spAutoFit/>
              </a:bodyPr>
              <a:lstStyle/>
              <a:p>
                <a:pPr>
                  <a:defRPr lang="en-US" sz="1600" b="0" i="0" u="none" strike="noStrike" kern="1200" baseline="0">
                    <a:solidFill>
                      <a:prstClr val="white"/>
                    </a:solidFill>
                    <a:latin typeface="Hind SemiBold" panose="02000000000000000000" pitchFamily="2" charset="0"/>
                    <a:ea typeface="+mn-ea"/>
                    <a:cs typeface="Hind SemiBold" panose="02000000000000000000" pitchFamily="2" charset="0"/>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Sheet8!$D$3</c:f>
              <c:numCache>
                <c:formatCode>General</c:formatCode>
                <c:ptCount val="1"/>
                <c:pt idx="0">
                  <c:v>17.899999999999999</c:v>
                </c:pt>
              </c:numCache>
            </c:numRef>
          </c:val>
          <c:extLst>
            <c:ext xmlns:c16="http://schemas.microsoft.com/office/drawing/2014/chart" uri="{C3380CC4-5D6E-409C-BE32-E72D297353CC}">
              <c16:uniqueId val="{00000001-5AD9-4E11-94CE-759117F67B32}"/>
            </c:ext>
          </c:extLst>
        </c:ser>
        <c:ser>
          <c:idx val="1"/>
          <c:order val="1"/>
          <c:tx>
            <c:strRef>
              <c:f>Sheet8!$C$4</c:f>
              <c:strCache>
                <c:ptCount val="1"/>
                <c:pt idx="0">
                  <c:v>Indirect Labour</c:v>
                </c:pt>
              </c:strCache>
            </c:strRef>
          </c:tx>
          <c:spPr>
            <a:solidFill>
              <a:srgbClr val="1F4E79"/>
            </a:solidFill>
            <a:ln>
              <a:noFill/>
            </a:ln>
            <a:effectLst/>
            <a:sp3d/>
          </c:spPr>
          <c:invertIfNegative val="0"/>
          <c:dLbls>
            <c:dLbl>
              <c:idx val="0"/>
              <c:spPr>
                <a:noFill/>
                <a:ln>
                  <a:noFill/>
                </a:ln>
                <a:effectLst/>
              </c:spPr>
              <c:txPr>
                <a:bodyPr rot="0" spcFirstLastPara="1" vertOverflow="ellipsis" vert="horz" wrap="square" lIns="38100" tIns="19050" rIns="38100" bIns="19050" anchor="ctr" anchorCtr="1">
                  <a:noAutofit/>
                </a:bodyPr>
                <a:lstStyle/>
                <a:p>
                  <a:pPr>
                    <a:defRPr lang="en-US" sz="1600" b="1" i="0" u="none" strike="noStrike" kern="1200" baseline="0">
                      <a:solidFill>
                        <a:prstClr val="white"/>
                      </a:solidFill>
                      <a:latin typeface="Hind SemiBold" panose="02000000000000000000" pitchFamily="2" charset="0"/>
                      <a:ea typeface="+mn-ea"/>
                      <a:cs typeface="Hind SemiBold" panose="02000000000000000000" pitchFamily="2" charset="0"/>
                    </a:defRPr>
                  </a:pPr>
                  <a:endParaRPr lang="en-US"/>
                </a:p>
              </c:txPr>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52644175906553736"/>
                      <c:h val="0.20314215087212528"/>
                    </c:manualLayout>
                  </c15:layout>
                </c:ext>
                <c:ext xmlns:c16="http://schemas.microsoft.com/office/drawing/2014/chart" uri="{C3380CC4-5D6E-409C-BE32-E72D297353CC}">
                  <c16:uniqueId val="{00000002-5AD9-4E11-94CE-759117F67B32}"/>
                </c:ext>
              </c:extLst>
            </c:dLbl>
            <c:spPr>
              <a:noFill/>
              <a:ln>
                <a:noFill/>
              </a:ln>
              <a:effectLst/>
            </c:spPr>
            <c:txPr>
              <a:bodyPr rot="0" spcFirstLastPara="1" vertOverflow="ellipsis" vert="horz" wrap="square" lIns="38100" tIns="19050" rIns="38100" bIns="19050" anchor="ctr" anchorCtr="1">
                <a:spAutoFit/>
              </a:bodyPr>
              <a:lstStyle/>
              <a:p>
                <a:pPr>
                  <a:defRPr lang="en-US" sz="1600" b="1" i="0" u="none" strike="noStrike" kern="1200" baseline="0">
                    <a:solidFill>
                      <a:prstClr val="white"/>
                    </a:solidFill>
                    <a:latin typeface="Hind SemiBold" panose="02000000000000000000" pitchFamily="2" charset="0"/>
                    <a:ea typeface="+mn-ea"/>
                    <a:cs typeface="Hind SemiBold" panose="02000000000000000000" pitchFamily="2" charset="0"/>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Sheet8!$D$4</c:f>
              <c:numCache>
                <c:formatCode>General</c:formatCode>
                <c:ptCount val="1"/>
                <c:pt idx="0">
                  <c:v>15.200000000000001</c:v>
                </c:pt>
              </c:numCache>
            </c:numRef>
          </c:val>
          <c:extLst>
            <c:ext xmlns:c16="http://schemas.microsoft.com/office/drawing/2014/chart" uri="{C3380CC4-5D6E-409C-BE32-E72D297353CC}">
              <c16:uniqueId val="{00000003-5AD9-4E11-94CE-759117F67B32}"/>
            </c:ext>
          </c:extLst>
        </c:ser>
        <c:ser>
          <c:idx val="2"/>
          <c:order val="2"/>
          <c:tx>
            <c:strRef>
              <c:f>Sheet8!$C$5</c:f>
              <c:strCache>
                <c:ptCount val="1"/>
                <c:pt idx="0">
                  <c:v>Material</c:v>
                </c:pt>
              </c:strCache>
            </c:strRef>
          </c:tx>
          <c:spPr>
            <a:solidFill>
              <a:schemeClr val="accent3"/>
            </a:solidFill>
            <a:ln>
              <a:noFill/>
            </a:ln>
            <a:effectLst/>
            <a:sp3d/>
          </c:spPr>
          <c:invertIfNegative val="0"/>
          <c:dLbls>
            <c:dLbl>
              <c:idx val="0"/>
              <c:spPr>
                <a:noFill/>
                <a:ln>
                  <a:noFill/>
                </a:ln>
                <a:effectLst/>
              </c:spPr>
              <c:txPr>
                <a:bodyPr rot="0" spcFirstLastPara="1" vertOverflow="ellipsis" vert="horz" wrap="square" lIns="38100" tIns="19050" rIns="38100" bIns="19050" anchor="ctr" anchorCtr="1">
                  <a:noAutofit/>
                </a:bodyPr>
                <a:lstStyle/>
                <a:p>
                  <a:pPr>
                    <a:defRPr lang="en-US" sz="1600" b="1" i="0" u="none" strike="noStrike" kern="1200" baseline="0">
                      <a:solidFill>
                        <a:prstClr val="white"/>
                      </a:solidFill>
                      <a:latin typeface="Hind SemiBold" panose="02000000000000000000" pitchFamily="2" charset="0"/>
                      <a:ea typeface="+mn-ea"/>
                      <a:cs typeface="Hind SemiBold" panose="02000000000000000000" pitchFamily="2" charset="0"/>
                    </a:defRPr>
                  </a:pPr>
                  <a:endParaRPr lang="en-US"/>
                </a:p>
              </c:txPr>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40775834688503526"/>
                      <c:h val="0.16247139206754804"/>
                    </c:manualLayout>
                  </c15:layout>
                </c:ext>
                <c:ext xmlns:c16="http://schemas.microsoft.com/office/drawing/2014/chart" uri="{C3380CC4-5D6E-409C-BE32-E72D297353CC}">
                  <c16:uniqueId val="{00000004-5AD9-4E11-94CE-759117F67B32}"/>
                </c:ext>
              </c:extLst>
            </c:dLbl>
            <c:spPr>
              <a:noFill/>
              <a:ln>
                <a:noFill/>
              </a:ln>
              <a:effectLst/>
            </c:spPr>
            <c:txPr>
              <a:bodyPr rot="0" spcFirstLastPara="1" vertOverflow="ellipsis" vert="horz" wrap="square" lIns="38100" tIns="19050" rIns="38100" bIns="19050" anchor="ctr" anchorCtr="1">
                <a:spAutoFit/>
              </a:bodyPr>
              <a:lstStyle/>
              <a:p>
                <a:pPr>
                  <a:defRPr lang="en-US" sz="1600" b="1" i="0" u="none" strike="noStrike" kern="1200" baseline="0">
                    <a:solidFill>
                      <a:prstClr val="white"/>
                    </a:solidFill>
                    <a:latin typeface="Hind SemiBold" panose="02000000000000000000" pitchFamily="2" charset="0"/>
                    <a:ea typeface="+mn-ea"/>
                    <a:cs typeface="Hind SemiBold" panose="02000000000000000000" pitchFamily="2" charset="0"/>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Sheet8!$D$5</c:f>
              <c:numCache>
                <c:formatCode>General</c:formatCode>
                <c:ptCount val="1"/>
                <c:pt idx="0">
                  <c:v>41.4</c:v>
                </c:pt>
              </c:numCache>
            </c:numRef>
          </c:val>
          <c:extLst>
            <c:ext xmlns:c16="http://schemas.microsoft.com/office/drawing/2014/chart" uri="{C3380CC4-5D6E-409C-BE32-E72D297353CC}">
              <c16:uniqueId val="{00000005-5AD9-4E11-94CE-759117F67B32}"/>
            </c:ext>
          </c:extLst>
        </c:ser>
        <c:ser>
          <c:idx val="3"/>
          <c:order val="3"/>
          <c:tx>
            <c:strRef>
              <c:f>Sheet8!$C$6</c:f>
              <c:strCache>
                <c:ptCount val="1"/>
                <c:pt idx="0">
                  <c:v>Direct Labour</c:v>
                </c:pt>
              </c:strCache>
            </c:strRef>
          </c:tx>
          <c:spPr>
            <a:solidFill>
              <a:srgbClr val="D7A747"/>
            </a:solidFill>
            <a:ln>
              <a:noFill/>
            </a:ln>
            <a:effectLst/>
            <a:sp3d/>
          </c:spPr>
          <c:invertIfNegative val="0"/>
          <c:dLbls>
            <c:dLbl>
              <c:idx val="0"/>
              <c:tx>
                <c:rich>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fld id="{0C1F5750-DBC2-4E62-A36C-F86BDCC3F66A}" type="SERIESNAME">
                      <a:rPr lang="en-US" sz="1600">
                        <a:latin typeface="Hind SemiBold" panose="02000000000000000000" pitchFamily="2" charset="0"/>
                        <a:cs typeface="Hind SemiBold" panose="02000000000000000000" pitchFamily="2" charset="0"/>
                      </a:rPr>
                      <a:pPr>
                        <a:defRPr sz="1600" b="1" i="0" u="none" strike="noStrike" kern="1200" baseline="0">
                          <a:solidFill>
                            <a:schemeClr val="bg1"/>
                          </a:solidFill>
                          <a:latin typeface="+mn-lt"/>
                          <a:ea typeface="+mn-ea"/>
                          <a:cs typeface="+mn-cs"/>
                        </a:defRPr>
                      </a:pPr>
                      <a:t>[SERIES NAME]</a:t>
                    </a:fld>
                    <a:endParaRPr lang="en-CA"/>
                  </a:p>
                </c:rich>
              </c:tx>
              <c:spPr>
                <a:noFill/>
                <a:ln>
                  <a:noFill/>
                </a:ln>
                <a:effectLst/>
              </c:spPr>
              <c:showLegendKey val="0"/>
              <c:showVal val="0"/>
              <c:showCatName val="0"/>
              <c:showSerName val="1"/>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462114625648262"/>
                      <c:h val="0.14836184868347962"/>
                    </c:manualLayout>
                  </c15:layout>
                  <c15:dlblFieldTable/>
                  <c15:showDataLabelsRange val="0"/>
                </c:ext>
                <c:ext xmlns:c16="http://schemas.microsoft.com/office/drawing/2014/chart" uri="{C3380CC4-5D6E-409C-BE32-E72D297353CC}">
                  <c16:uniqueId val="{00000006-5AD9-4E11-94CE-759117F67B32}"/>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Sheet8!$D$6</c:f>
              <c:numCache>
                <c:formatCode>General</c:formatCode>
                <c:ptCount val="1"/>
                <c:pt idx="0">
                  <c:v>25.5</c:v>
                </c:pt>
              </c:numCache>
            </c:numRef>
          </c:val>
          <c:extLst>
            <c:ext xmlns:c16="http://schemas.microsoft.com/office/drawing/2014/chart" uri="{C3380CC4-5D6E-409C-BE32-E72D297353CC}">
              <c16:uniqueId val="{00000007-5AD9-4E11-94CE-759117F67B32}"/>
            </c:ext>
          </c:extLst>
        </c:ser>
        <c:dLbls>
          <c:showLegendKey val="0"/>
          <c:showVal val="0"/>
          <c:showCatName val="0"/>
          <c:showSerName val="0"/>
          <c:showPercent val="0"/>
          <c:showBubbleSize val="0"/>
        </c:dLbls>
        <c:gapWidth val="25"/>
        <c:gapDepth val="57"/>
        <c:shape val="box"/>
        <c:axId val="326376120"/>
        <c:axId val="326376512"/>
        <c:axId val="0"/>
      </c:bar3DChart>
      <c:catAx>
        <c:axId val="326376120"/>
        <c:scaling>
          <c:orientation val="minMax"/>
        </c:scaling>
        <c:delete val="1"/>
        <c:axPos val="b"/>
        <c:numFmt formatCode="General" sourceLinked="1"/>
        <c:majorTickMark val="none"/>
        <c:minorTickMark val="none"/>
        <c:tickLblPos val="nextTo"/>
        <c:crossAx val="326376512"/>
        <c:crosses val="autoZero"/>
        <c:auto val="1"/>
        <c:lblAlgn val="ctr"/>
        <c:lblOffset val="100"/>
        <c:noMultiLvlLbl val="0"/>
      </c:catAx>
      <c:valAx>
        <c:axId val="326376512"/>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2637612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80701754385964"/>
          <c:y val="6.9033530571992116E-2"/>
          <c:w val="0.8666666666666667"/>
          <c:h val="0.83826429980276129"/>
        </c:manualLayout>
      </c:layout>
      <c:lineChart>
        <c:grouping val="standard"/>
        <c:varyColors val="0"/>
        <c:ser>
          <c:idx val="0"/>
          <c:order val="0"/>
          <c:spPr>
            <a:ln w="47625">
              <a:solidFill>
                <a:srgbClr val="3C7434"/>
              </a:solidFill>
              <a:prstDash val="solid"/>
            </a:ln>
          </c:spPr>
          <c:marker>
            <c:symbol val="none"/>
          </c:marker>
          <c:cat>
            <c:numRef>
              <c:f>Sheet1!$D$1:$AB$1</c:f>
              <c:numCache>
                <c:formatCode>General</c:formatCode>
                <c:ptCount val="2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pt idx="24">
                  <c:v>2025</c:v>
                </c:pt>
              </c:numCache>
            </c:numRef>
          </c:cat>
          <c:val>
            <c:numRef>
              <c:f>Sheet1!$D$2:$AB$2</c:f>
              <c:numCache>
                <c:formatCode>General</c:formatCode>
                <c:ptCount val="25"/>
                <c:pt idx="0">
                  <c:v>1.55</c:v>
                </c:pt>
                <c:pt idx="1">
                  <c:v>1.57</c:v>
                </c:pt>
                <c:pt idx="2">
                  <c:v>1.4</c:v>
                </c:pt>
                <c:pt idx="3">
                  <c:v>1.3</c:v>
                </c:pt>
                <c:pt idx="4">
                  <c:v>1.21</c:v>
                </c:pt>
                <c:pt idx="5">
                  <c:v>1.1299999999999999</c:v>
                </c:pt>
                <c:pt idx="6">
                  <c:v>1.07</c:v>
                </c:pt>
                <c:pt idx="7">
                  <c:v>1.0660000000000001</c:v>
                </c:pt>
                <c:pt idx="8">
                  <c:v>1.1399999999999999</c:v>
                </c:pt>
                <c:pt idx="9">
                  <c:v>1.04</c:v>
                </c:pt>
                <c:pt idx="10">
                  <c:v>0.96</c:v>
                </c:pt>
                <c:pt idx="11">
                  <c:v>1</c:v>
                </c:pt>
                <c:pt idx="12">
                  <c:v>1.04</c:v>
                </c:pt>
                <c:pt idx="13">
                  <c:v>1.1399999999999999</c:v>
                </c:pt>
                <c:pt idx="14">
                  <c:v>1.3198000000000001</c:v>
                </c:pt>
                <c:pt idx="15">
                  <c:v>1.3282</c:v>
                </c:pt>
                <c:pt idx="16">
                  <c:v>1.25</c:v>
                </c:pt>
                <c:pt idx="17">
                  <c:v>1.3</c:v>
                </c:pt>
                <c:pt idx="18">
                  <c:v>1.35</c:v>
                </c:pt>
                <c:pt idx="19">
                  <c:v>1.32</c:v>
                </c:pt>
                <c:pt idx="20">
                  <c:v>1.25</c:v>
                </c:pt>
                <c:pt idx="21">
                  <c:v>1.34</c:v>
                </c:pt>
                <c:pt idx="22">
                  <c:v>1.34</c:v>
                </c:pt>
                <c:pt idx="23">
                  <c:v>1.35</c:v>
                </c:pt>
                <c:pt idx="24">
                  <c:v>1.45</c:v>
                </c:pt>
              </c:numCache>
            </c:numRef>
          </c:val>
          <c:smooth val="1"/>
          <c:extLst>
            <c:ext xmlns:c16="http://schemas.microsoft.com/office/drawing/2014/chart" uri="{C3380CC4-5D6E-409C-BE32-E72D297353CC}">
              <c16:uniqueId val="{00000000-D808-4B69-8710-1F062E6ECAFA}"/>
            </c:ext>
          </c:extLst>
        </c:ser>
        <c:dLbls>
          <c:showLegendKey val="0"/>
          <c:showVal val="0"/>
          <c:showCatName val="0"/>
          <c:showSerName val="0"/>
          <c:showPercent val="0"/>
          <c:showBubbleSize val="0"/>
        </c:dLbls>
        <c:smooth val="0"/>
        <c:axId val="297392616"/>
        <c:axId val="297393008"/>
      </c:lineChart>
      <c:catAx>
        <c:axId val="297392616"/>
        <c:scaling>
          <c:orientation val="minMax"/>
        </c:scaling>
        <c:delete val="0"/>
        <c:axPos val="b"/>
        <c:numFmt formatCode="General" sourceLinked="1"/>
        <c:majorTickMark val="cross"/>
        <c:minorTickMark val="none"/>
        <c:tickLblPos val="nextTo"/>
        <c:spPr>
          <a:ln w="2746">
            <a:solidFill>
              <a:srgbClr val="000000"/>
            </a:solidFill>
            <a:prstDash val="solid"/>
          </a:ln>
        </c:spPr>
        <c:txPr>
          <a:bodyPr rot="-2700000" vert="horz"/>
          <a:lstStyle/>
          <a:p>
            <a:pPr>
              <a:defRPr sz="1000" b="0" i="0" u="none" strike="noStrike" baseline="0">
                <a:solidFill>
                  <a:srgbClr val="000000"/>
                </a:solidFill>
                <a:latin typeface="+mn-lt"/>
                <a:ea typeface="Arial"/>
                <a:cs typeface="Arial"/>
              </a:defRPr>
            </a:pPr>
            <a:endParaRPr lang="en-US"/>
          </a:p>
        </c:txPr>
        <c:crossAx val="297393008"/>
        <c:crossesAt val="0.9"/>
        <c:auto val="0"/>
        <c:lblAlgn val="ctr"/>
        <c:lblOffset val="100"/>
        <c:tickLblSkip val="2"/>
        <c:tickMarkSkip val="1"/>
        <c:noMultiLvlLbl val="0"/>
      </c:catAx>
      <c:valAx>
        <c:axId val="297393008"/>
        <c:scaling>
          <c:orientation val="minMax"/>
          <c:min val="0.9"/>
        </c:scaling>
        <c:delete val="0"/>
        <c:axPos val="l"/>
        <c:numFmt formatCode="\$#,##0.00" sourceLinked="0"/>
        <c:majorTickMark val="cross"/>
        <c:minorTickMark val="none"/>
        <c:tickLblPos val="nextTo"/>
        <c:spPr>
          <a:ln w="2746">
            <a:solidFill>
              <a:srgbClr val="000000"/>
            </a:solidFill>
            <a:prstDash val="solid"/>
          </a:ln>
        </c:spPr>
        <c:txPr>
          <a:bodyPr rot="0" vert="horz"/>
          <a:lstStyle/>
          <a:p>
            <a:pPr>
              <a:defRPr sz="1000" b="0" i="0" u="none" strike="noStrike" baseline="0">
                <a:solidFill>
                  <a:srgbClr val="000000"/>
                </a:solidFill>
                <a:latin typeface="+mn-lt"/>
                <a:ea typeface="Arial"/>
                <a:cs typeface="Arial"/>
              </a:defRPr>
            </a:pPr>
            <a:endParaRPr lang="en-US"/>
          </a:p>
        </c:txPr>
        <c:crossAx val="297392616"/>
        <c:crosses val="autoZero"/>
        <c:crossBetween val="midCat"/>
      </c:valAx>
      <c:spPr>
        <a:noFill/>
        <a:ln w="21965">
          <a:noFill/>
        </a:ln>
      </c:spPr>
    </c:plotArea>
    <c:plotVisOnly val="1"/>
    <c:dispBlanksAs val="gap"/>
    <c:showDLblsOverMax val="0"/>
  </c:chart>
  <c:spPr>
    <a:noFill/>
    <a:ln>
      <a:noFill/>
    </a:ln>
  </c:spPr>
  <c:txPr>
    <a:bodyPr/>
    <a:lstStyle/>
    <a:p>
      <a:pPr>
        <a:defRPr sz="865" b="0"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rotY val="0"/>
      <c:depthPercent val="100"/>
      <c:rAngAx val="1"/>
    </c:view3D>
    <c:floor>
      <c:thickness val="0"/>
      <c:spPr>
        <a:noFill/>
        <a:ln w="25400">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9247594050743664E-2"/>
          <c:y val="0.16245370370370371"/>
          <c:w val="0.89019685039370078"/>
          <c:h val="0.61498432487605714"/>
        </c:manualLayout>
      </c:layout>
      <c:bar3DChart>
        <c:barDir val="col"/>
        <c:grouping val="clustered"/>
        <c:varyColors val="0"/>
        <c:ser>
          <c:idx val="0"/>
          <c:order val="0"/>
          <c:tx>
            <c:strRef>
              <c:f>Sheet1!$C$3</c:f>
              <c:strCache>
                <c:ptCount val="1"/>
                <c:pt idx="0">
                  <c:v>Airbus</c:v>
                </c:pt>
              </c:strCache>
            </c:strRef>
          </c:tx>
          <c:spPr>
            <a:solidFill>
              <a:srgbClr val="3C7434"/>
            </a:solidFill>
            <a:ln>
              <a:noFill/>
            </a:ln>
            <a:effectLst/>
            <a:scene3d>
              <a:camera prst="orthographicFront"/>
              <a:lightRig rig="threePt" dir="t"/>
            </a:scene3d>
            <a:sp3d/>
          </c:spPr>
          <c:invertIfNegative val="0"/>
          <c:cat>
            <c:numRef>
              <c:f>Sheet1!$B$4:$B$12</c:f>
              <c:numCache>
                <c:formatCode>General</c:formatCode>
                <c:ptCount val="9"/>
                <c:pt idx="0">
                  <c:v>2018</c:v>
                </c:pt>
                <c:pt idx="1">
                  <c:v>2019</c:v>
                </c:pt>
                <c:pt idx="2">
                  <c:v>2020</c:v>
                </c:pt>
                <c:pt idx="3">
                  <c:v>2021</c:v>
                </c:pt>
                <c:pt idx="4">
                  <c:v>2022</c:v>
                </c:pt>
                <c:pt idx="5">
                  <c:v>2023</c:v>
                </c:pt>
                <c:pt idx="6">
                  <c:v>2024</c:v>
                </c:pt>
                <c:pt idx="7" formatCode="0">
                  <c:v>2025</c:v>
                </c:pt>
                <c:pt idx="8">
                  <c:v>2026</c:v>
                </c:pt>
              </c:numCache>
            </c:numRef>
          </c:cat>
          <c:val>
            <c:numRef>
              <c:f>Sheet1!$C$4:$C$12</c:f>
              <c:numCache>
                <c:formatCode>General</c:formatCode>
                <c:ptCount val="9"/>
                <c:pt idx="0">
                  <c:v>800</c:v>
                </c:pt>
                <c:pt idx="1">
                  <c:v>863</c:v>
                </c:pt>
                <c:pt idx="2">
                  <c:v>566</c:v>
                </c:pt>
                <c:pt idx="3">
                  <c:v>609</c:v>
                </c:pt>
                <c:pt idx="4">
                  <c:v>663</c:v>
                </c:pt>
                <c:pt idx="5">
                  <c:v>735</c:v>
                </c:pt>
                <c:pt idx="6">
                  <c:v>766</c:v>
                </c:pt>
                <c:pt idx="7">
                  <c:v>820</c:v>
                </c:pt>
                <c:pt idx="8">
                  <c:v>1188</c:v>
                </c:pt>
              </c:numCache>
            </c:numRef>
          </c:val>
          <c:extLst>
            <c:ext xmlns:c16="http://schemas.microsoft.com/office/drawing/2014/chart" uri="{C3380CC4-5D6E-409C-BE32-E72D297353CC}">
              <c16:uniqueId val="{00000000-770C-466D-958F-4351C56CF723}"/>
            </c:ext>
          </c:extLst>
        </c:ser>
        <c:ser>
          <c:idx val="1"/>
          <c:order val="1"/>
          <c:tx>
            <c:strRef>
              <c:f>Sheet1!$D$3</c:f>
              <c:strCache>
                <c:ptCount val="1"/>
                <c:pt idx="0">
                  <c:v>Boeing</c:v>
                </c:pt>
              </c:strCache>
            </c:strRef>
          </c:tx>
          <c:spPr>
            <a:solidFill>
              <a:srgbClr val="D7A747"/>
            </a:solidFill>
            <a:ln>
              <a:noFill/>
            </a:ln>
            <a:effectLst/>
            <a:sp3d/>
          </c:spPr>
          <c:invertIfNegative val="0"/>
          <c:cat>
            <c:numRef>
              <c:f>Sheet1!$B$4:$B$12</c:f>
              <c:numCache>
                <c:formatCode>General</c:formatCode>
                <c:ptCount val="9"/>
                <c:pt idx="0">
                  <c:v>2018</c:v>
                </c:pt>
                <c:pt idx="1">
                  <c:v>2019</c:v>
                </c:pt>
                <c:pt idx="2">
                  <c:v>2020</c:v>
                </c:pt>
                <c:pt idx="3">
                  <c:v>2021</c:v>
                </c:pt>
                <c:pt idx="4">
                  <c:v>2022</c:v>
                </c:pt>
                <c:pt idx="5">
                  <c:v>2023</c:v>
                </c:pt>
                <c:pt idx="6">
                  <c:v>2024</c:v>
                </c:pt>
                <c:pt idx="7" formatCode="0">
                  <c:v>2025</c:v>
                </c:pt>
                <c:pt idx="8">
                  <c:v>2026</c:v>
                </c:pt>
              </c:numCache>
            </c:numRef>
          </c:cat>
          <c:val>
            <c:numRef>
              <c:f>Sheet1!$D$4:$D$12</c:f>
              <c:numCache>
                <c:formatCode>General</c:formatCode>
                <c:ptCount val="9"/>
                <c:pt idx="0">
                  <c:v>806</c:v>
                </c:pt>
                <c:pt idx="1">
                  <c:v>380</c:v>
                </c:pt>
                <c:pt idx="2">
                  <c:v>157</c:v>
                </c:pt>
                <c:pt idx="3">
                  <c:v>340</c:v>
                </c:pt>
                <c:pt idx="4">
                  <c:v>430</c:v>
                </c:pt>
                <c:pt idx="5">
                  <c:v>495</c:v>
                </c:pt>
                <c:pt idx="6">
                  <c:v>348</c:v>
                </c:pt>
                <c:pt idx="7">
                  <c:v>570</c:v>
                </c:pt>
                <c:pt idx="8">
                  <c:v>804</c:v>
                </c:pt>
              </c:numCache>
            </c:numRef>
          </c:val>
          <c:extLst>
            <c:ext xmlns:c16="http://schemas.microsoft.com/office/drawing/2014/chart" uri="{C3380CC4-5D6E-409C-BE32-E72D297353CC}">
              <c16:uniqueId val="{00000001-770C-466D-958F-4351C56CF723}"/>
            </c:ext>
          </c:extLst>
        </c:ser>
        <c:dLbls>
          <c:showLegendKey val="0"/>
          <c:showVal val="0"/>
          <c:showCatName val="0"/>
          <c:showSerName val="0"/>
          <c:showPercent val="0"/>
          <c:showBubbleSize val="0"/>
        </c:dLbls>
        <c:gapWidth val="150"/>
        <c:gapDepth val="0"/>
        <c:shape val="box"/>
        <c:axId val="286541376"/>
        <c:axId val="286542944"/>
        <c:axId val="0"/>
      </c:bar3DChart>
      <c:catAx>
        <c:axId val="28654137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86542944"/>
        <c:crosses val="autoZero"/>
        <c:auto val="1"/>
        <c:lblAlgn val="ctr"/>
        <c:lblOffset val="100"/>
        <c:noMultiLvlLbl val="0"/>
      </c:catAx>
      <c:valAx>
        <c:axId val="286542944"/>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86541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rotY val="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rgbClr val="3C7434"/>
            </a:solidFill>
            <a:ln>
              <a:noFill/>
            </a:ln>
            <a:effectLst/>
            <a:sp3d/>
          </c:spPr>
          <c:invertIfNegative val="0"/>
          <c:cat>
            <c:numRef>
              <c:f>'united-states-military-spending'!$A$1:$A$9</c:f>
              <c:numCache>
                <c:formatCode>General</c:formatCode>
                <c:ptCount val="9"/>
                <c:pt idx="0">
                  <c:v>2018</c:v>
                </c:pt>
                <c:pt idx="1">
                  <c:v>2019</c:v>
                </c:pt>
                <c:pt idx="2">
                  <c:v>2020</c:v>
                </c:pt>
                <c:pt idx="3">
                  <c:v>2021</c:v>
                </c:pt>
                <c:pt idx="4">
                  <c:v>2022</c:v>
                </c:pt>
                <c:pt idx="5">
                  <c:v>2023</c:v>
                </c:pt>
                <c:pt idx="6">
                  <c:v>2024</c:v>
                </c:pt>
                <c:pt idx="7">
                  <c:v>2025</c:v>
                </c:pt>
                <c:pt idx="8">
                  <c:v>2026</c:v>
                </c:pt>
              </c:numCache>
            </c:numRef>
          </c:cat>
          <c:val>
            <c:numRef>
              <c:f>'united-states-military-spending'!$B$1:$B$9</c:f>
              <c:numCache>
                <c:formatCode>General</c:formatCode>
                <c:ptCount val="9"/>
                <c:pt idx="0">
                  <c:v>670</c:v>
                </c:pt>
                <c:pt idx="1">
                  <c:v>720</c:v>
                </c:pt>
                <c:pt idx="2">
                  <c:v>770</c:v>
                </c:pt>
                <c:pt idx="3">
                  <c:v>790</c:v>
                </c:pt>
                <c:pt idx="4">
                  <c:v>765</c:v>
                </c:pt>
                <c:pt idx="5">
                  <c:v>810</c:v>
                </c:pt>
                <c:pt idx="6">
                  <c:v>820</c:v>
                </c:pt>
                <c:pt idx="7">
                  <c:v>850</c:v>
                </c:pt>
                <c:pt idx="8">
                  <c:v>1000</c:v>
                </c:pt>
              </c:numCache>
            </c:numRef>
          </c:val>
          <c:extLst>
            <c:ext xmlns:c16="http://schemas.microsoft.com/office/drawing/2014/chart" uri="{C3380CC4-5D6E-409C-BE32-E72D297353CC}">
              <c16:uniqueId val="{00000000-B39E-4941-A3D2-82CC4C49C095}"/>
            </c:ext>
          </c:extLst>
        </c:ser>
        <c:dLbls>
          <c:showLegendKey val="0"/>
          <c:showVal val="0"/>
          <c:showCatName val="0"/>
          <c:showSerName val="0"/>
          <c:showPercent val="0"/>
          <c:showBubbleSize val="0"/>
        </c:dLbls>
        <c:gapWidth val="98"/>
        <c:gapDepth val="129"/>
        <c:shape val="box"/>
        <c:axId val="1946145952"/>
        <c:axId val="27995151"/>
        <c:axId val="0"/>
      </c:bar3DChart>
      <c:catAx>
        <c:axId val="19461459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27995151"/>
        <c:crosses val="autoZero"/>
        <c:auto val="1"/>
        <c:lblAlgn val="ctr"/>
        <c:lblOffset val="100"/>
        <c:noMultiLvlLbl val="0"/>
      </c:catAx>
      <c:valAx>
        <c:axId val="27995151"/>
        <c:scaling>
          <c:orientation val="minMax"/>
          <c:min val="500"/>
        </c:scaling>
        <c:delete val="0"/>
        <c:axPos val="l"/>
        <c:majorGridlines>
          <c:spPr>
            <a:ln w="0"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crossAx val="19461459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71888969269176"/>
          <c:y val="0.10185185185185185"/>
          <c:w val="0.65116663391053808"/>
          <c:h val="0.73614173228346458"/>
        </c:manualLayout>
      </c:layout>
      <c:barChart>
        <c:barDir val="col"/>
        <c:grouping val="clustered"/>
        <c:varyColors val="0"/>
        <c:ser>
          <c:idx val="0"/>
          <c:order val="0"/>
          <c:tx>
            <c:strRef>
              <c:f>Sheet1!$B$4</c:f>
              <c:strCache>
                <c:ptCount val="1"/>
                <c:pt idx="0">
                  <c:v>Revenue</c:v>
                </c:pt>
              </c:strCache>
            </c:strRef>
          </c:tx>
          <c:spPr>
            <a:solidFill>
              <a:schemeClr val="accent6">
                <a:lumMod val="75000"/>
              </a:schemeClr>
            </a:solidFill>
            <a:ln>
              <a:noFill/>
            </a:ln>
            <a:effectLst/>
          </c:spPr>
          <c:invertIfNegative val="0"/>
          <c:cat>
            <c:strRef>
              <c:f>Sheet1!$C$2:$S$2</c:f>
              <c:strCache>
                <c:ptCount val="17"/>
                <c:pt idx="0">
                  <c:v>Q1 21</c:v>
                </c:pt>
                <c:pt idx="4">
                  <c:v>Q1 22</c:v>
                </c:pt>
                <c:pt idx="8">
                  <c:v>Q1 23</c:v>
                </c:pt>
                <c:pt idx="12">
                  <c:v>Q1 24</c:v>
                </c:pt>
                <c:pt idx="16">
                  <c:v>Q1 25</c:v>
                </c:pt>
              </c:strCache>
            </c:strRef>
          </c:cat>
          <c:val>
            <c:numRef>
              <c:f>Sheet1!$C$4:$S$4</c:f>
              <c:numCache>
                <c:formatCode>General</c:formatCode>
                <c:ptCount val="17"/>
                <c:pt idx="0">
                  <c:v>18970</c:v>
                </c:pt>
                <c:pt idx="1">
                  <c:v>20330</c:v>
                </c:pt>
                <c:pt idx="2">
                  <c:v>19738</c:v>
                </c:pt>
                <c:pt idx="3">
                  <c:v>20327</c:v>
                </c:pt>
                <c:pt idx="4">
                  <c:v>20461</c:v>
                </c:pt>
                <c:pt idx="5">
                  <c:v>22318</c:v>
                </c:pt>
                <c:pt idx="6">
                  <c:v>23095</c:v>
                </c:pt>
                <c:pt idx="7">
                  <c:v>23750</c:v>
                </c:pt>
                <c:pt idx="8">
                  <c:v>24639</c:v>
                </c:pt>
                <c:pt idx="9">
                  <c:v>33959</c:v>
                </c:pt>
                <c:pt idx="10">
                  <c:v>36611</c:v>
                </c:pt>
                <c:pt idx="11">
                  <c:v>39992</c:v>
                </c:pt>
                <c:pt idx="12">
                  <c:v>34974</c:v>
                </c:pt>
                <c:pt idx="13">
                  <c:v>38789</c:v>
                </c:pt>
                <c:pt idx="14">
                  <c:v>43088</c:v>
                </c:pt>
                <c:pt idx="15">
                  <c:v>45244</c:v>
                </c:pt>
                <c:pt idx="16">
                  <c:v>42874</c:v>
                </c:pt>
              </c:numCache>
            </c:numRef>
          </c:val>
          <c:extLst>
            <c:ext xmlns:c16="http://schemas.microsoft.com/office/drawing/2014/chart" uri="{C3380CC4-5D6E-409C-BE32-E72D297353CC}">
              <c16:uniqueId val="{00000000-7366-41F3-A74D-6DD526B4D281}"/>
            </c:ext>
          </c:extLst>
        </c:ser>
        <c:dLbls>
          <c:showLegendKey val="0"/>
          <c:showVal val="0"/>
          <c:showCatName val="0"/>
          <c:showSerName val="0"/>
          <c:showPercent val="0"/>
          <c:showBubbleSize val="0"/>
        </c:dLbls>
        <c:gapWidth val="90"/>
        <c:overlap val="-27"/>
        <c:axId val="1834998560"/>
        <c:axId val="1834990400"/>
      </c:barChart>
      <c:lineChart>
        <c:grouping val="standard"/>
        <c:varyColors val="0"/>
        <c:ser>
          <c:idx val="1"/>
          <c:order val="1"/>
          <c:tx>
            <c:strRef>
              <c:f>Sheet1!$B$5</c:f>
              <c:strCache>
                <c:ptCount val="1"/>
                <c:pt idx="0">
                  <c:v>Adj EBITDA</c:v>
                </c:pt>
              </c:strCache>
            </c:strRef>
          </c:tx>
          <c:spPr>
            <a:ln w="50800" cap="rnd">
              <a:solidFill>
                <a:srgbClr val="FFC000"/>
              </a:solidFill>
              <a:round/>
            </a:ln>
            <a:effectLst/>
          </c:spPr>
          <c:marker>
            <c:symbol val="none"/>
          </c:marker>
          <c:cat>
            <c:strRef>
              <c:f>Sheet1!$C$2:$S$2</c:f>
              <c:strCache>
                <c:ptCount val="17"/>
                <c:pt idx="0">
                  <c:v>Q1 21</c:v>
                </c:pt>
                <c:pt idx="4">
                  <c:v>Q1 22</c:v>
                </c:pt>
                <c:pt idx="8">
                  <c:v>Q1 23</c:v>
                </c:pt>
                <c:pt idx="12">
                  <c:v>Q1 24</c:v>
                </c:pt>
                <c:pt idx="16">
                  <c:v>Q1 25</c:v>
                </c:pt>
              </c:strCache>
            </c:strRef>
          </c:cat>
          <c:val>
            <c:numRef>
              <c:f>Sheet1!$C$5:$S$5</c:f>
              <c:numCache>
                <c:formatCode>General</c:formatCode>
                <c:ptCount val="17"/>
                <c:pt idx="0">
                  <c:v>-503</c:v>
                </c:pt>
                <c:pt idx="1">
                  <c:v>1073</c:v>
                </c:pt>
                <c:pt idx="2">
                  <c:v>659</c:v>
                </c:pt>
                <c:pt idx="3">
                  <c:v>1900</c:v>
                </c:pt>
                <c:pt idx="4">
                  <c:v>1072</c:v>
                </c:pt>
                <c:pt idx="5">
                  <c:v>2042</c:v>
                </c:pt>
                <c:pt idx="6">
                  <c:v>2755</c:v>
                </c:pt>
                <c:pt idx="7">
                  <c:v>2883</c:v>
                </c:pt>
                <c:pt idx="8">
                  <c:v>3255</c:v>
                </c:pt>
                <c:pt idx="9">
                  <c:v>5323</c:v>
                </c:pt>
                <c:pt idx="10">
                  <c:v>4894</c:v>
                </c:pt>
                <c:pt idx="11">
                  <c:v>6018</c:v>
                </c:pt>
                <c:pt idx="12">
                  <c:v>4554</c:v>
                </c:pt>
                <c:pt idx="13">
                  <c:v>6483</c:v>
                </c:pt>
                <c:pt idx="14">
                  <c:v>7186</c:v>
                </c:pt>
                <c:pt idx="15">
                  <c:v>7577</c:v>
                </c:pt>
                <c:pt idx="16">
                  <c:v>8375</c:v>
                </c:pt>
              </c:numCache>
            </c:numRef>
          </c:val>
          <c:smooth val="0"/>
          <c:extLst>
            <c:ext xmlns:c16="http://schemas.microsoft.com/office/drawing/2014/chart" uri="{C3380CC4-5D6E-409C-BE32-E72D297353CC}">
              <c16:uniqueId val="{00000001-7366-41F3-A74D-6DD526B4D281}"/>
            </c:ext>
          </c:extLst>
        </c:ser>
        <c:dLbls>
          <c:showLegendKey val="0"/>
          <c:showVal val="0"/>
          <c:showCatName val="0"/>
          <c:showSerName val="0"/>
          <c:showPercent val="0"/>
          <c:showBubbleSize val="0"/>
        </c:dLbls>
        <c:marker val="1"/>
        <c:smooth val="0"/>
        <c:axId val="1835002880"/>
        <c:axId val="1834999520"/>
      </c:lineChart>
      <c:catAx>
        <c:axId val="1835002880"/>
        <c:scaling>
          <c:orientation val="minMax"/>
        </c:scaling>
        <c:delete val="0"/>
        <c:axPos val="b"/>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b" anchorCtr="0"/>
          <a:lstStyle/>
          <a:p>
            <a:pPr>
              <a:defRPr sz="1000" b="0" i="0" u="none" strike="noStrike" kern="1200" baseline="0">
                <a:solidFill>
                  <a:schemeClr val="tx1"/>
                </a:solidFill>
                <a:latin typeface="+mn-lt"/>
                <a:ea typeface="+mn-ea"/>
                <a:cs typeface="+mn-cs"/>
              </a:defRPr>
            </a:pPr>
            <a:endParaRPr lang="en-US"/>
          </a:p>
        </c:txPr>
        <c:crossAx val="1834999520"/>
        <c:crosses val="autoZero"/>
        <c:auto val="0"/>
        <c:lblAlgn val="ctr"/>
        <c:lblOffset val="100"/>
        <c:noMultiLvlLbl val="0"/>
      </c:catAx>
      <c:valAx>
        <c:axId val="183499952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835002880"/>
        <c:crosses val="autoZero"/>
        <c:crossBetween val="between"/>
      </c:valAx>
      <c:valAx>
        <c:axId val="1834990400"/>
        <c:scaling>
          <c:orientation val="minMax"/>
        </c:scaling>
        <c:delete val="0"/>
        <c:axPos val="r"/>
        <c:numFmt formatCode="&quot;$&quot;#,##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834998560"/>
        <c:crosses val="max"/>
        <c:crossBetween val="between"/>
      </c:valAx>
      <c:catAx>
        <c:axId val="1834998560"/>
        <c:scaling>
          <c:orientation val="minMax"/>
        </c:scaling>
        <c:delete val="1"/>
        <c:axPos val="b"/>
        <c:numFmt formatCode="General" sourceLinked="1"/>
        <c:majorTickMark val="out"/>
        <c:minorTickMark val="none"/>
        <c:tickLblPos val="nextTo"/>
        <c:crossAx val="183499040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nchor="b" anchorCtr="0"/>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0"/>
      <c:hPercent val="37"/>
      <c:rotY val="0"/>
      <c:depthPercent val="100"/>
      <c:rAngAx val="1"/>
    </c:view3D>
    <c:floor>
      <c:thickness val="0"/>
      <c:spPr>
        <a:noFill/>
        <a:ln w="3175">
          <a:noFill/>
          <a:prstDash val="solid"/>
        </a:ln>
      </c:spPr>
    </c:floor>
    <c:sideWall>
      <c:thickness val="0"/>
      <c:spPr>
        <a:noFill/>
        <a:ln w="25400">
          <a:noFill/>
        </a:ln>
      </c:spPr>
    </c:sideWall>
    <c:backWall>
      <c:thickness val="0"/>
      <c:spPr>
        <a:noFill/>
        <a:ln w="25400">
          <a:noFill/>
        </a:ln>
      </c:spPr>
    </c:backWall>
    <c:plotArea>
      <c:layout>
        <c:manualLayout>
          <c:layoutTarget val="inner"/>
          <c:xMode val="edge"/>
          <c:yMode val="edge"/>
          <c:x val="4.7745361732555266E-2"/>
          <c:y val="0.1352639601519291"/>
          <c:w val="0.8612323442308345"/>
          <c:h val="0.77106925753037325"/>
        </c:manualLayout>
      </c:layout>
      <c:bar3DChart>
        <c:barDir val="col"/>
        <c:grouping val="clustered"/>
        <c:varyColors val="0"/>
        <c:ser>
          <c:idx val="0"/>
          <c:order val="0"/>
          <c:spPr>
            <a:solidFill>
              <a:srgbClr val="3C7434"/>
            </a:solidFill>
            <a:ln w="19318">
              <a:noFill/>
              <a:prstDash val="solid"/>
            </a:ln>
          </c:spPr>
          <c:invertIfNegative val="0"/>
          <c:cat>
            <c:strRef>
              <c:f>financials!$O$26:$X$26</c:f>
              <c:strCache>
                <c:ptCount val="10"/>
                <c:pt idx="0">
                  <c:v>2016</c:v>
                </c:pt>
                <c:pt idx="1">
                  <c:v>2017</c:v>
                </c:pt>
                <c:pt idx="2">
                  <c:v>2018</c:v>
                </c:pt>
                <c:pt idx="3">
                  <c:v>2019</c:v>
                </c:pt>
                <c:pt idx="4">
                  <c:v>2020</c:v>
                </c:pt>
                <c:pt idx="5">
                  <c:v>2021</c:v>
                </c:pt>
                <c:pt idx="6">
                  <c:v>2022</c:v>
                </c:pt>
                <c:pt idx="7">
                  <c:v>2023</c:v>
                </c:pt>
                <c:pt idx="8">
                  <c:v>2024</c:v>
                </c:pt>
                <c:pt idx="9">
                  <c:v>Q1 25</c:v>
                </c:pt>
              </c:strCache>
            </c:strRef>
          </c:cat>
          <c:val>
            <c:numRef>
              <c:f>financials!$O$30:$X$30</c:f>
              <c:numCache>
                <c:formatCode>General</c:formatCode>
                <c:ptCount val="10"/>
                <c:pt idx="0">
                  <c:v>22.4</c:v>
                </c:pt>
                <c:pt idx="1">
                  <c:v>24.36</c:v>
                </c:pt>
                <c:pt idx="2">
                  <c:v>28.794</c:v>
                </c:pt>
                <c:pt idx="3">
                  <c:v>28.6</c:v>
                </c:pt>
                <c:pt idx="4">
                  <c:v>39.4</c:v>
                </c:pt>
                <c:pt idx="5">
                  <c:v>40</c:v>
                </c:pt>
                <c:pt idx="6">
                  <c:v>30.8</c:v>
                </c:pt>
                <c:pt idx="7">
                  <c:v>41</c:v>
                </c:pt>
                <c:pt idx="8">
                  <c:v>49.9</c:v>
                </c:pt>
                <c:pt idx="9">
                  <c:v>42.877000000000002</c:v>
                </c:pt>
              </c:numCache>
            </c:numRef>
          </c:val>
          <c:shape val="box"/>
          <c:extLst>
            <c:ext xmlns:c16="http://schemas.microsoft.com/office/drawing/2014/chart" uri="{C3380CC4-5D6E-409C-BE32-E72D297353CC}">
              <c16:uniqueId val="{00000000-57CB-44D9-B3FA-D59950C6D654}"/>
            </c:ext>
          </c:extLst>
        </c:ser>
        <c:ser>
          <c:idx val="1"/>
          <c:order val="1"/>
          <c:spPr>
            <a:gradFill rotWithShape="0">
              <a:gsLst>
                <a:gs pos="0">
                  <a:srgbClr val="FFC000"/>
                </a:gs>
                <a:gs pos="100000">
                  <a:srgbClr xmlns:mc="http://schemas.openxmlformats.org/markup-compatibility/2006" xmlns:a14="http://schemas.microsoft.com/office/drawing/2010/main" val="000000" mc:Ignorable="a14" a14:legacySpreadsheetColorIndex="51">
                    <a:gamma/>
                    <a:shade val="46275"/>
                    <a:invGamma/>
                  </a:srgbClr>
                </a:gs>
              </a:gsLst>
              <a:lin ang="0" scaled="1"/>
            </a:gradFill>
            <a:ln w="19318">
              <a:noFill/>
              <a:prstDash val="solid"/>
            </a:ln>
          </c:spPr>
          <c:invertIfNegative val="0"/>
          <c:dPt>
            <c:idx val="0"/>
            <c:invertIfNegative val="0"/>
            <c:bubble3D val="0"/>
            <c:spPr>
              <a:solidFill>
                <a:srgbClr val="C00000"/>
              </a:solidFill>
              <a:ln w="19318">
                <a:noFill/>
                <a:prstDash val="solid"/>
              </a:ln>
            </c:spPr>
            <c:extLst>
              <c:ext xmlns:c16="http://schemas.microsoft.com/office/drawing/2014/chart" uri="{C3380CC4-5D6E-409C-BE32-E72D297353CC}">
                <c16:uniqueId val="{00000002-57CB-44D9-B3FA-D59950C6D654}"/>
              </c:ext>
            </c:extLst>
          </c:dPt>
          <c:dPt>
            <c:idx val="1"/>
            <c:invertIfNegative val="0"/>
            <c:bubble3D val="0"/>
            <c:spPr>
              <a:solidFill>
                <a:srgbClr val="C00000"/>
              </a:solidFill>
              <a:ln w="19318">
                <a:noFill/>
                <a:prstDash val="solid"/>
              </a:ln>
            </c:spPr>
            <c:extLst>
              <c:ext xmlns:c16="http://schemas.microsoft.com/office/drawing/2014/chart" uri="{C3380CC4-5D6E-409C-BE32-E72D297353CC}">
                <c16:uniqueId val="{00000004-57CB-44D9-B3FA-D59950C6D654}"/>
              </c:ext>
            </c:extLst>
          </c:dPt>
          <c:dPt>
            <c:idx val="2"/>
            <c:invertIfNegative val="0"/>
            <c:bubble3D val="0"/>
            <c:spPr>
              <a:solidFill>
                <a:srgbClr val="C00000"/>
              </a:solidFill>
              <a:ln w="19318">
                <a:noFill/>
                <a:prstDash val="solid"/>
              </a:ln>
            </c:spPr>
            <c:extLst>
              <c:ext xmlns:c16="http://schemas.microsoft.com/office/drawing/2014/chart" uri="{C3380CC4-5D6E-409C-BE32-E72D297353CC}">
                <c16:uniqueId val="{00000006-57CB-44D9-B3FA-D59950C6D654}"/>
              </c:ext>
            </c:extLst>
          </c:dPt>
          <c:dPt>
            <c:idx val="3"/>
            <c:invertIfNegative val="0"/>
            <c:bubble3D val="0"/>
            <c:spPr>
              <a:solidFill>
                <a:srgbClr val="D7A747"/>
              </a:solidFill>
              <a:ln w="19318">
                <a:noFill/>
                <a:prstDash val="solid"/>
              </a:ln>
            </c:spPr>
            <c:extLst>
              <c:ext xmlns:c16="http://schemas.microsoft.com/office/drawing/2014/chart" uri="{C3380CC4-5D6E-409C-BE32-E72D297353CC}">
                <c16:uniqueId val="{00000008-57CB-44D9-B3FA-D59950C6D654}"/>
              </c:ext>
            </c:extLst>
          </c:dPt>
          <c:dPt>
            <c:idx val="4"/>
            <c:invertIfNegative val="0"/>
            <c:bubble3D val="0"/>
            <c:spPr>
              <a:solidFill>
                <a:srgbClr val="D7A747"/>
              </a:solidFill>
              <a:ln w="19318">
                <a:noFill/>
                <a:prstDash val="solid"/>
              </a:ln>
            </c:spPr>
            <c:extLst>
              <c:ext xmlns:c16="http://schemas.microsoft.com/office/drawing/2014/chart" uri="{C3380CC4-5D6E-409C-BE32-E72D297353CC}">
                <c16:uniqueId val="{0000000A-57CB-44D9-B3FA-D59950C6D654}"/>
              </c:ext>
            </c:extLst>
          </c:dPt>
          <c:dPt>
            <c:idx val="5"/>
            <c:invertIfNegative val="0"/>
            <c:bubble3D val="0"/>
            <c:spPr>
              <a:solidFill>
                <a:srgbClr val="D7A747"/>
              </a:solidFill>
              <a:ln w="19318">
                <a:noFill/>
                <a:prstDash val="solid"/>
              </a:ln>
            </c:spPr>
            <c:extLst>
              <c:ext xmlns:c16="http://schemas.microsoft.com/office/drawing/2014/chart" uri="{C3380CC4-5D6E-409C-BE32-E72D297353CC}">
                <c16:uniqueId val="{0000000C-57CB-44D9-B3FA-D59950C6D654}"/>
              </c:ext>
            </c:extLst>
          </c:dPt>
          <c:dPt>
            <c:idx val="6"/>
            <c:invertIfNegative val="0"/>
            <c:bubble3D val="0"/>
            <c:spPr>
              <a:solidFill>
                <a:srgbClr val="D7A747"/>
              </a:solidFill>
              <a:ln w="19318">
                <a:noFill/>
                <a:prstDash val="solid"/>
              </a:ln>
            </c:spPr>
            <c:extLst>
              <c:ext xmlns:c16="http://schemas.microsoft.com/office/drawing/2014/chart" uri="{C3380CC4-5D6E-409C-BE32-E72D297353CC}">
                <c16:uniqueId val="{0000000E-57CB-44D9-B3FA-D59950C6D654}"/>
              </c:ext>
            </c:extLst>
          </c:dPt>
          <c:dPt>
            <c:idx val="7"/>
            <c:invertIfNegative val="0"/>
            <c:bubble3D val="0"/>
            <c:spPr>
              <a:solidFill>
                <a:srgbClr val="C00000"/>
              </a:solidFill>
              <a:ln w="19318">
                <a:noFill/>
                <a:prstDash val="solid"/>
              </a:ln>
            </c:spPr>
            <c:extLst>
              <c:ext xmlns:c16="http://schemas.microsoft.com/office/drawing/2014/chart" uri="{C3380CC4-5D6E-409C-BE32-E72D297353CC}">
                <c16:uniqueId val="{00000010-57CB-44D9-B3FA-D59950C6D654}"/>
              </c:ext>
            </c:extLst>
          </c:dPt>
          <c:dPt>
            <c:idx val="8"/>
            <c:invertIfNegative val="0"/>
            <c:bubble3D val="0"/>
            <c:spPr>
              <a:solidFill>
                <a:srgbClr val="C00000"/>
              </a:solidFill>
              <a:ln w="19318">
                <a:noFill/>
                <a:prstDash val="solid"/>
              </a:ln>
            </c:spPr>
            <c:extLst>
              <c:ext xmlns:c16="http://schemas.microsoft.com/office/drawing/2014/chart" uri="{C3380CC4-5D6E-409C-BE32-E72D297353CC}">
                <c16:uniqueId val="{00000010-04BC-46E4-A273-6D154EA97B7F}"/>
              </c:ext>
            </c:extLst>
          </c:dPt>
          <c:dPt>
            <c:idx val="9"/>
            <c:invertIfNegative val="0"/>
            <c:bubble3D val="0"/>
            <c:spPr>
              <a:solidFill>
                <a:srgbClr val="C00000"/>
              </a:solidFill>
              <a:ln w="19318">
                <a:noFill/>
                <a:prstDash val="solid"/>
              </a:ln>
            </c:spPr>
            <c:extLst>
              <c:ext xmlns:c16="http://schemas.microsoft.com/office/drawing/2014/chart" uri="{C3380CC4-5D6E-409C-BE32-E72D297353CC}">
                <c16:uniqueId val="{00000012-FC2D-463D-9D16-BB0D3285EFCC}"/>
              </c:ext>
            </c:extLst>
          </c:dPt>
          <c:cat>
            <c:strRef>
              <c:f>financials!$O$26:$X$26</c:f>
              <c:strCache>
                <c:ptCount val="10"/>
                <c:pt idx="0">
                  <c:v>2016</c:v>
                </c:pt>
                <c:pt idx="1">
                  <c:v>2017</c:v>
                </c:pt>
                <c:pt idx="2">
                  <c:v>2018</c:v>
                </c:pt>
                <c:pt idx="3">
                  <c:v>2019</c:v>
                </c:pt>
                <c:pt idx="4">
                  <c:v>2020</c:v>
                </c:pt>
                <c:pt idx="5">
                  <c:v>2021</c:v>
                </c:pt>
                <c:pt idx="6">
                  <c:v>2022</c:v>
                </c:pt>
                <c:pt idx="7">
                  <c:v>2023</c:v>
                </c:pt>
                <c:pt idx="8">
                  <c:v>2024</c:v>
                </c:pt>
                <c:pt idx="9">
                  <c:v>Q1 25</c:v>
                </c:pt>
              </c:strCache>
            </c:strRef>
          </c:cat>
          <c:val>
            <c:numRef>
              <c:f>financials!$O$31:$X$31</c:f>
              <c:numCache>
                <c:formatCode>General</c:formatCode>
                <c:ptCount val="10"/>
                <c:pt idx="0">
                  <c:v>-11.4</c:v>
                </c:pt>
                <c:pt idx="1">
                  <c:v>-11.458</c:v>
                </c:pt>
                <c:pt idx="2">
                  <c:v>-2.3969999999999998</c:v>
                </c:pt>
                <c:pt idx="3">
                  <c:v>2.2309999999999999</c:v>
                </c:pt>
                <c:pt idx="4">
                  <c:v>12.637</c:v>
                </c:pt>
                <c:pt idx="5">
                  <c:v>17.934000000000001</c:v>
                </c:pt>
                <c:pt idx="6">
                  <c:v>12.3</c:v>
                </c:pt>
                <c:pt idx="7">
                  <c:v>-3.6</c:v>
                </c:pt>
                <c:pt idx="8">
                  <c:v>-0.7</c:v>
                </c:pt>
                <c:pt idx="9">
                  <c:v>-8.3040000000000003</c:v>
                </c:pt>
              </c:numCache>
            </c:numRef>
          </c:val>
          <c:shape val="box"/>
          <c:extLst>
            <c:ext xmlns:c16="http://schemas.microsoft.com/office/drawing/2014/chart" uri="{C3380CC4-5D6E-409C-BE32-E72D297353CC}">
              <c16:uniqueId val="{00000011-57CB-44D9-B3FA-D59950C6D654}"/>
            </c:ext>
          </c:extLst>
        </c:ser>
        <c:dLbls>
          <c:showLegendKey val="0"/>
          <c:showVal val="0"/>
          <c:showCatName val="0"/>
          <c:showSerName val="0"/>
          <c:showPercent val="0"/>
          <c:showBubbleSize val="0"/>
        </c:dLbls>
        <c:gapWidth val="68"/>
        <c:shape val="cylinder"/>
        <c:axId val="326374160"/>
        <c:axId val="326375728"/>
        <c:axId val="0"/>
      </c:bar3DChart>
      <c:catAx>
        <c:axId val="326374160"/>
        <c:scaling>
          <c:orientation val="minMax"/>
        </c:scaling>
        <c:delete val="0"/>
        <c:axPos val="b"/>
        <c:numFmt formatCode="General" sourceLinked="1"/>
        <c:majorTickMark val="out"/>
        <c:minorTickMark val="none"/>
        <c:tickLblPos val="low"/>
        <c:spPr>
          <a:ln w="4830">
            <a:solidFill>
              <a:sysClr val="window" lastClr="FFFFFF">
                <a:lumMod val="65000"/>
              </a:sysClr>
            </a:solidFill>
            <a:prstDash val="solid"/>
          </a:ln>
        </c:spPr>
        <c:txPr>
          <a:bodyPr rot="-1800000" vert="horz"/>
          <a:lstStyle/>
          <a:p>
            <a:pPr>
              <a:defRPr sz="1000" b="0" i="0" u="none" strike="noStrike" baseline="0">
                <a:solidFill>
                  <a:srgbClr val="000000"/>
                </a:solidFill>
                <a:latin typeface="+mj-lt"/>
                <a:ea typeface="Arial Black"/>
                <a:cs typeface="Arial Black"/>
              </a:defRPr>
            </a:pPr>
            <a:endParaRPr lang="en-US"/>
          </a:p>
        </c:txPr>
        <c:crossAx val="326375728"/>
        <c:crosses val="autoZero"/>
        <c:auto val="1"/>
        <c:lblAlgn val="ctr"/>
        <c:lblOffset val="100"/>
        <c:tickLblSkip val="1"/>
        <c:tickMarkSkip val="1"/>
        <c:noMultiLvlLbl val="0"/>
      </c:catAx>
      <c:valAx>
        <c:axId val="326375728"/>
        <c:scaling>
          <c:orientation val="minMax"/>
          <c:max val="50"/>
        </c:scaling>
        <c:delete val="0"/>
        <c:axPos val="l"/>
        <c:majorGridlines>
          <c:spPr>
            <a:ln w="4830">
              <a:noFill/>
              <a:prstDash val="solid"/>
            </a:ln>
          </c:spPr>
        </c:majorGridlines>
        <c:numFmt formatCode="\$#,##0" sourceLinked="0"/>
        <c:majorTickMark val="out"/>
        <c:minorTickMark val="none"/>
        <c:tickLblPos val="nextTo"/>
        <c:spPr>
          <a:ln w="4830">
            <a:solidFill>
              <a:sysClr val="window" lastClr="FFFFFF">
                <a:lumMod val="65000"/>
              </a:sysClr>
            </a:solidFill>
            <a:prstDash val="solid"/>
          </a:ln>
        </c:spPr>
        <c:txPr>
          <a:bodyPr rot="0" vert="horz"/>
          <a:lstStyle/>
          <a:p>
            <a:pPr>
              <a:defRPr sz="1000" b="0" i="0" u="none" strike="noStrike" baseline="0">
                <a:solidFill>
                  <a:srgbClr val="000000"/>
                </a:solidFill>
                <a:latin typeface="+mj-lt"/>
                <a:ea typeface="Arial Black"/>
                <a:cs typeface="Arial Black"/>
              </a:defRPr>
            </a:pPr>
            <a:endParaRPr lang="en-US"/>
          </a:p>
        </c:txPr>
        <c:crossAx val="326374160"/>
        <c:crosses val="autoZero"/>
        <c:crossBetween val="between"/>
        <c:majorUnit val="5"/>
      </c:valAx>
      <c:spPr>
        <a:noFill/>
        <a:ln w="38636">
          <a:noFill/>
        </a:ln>
      </c:spPr>
    </c:plotArea>
    <c:plotVisOnly val="1"/>
    <c:dispBlanksAs val="gap"/>
    <c:showDLblsOverMax val="0"/>
  </c:chart>
  <c:spPr>
    <a:noFill/>
    <a:ln>
      <a:noFill/>
    </a:ln>
  </c:spPr>
  <c:txPr>
    <a:bodyPr/>
    <a:lstStyle/>
    <a:p>
      <a:pPr>
        <a:defRPr sz="1331" b="0" i="0" u="none" strike="noStrike" baseline="0">
          <a:solidFill>
            <a:srgbClr val="000000"/>
          </a:solidFill>
          <a:latin typeface="Arial"/>
          <a:ea typeface="Arial"/>
          <a:cs typeface="Aria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25000">
                <a:solidFill>
                  <a:schemeClr val="tx1">
                    <a:lumMod val="65000"/>
                    <a:lumOff val="35000"/>
                  </a:schemeClr>
                </a:solidFill>
                <a:latin typeface="+mn-lt"/>
                <a:ea typeface="+mn-ea"/>
                <a:cs typeface="+mn-cs"/>
              </a:defRPr>
            </a:pPr>
            <a:r>
              <a:rPr lang="en-CA" b="1" baseline="0"/>
              <a:t>Cash Conversion </a:t>
            </a:r>
            <a:r>
              <a:rPr lang="en-CA" b="1" baseline="30000"/>
              <a:t>(1)</a:t>
            </a:r>
          </a:p>
        </c:rich>
      </c:tx>
      <c:overlay val="0"/>
      <c:spPr>
        <a:noFill/>
        <a:ln>
          <a:noFill/>
        </a:ln>
        <a:effectLst/>
      </c:spPr>
      <c:txPr>
        <a:bodyPr rot="0" spcFirstLastPara="1" vertOverflow="ellipsis" vert="horz" wrap="square" anchor="ctr" anchorCtr="1"/>
        <a:lstStyle/>
        <a:p>
          <a:pPr>
            <a:defRPr sz="1400" b="1" i="0" u="none" strike="noStrike" kern="1200" spc="0" baseline="-25000">
              <a:solidFill>
                <a:schemeClr val="tx1">
                  <a:lumMod val="65000"/>
                  <a:lumOff val="35000"/>
                </a:schemeClr>
              </a:solidFill>
              <a:latin typeface="+mn-lt"/>
              <a:ea typeface="+mn-ea"/>
              <a:cs typeface="+mn-cs"/>
            </a:defRPr>
          </a:pPr>
          <a:endParaRPr lang="en-CA"/>
        </a:p>
      </c:txPr>
    </c:title>
    <c:autoTitleDeleted val="0"/>
    <c:plotArea>
      <c:layout/>
      <c:barChart>
        <c:barDir val="col"/>
        <c:grouping val="clustered"/>
        <c:varyColors val="0"/>
        <c:ser>
          <c:idx val="0"/>
          <c:order val="0"/>
          <c:tx>
            <c:strRef>
              <c:f>Sheet1!$A$5</c:f>
              <c:strCache>
                <c:ptCount val="1"/>
                <c:pt idx="0">
                  <c:v>Cashflow</c:v>
                </c:pt>
              </c:strCache>
            </c:strRef>
          </c:tx>
          <c:spPr>
            <a:solidFill>
              <a:srgbClr val="2A6921"/>
            </a:solidFill>
            <a:ln>
              <a:noFill/>
            </a:ln>
            <a:effectLst/>
          </c:spPr>
          <c:invertIfNegative val="0"/>
          <c:cat>
            <c:strRef>
              <c:f>Sheet1!$B$4:$I$4</c:f>
              <c:strCache>
                <c:ptCount val="8"/>
                <c:pt idx="0">
                  <c:v>2018</c:v>
                </c:pt>
                <c:pt idx="1">
                  <c:v>2019</c:v>
                </c:pt>
                <c:pt idx="2">
                  <c:v>2020</c:v>
                </c:pt>
                <c:pt idx="3">
                  <c:v>2021</c:v>
                </c:pt>
                <c:pt idx="4">
                  <c:v>2022</c:v>
                </c:pt>
                <c:pt idx="5">
                  <c:v>2023</c:v>
                </c:pt>
                <c:pt idx="6">
                  <c:v>2024</c:v>
                </c:pt>
                <c:pt idx="7">
                  <c:v>Q1 25</c:v>
                </c:pt>
              </c:strCache>
            </c:strRef>
          </c:cat>
          <c:val>
            <c:numRef>
              <c:f>Sheet1!$B$5:$I$5</c:f>
              <c:numCache>
                <c:formatCode>General</c:formatCode>
                <c:ptCount val="8"/>
                <c:pt idx="0">
                  <c:v>8921</c:v>
                </c:pt>
                <c:pt idx="1">
                  <c:v>8880</c:v>
                </c:pt>
                <c:pt idx="2">
                  <c:v>11067</c:v>
                </c:pt>
                <c:pt idx="3">
                  <c:v>2901</c:v>
                </c:pt>
                <c:pt idx="4">
                  <c:v>6018</c:v>
                </c:pt>
                <c:pt idx="5">
                  <c:v>1648</c:v>
                </c:pt>
                <c:pt idx="6">
                  <c:v>3098</c:v>
                </c:pt>
                <c:pt idx="7">
                  <c:v>9234</c:v>
                </c:pt>
              </c:numCache>
            </c:numRef>
          </c:val>
          <c:extLst>
            <c:ext xmlns:c16="http://schemas.microsoft.com/office/drawing/2014/chart" uri="{C3380CC4-5D6E-409C-BE32-E72D297353CC}">
              <c16:uniqueId val="{00000000-2869-4677-9B8E-81A031B75B72}"/>
            </c:ext>
          </c:extLst>
        </c:ser>
        <c:ser>
          <c:idx val="1"/>
          <c:order val="1"/>
          <c:tx>
            <c:strRef>
              <c:f>Sheet1!$A$6</c:f>
              <c:strCache>
                <c:ptCount val="1"/>
                <c:pt idx="0">
                  <c:v>Net Income</c:v>
                </c:pt>
              </c:strCache>
            </c:strRef>
          </c:tx>
          <c:spPr>
            <a:solidFill>
              <a:srgbClr val="FFC000"/>
            </a:solidFill>
            <a:ln>
              <a:noFill/>
            </a:ln>
            <a:effectLst/>
          </c:spPr>
          <c:invertIfNegative val="0"/>
          <c:cat>
            <c:strRef>
              <c:f>Sheet1!$B$4:$I$4</c:f>
              <c:strCache>
                <c:ptCount val="8"/>
                <c:pt idx="0">
                  <c:v>2018</c:v>
                </c:pt>
                <c:pt idx="1">
                  <c:v>2019</c:v>
                </c:pt>
                <c:pt idx="2">
                  <c:v>2020</c:v>
                </c:pt>
                <c:pt idx="3">
                  <c:v>2021</c:v>
                </c:pt>
                <c:pt idx="4">
                  <c:v>2022</c:v>
                </c:pt>
                <c:pt idx="5">
                  <c:v>2023</c:v>
                </c:pt>
                <c:pt idx="6">
                  <c:v>2024</c:v>
                </c:pt>
                <c:pt idx="7">
                  <c:v>Q1 25</c:v>
                </c:pt>
              </c:strCache>
            </c:strRef>
          </c:cat>
          <c:val>
            <c:numRef>
              <c:f>Sheet1!$B$6:$I$6</c:f>
              <c:numCache>
                <c:formatCode>General</c:formatCode>
                <c:ptCount val="8"/>
                <c:pt idx="0">
                  <c:v>2875</c:v>
                </c:pt>
                <c:pt idx="1">
                  <c:v>6058</c:v>
                </c:pt>
                <c:pt idx="2">
                  <c:v>1390</c:v>
                </c:pt>
                <c:pt idx="3">
                  <c:v>256</c:v>
                </c:pt>
                <c:pt idx="4">
                  <c:v>698</c:v>
                </c:pt>
                <c:pt idx="5">
                  <c:v>11621</c:v>
                </c:pt>
                <c:pt idx="6">
                  <c:v>10774</c:v>
                </c:pt>
                <c:pt idx="7">
                  <c:v>3167</c:v>
                </c:pt>
              </c:numCache>
            </c:numRef>
          </c:val>
          <c:extLst>
            <c:ext xmlns:c16="http://schemas.microsoft.com/office/drawing/2014/chart" uri="{C3380CC4-5D6E-409C-BE32-E72D297353CC}">
              <c16:uniqueId val="{00000001-2869-4677-9B8E-81A031B75B72}"/>
            </c:ext>
          </c:extLst>
        </c:ser>
        <c:dLbls>
          <c:showLegendKey val="0"/>
          <c:showVal val="0"/>
          <c:showCatName val="0"/>
          <c:showSerName val="0"/>
          <c:showPercent val="0"/>
          <c:showBubbleSize val="0"/>
        </c:dLbls>
        <c:gapWidth val="219"/>
        <c:overlap val="-27"/>
        <c:axId val="1116523215"/>
        <c:axId val="1116521775"/>
      </c:barChart>
      <c:catAx>
        <c:axId val="11165232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116521775"/>
        <c:crosses val="autoZero"/>
        <c:auto val="1"/>
        <c:lblAlgn val="ctr"/>
        <c:lblOffset val="100"/>
        <c:noMultiLvlLbl val="0"/>
      </c:catAx>
      <c:valAx>
        <c:axId val="11165217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1165232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0.45434</cdr:x>
      <cdr:y>0.05398</cdr:y>
    </cdr:from>
    <cdr:to>
      <cdr:x>0.6011</cdr:x>
      <cdr:y>0.27594</cdr:y>
    </cdr:to>
    <cdr:sp macro="" textlink="">
      <cdr:nvSpPr>
        <cdr:cNvPr id="2" name="TextBox 1">
          <a:extLst xmlns:a="http://schemas.openxmlformats.org/drawingml/2006/main">
            <a:ext uri="{FF2B5EF4-FFF2-40B4-BE49-F238E27FC236}">
              <a16:creationId xmlns:a16="http://schemas.microsoft.com/office/drawing/2014/main" id="{BE3D5B0C-CB5D-6E12-BBB4-E1EC371316F5}"/>
            </a:ext>
          </a:extLst>
        </cdr:cNvPr>
        <cdr:cNvSpPr txBox="1"/>
      </cdr:nvSpPr>
      <cdr:spPr>
        <a:xfrm xmlns:a="http://schemas.openxmlformats.org/drawingml/2006/main">
          <a:off x="2830851" y="222374"/>
          <a:ext cx="914418" cy="9144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CA" sz="1400" dirty="0">
              <a:latin typeface="Hind SemiBold" panose="02000000000000000000" pitchFamily="2" charset="0"/>
              <a:cs typeface="Hind SemiBold" panose="02000000000000000000" pitchFamily="2" charset="0"/>
            </a:rPr>
            <a:t>AIRCRAFT DELIVERIES</a:t>
          </a:r>
          <a:endParaRPr lang="en-US" sz="1400" dirty="0">
            <a:latin typeface="Hind SemiBold" panose="02000000000000000000" pitchFamily="2" charset="0"/>
            <a:cs typeface="Hind SemiBold" panose="02000000000000000000" pitchFamily="2"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5"/>
            <a:ext cx="3011487" cy="463551"/>
          </a:xfrm>
          <a:prstGeom prst="rect">
            <a:avLst/>
          </a:prstGeom>
        </p:spPr>
        <p:txBody>
          <a:bodyPr vert="horz" lIns="91373" tIns="45687" rIns="91373" bIns="45687" rtlCol="0"/>
          <a:lstStyle>
            <a:lvl1pPr algn="l">
              <a:defRPr sz="1000"/>
            </a:lvl1pPr>
          </a:lstStyle>
          <a:p>
            <a:endParaRPr lang="en-US"/>
          </a:p>
        </p:txBody>
      </p:sp>
      <p:sp>
        <p:nvSpPr>
          <p:cNvPr id="3" name="Date Placeholder 2"/>
          <p:cNvSpPr>
            <a:spLocks noGrp="1"/>
          </p:cNvSpPr>
          <p:nvPr>
            <p:ph type="dt" sz="quarter" idx="1"/>
          </p:nvPr>
        </p:nvSpPr>
        <p:spPr>
          <a:xfrm>
            <a:off x="3937008" y="5"/>
            <a:ext cx="3011487" cy="463551"/>
          </a:xfrm>
          <a:prstGeom prst="rect">
            <a:avLst/>
          </a:prstGeom>
        </p:spPr>
        <p:txBody>
          <a:bodyPr vert="horz" lIns="91373" tIns="45687" rIns="91373" bIns="45687" rtlCol="0"/>
          <a:lstStyle>
            <a:lvl1pPr algn="r">
              <a:defRPr sz="1000"/>
            </a:lvl1pPr>
          </a:lstStyle>
          <a:p>
            <a:fld id="{BA604B39-C229-47E4-A4EE-4B6B9F74131C}" type="datetimeFigureOut">
              <a:rPr lang="en-US" smtClean="0"/>
              <a:t>4/9/2025</a:t>
            </a:fld>
            <a:endParaRPr lang="en-US"/>
          </a:p>
        </p:txBody>
      </p:sp>
      <p:sp>
        <p:nvSpPr>
          <p:cNvPr id="4" name="Footer Placeholder 3"/>
          <p:cNvSpPr>
            <a:spLocks noGrp="1"/>
          </p:cNvSpPr>
          <p:nvPr>
            <p:ph type="ftr" sz="quarter" idx="2"/>
          </p:nvPr>
        </p:nvSpPr>
        <p:spPr>
          <a:xfrm>
            <a:off x="7" y="8772526"/>
            <a:ext cx="3011487" cy="463551"/>
          </a:xfrm>
          <a:prstGeom prst="rect">
            <a:avLst/>
          </a:prstGeom>
        </p:spPr>
        <p:txBody>
          <a:bodyPr vert="horz" lIns="91373" tIns="45687" rIns="91373" bIns="45687" rtlCol="0" anchor="b"/>
          <a:lstStyle>
            <a:lvl1pPr algn="l">
              <a:defRPr sz="1000"/>
            </a:lvl1pPr>
          </a:lstStyle>
          <a:p>
            <a:endParaRPr lang="en-US"/>
          </a:p>
        </p:txBody>
      </p:sp>
      <p:sp>
        <p:nvSpPr>
          <p:cNvPr id="5" name="Slide Number Placeholder 4"/>
          <p:cNvSpPr>
            <a:spLocks noGrp="1"/>
          </p:cNvSpPr>
          <p:nvPr>
            <p:ph type="sldNum" sz="quarter" idx="3"/>
          </p:nvPr>
        </p:nvSpPr>
        <p:spPr>
          <a:xfrm>
            <a:off x="3937008" y="8772526"/>
            <a:ext cx="3011487" cy="463551"/>
          </a:xfrm>
          <a:prstGeom prst="rect">
            <a:avLst/>
          </a:prstGeom>
        </p:spPr>
        <p:txBody>
          <a:bodyPr vert="horz" lIns="91373" tIns="45687" rIns="91373" bIns="45687" rtlCol="0" anchor="b"/>
          <a:lstStyle>
            <a:lvl1pPr algn="r">
              <a:defRPr sz="1000"/>
            </a:lvl1pPr>
          </a:lstStyle>
          <a:p>
            <a:fld id="{B9D174B3-DD85-4EA4-9A5B-B7B191F7F4A3}" type="slidenum">
              <a:rPr lang="en-US" smtClean="0"/>
              <a:t>‹#›</a:t>
            </a:fld>
            <a:endParaRPr lang="en-US"/>
          </a:p>
        </p:txBody>
      </p:sp>
    </p:spTree>
    <p:extLst>
      <p:ext uri="{BB962C8B-B14F-4D97-AF65-F5344CB8AC3E}">
        <p14:creationId xmlns:p14="http://schemas.microsoft.com/office/powerpoint/2010/main" val="33799383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13"/>
            <a:ext cx="3011698" cy="463407"/>
          </a:xfrm>
          <a:prstGeom prst="rect">
            <a:avLst/>
          </a:prstGeom>
        </p:spPr>
        <p:txBody>
          <a:bodyPr vert="horz" lIns="92410" tIns="46203" rIns="92410" bIns="46203" rtlCol="0"/>
          <a:lstStyle>
            <a:lvl1pPr algn="l">
              <a:defRPr sz="1000"/>
            </a:lvl1pPr>
          </a:lstStyle>
          <a:p>
            <a:endParaRPr lang="en-US"/>
          </a:p>
        </p:txBody>
      </p:sp>
      <p:sp>
        <p:nvSpPr>
          <p:cNvPr id="3" name="Date Placeholder 2"/>
          <p:cNvSpPr>
            <a:spLocks noGrp="1"/>
          </p:cNvSpPr>
          <p:nvPr>
            <p:ph type="dt" idx="1"/>
          </p:nvPr>
        </p:nvSpPr>
        <p:spPr>
          <a:xfrm>
            <a:off x="3936776" y="13"/>
            <a:ext cx="3011698" cy="463407"/>
          </a:xfrm>
          <a:prstGeom prst="rect">
            <a:avLst/>
          </a:prstGeom>
        </p:spPr>
        <p:txBody>
          <a:bodyPr vert="horz" lIns="92410" tIns="46203" rIns="92410" bIns="46203" rtlCol="0"/>
          <a:lstStyle>
            <a:lvl1pPr algn="r">
              <a:defRPr sz="1000"/>
            </a:lvl1pPr>
          </a:lstStyle>
          <a:p>
            <a:fld id="{5E127937-5AC9-4008-8081-5F78D1D17606}" type="datetimeFigureOut">
              <a:rPr lang="en-US" smtClean="0"/>
              <a:t>4/9/2025</a:t>
            </a:fld>
            <a:endParaRPr lang="en-US"/>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2410" tIns="46203" rIns="92410" bIns="46203" rtlCol="0" anchor="ctr"/>
          <a:lstStyle/>
          <a:p>
            <a:endParaRPr lang="en-US"/>
          </a:p>
        </p:txBody>
      </p:sp>
      <p:sp>
        <p:nvSpPr>
          <p:cNvPr id="5" name="Notes Placeholder 4"/>
          <p:cNvSpPr>
            <a:spLocks noGrp="1"/>
          </p:cNvSpPr>
          <p:nvPr>
            <p:ph type="body" sz="quarter" idx="3"/>
          </p:nvPr>
        </p:nvSpPr>
        <p:spPr>
          <a:xfrm>
            <a:off x="695009" y="4444874"/>
            <a:ext cx="5560060" cy="3636705"/>
          </a:xfrm>
          <a:prstGeom prst="rect">
            <a:avLst/>
          </a:prstGeom>
        </p:spPr>
        <p:txBody>
          <a:bodyPr vert="horz" lIns="92410" tIns="46203" rIns="92410" bIns="462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6" y="8772672"/>
            <a:ext cx="3011698" cy="463406"/>
          </a:xfrm>
          <a:prstGeom prst="rect">
            <a:avLst/>
          </a:prstGeom>
        </p:spPr>
        <p:txBody>
          <a:bodyPr vert="horz" lIns="92410" tIns="46203" rIns="92410" bIns="46203" rtlCol="0" anchor="b"/>
          <a:lstStyle>
            <a:lvl1pPr algn="l">
              <a:defRPr sz="1000"/>
            </a:lvl1pPr>
          </a:lstStyle>
          <a:p>
            <a:endParaRPr lang="en-US"/>
          </a:p>
        </p:txBody>
      </p:sp>
      <p:sp>
        <p:nvSpPr>
          <p:cNvPr id="7" name="Slide Number Placeholder 6"/>
          <p:cNvSpPr>
            <a:spLocks noGrp="1"/>
          </p:cNvSpPr>
          <p:nvPr>
            <p:ph type="sldNum" sz="quarter" idx="5"/>
          </p:nvPr>
        </p:nvSpPr>
        <p:spPr>
          <a:xfrm>
            <a:off x="3936776" y="8772672"/>
            <a:ext cx="3011698" cy="463406"/>
          </a:xfrm>
          <a:prstGeom prst="rect">
            <a:avLst/>
          </a:prstGeom>
        </p:spPr>
        <p:txBody>
          <a:bodyPr vert="horz" lIns="92410" tIns="46203" rIns="92410" bIns="46203" rtlCol="0" anchor="b"/>
          <a:lstStyle>
            <a:lvl1pPr algn="r">
              <a:defRPr sz="1000"/>
            </a:lvl1pPr>
          </a:lstStyle>
          <a:p>
            <a:fld id="{A725778A-6FFC-4F9B-8027-AA5DE6D9D9C4}" type="slidenum">
              <a:rPr lang="en-US" smtClean="0"/>
              <a:t>‹#›</a:t>
            </a:fld>
            <a:endParaRPr lang="en-US"/>
          </a:p>
        </p:txBody>
      </p:sp>
    </p:spTree>
    <p:extLst>
      <p:ext uri="{BB962C8B-B14F-4D97-AF65-F5344CB8AC3E}">
        <p14:creationId xmlns:p14="http://schemas.microsoft.com/office/powerpoint/2010/main" val="940688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725778A-6FFC-4F9B-8027-AA5DE6D9D9C4}" type="slidenum">
              <a:rPr lang="en-US" smtClean="0"/>
              <a:t>1</a:t>
            </a:fld>
            <a:endParaRPr lang="en-US"/>
          </a:p>
        </p:txBody>
      </p:sp>
    </p:spTree>
    <p:extLst>
      <p:ext uri="{BB962C8B-B14F-4D97-AF65-F5344CB8AC3E}">
        <p14:creationId xmlns:p14="http://schemas.microsoft.com/office/powerpoint/2010/main" val="3599624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A725778A-6FFC-4F9B-8027-AA5DE6D9D9C4}" type="slidenum">
              <a:rPr lang="en-US" smtClean="0"/>
              <a:t>14</a:t>
            </a:fld>
            <a:endParaRPr lang="en-US"/>
          </a:p>
        </p:txBody>
      </p:sp>
    </p:spTree>
    <p:extLst>
      <p:ext uri="{BB962C8B-B14F-4D97-AF65-F5344CB8AC3E}">
        <p14:creationId xmlns:p14="http://schemas.microsoft.com/office/powerpoint/2010/main" val="2165973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725778A-6FFC-4F9B-8027-AA5DE6D9D9C4}" type="slidenum">
              <a:rPr lang="en-US" smtClean="0"/>
              <a:t>15</a:t>
            </a:fld>
            <a:endParaRPr lang="en-US"/>
          </a:p>
        </p:txBody>
      </p:sp>
    </p:spTree>
    <p:extLst>
      <p:ext uri="{BB962C8B-B14F-4D97-AF65-F5344CB8AC3E}">
        <p14:creationId xmlns:p14="http://schemas.microsoft.com/office/powerpoint/2010/main" val="2488664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A725778A-6FFC-4F9B-8027-AA5DE6D9D9C4}" type="slidenum">
              <a:rPr lang="en-US" smtClean="0"/>
              <a:t>17</a:t>
            </a:fld>
            <a:endParaRPr lang="en-US"/>
          </a:p>
        </p:txBody>
      </p:sp>
    </p:spTree>
    <p:extLst>
      <p:ext uri="{BB962C8B-B14F-4D97-AF65-F5344CB8AC3E}">
        <p14:creationId xmlns:p14="http://schemas.microsoft.com/office/powerpoint/2010/main" val="1667332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in  slide 17. Circuit chart</a:t>
            </a:r>
            <a:endParaRPr lang="en-CA"/>
          </a:p>
        </p:txBody>
      </p:sp>
      <p:sp>
        <p:nvSpPr>
          <p:cNvPr id="4" name="Slide Number Placeholder 3"/>
          <p:cNvSpPr>
            <a:spLocks noGrp="1"/>
          </p:cNvSpPr>
          <p:nvPr>
            <p:ph type="sldNum" sz="quarter" idx="5"/>
          </p:nvPr>
        </p:nvSpPr>
        <p:spPr/>
        <p:txBody>
          <a:bodyPr/>
          <a:lstStyle/>
          <a:p>
            <a:fld id="{A725778A-6FFC-4F9B-8027-AA5DE6D9D9C4}" type="slidenum">
              <a:rPr lang="en-US" smtClean="0"/>
              <a:t>18</a:t>
            </a:fld>
            <a:endParaRPr lang="en-US"/>
          </a:p>
        </p:txBody>
      </p:sp>
    </p:spTree>
    <p:extLst>
      <p:ext uri="{BB962C8B-B14F-4D97-AF65-F5344CB8AC3E}">
        <p14:creationId xmlns:p14="http://schemas.microsoft.com/office/powerpoint/2010/main" val="184452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725778A-6FFC-4F9B-8027-AA5DE6D9D9C4}" type="slidenum">
              <a:rPr lang="en-US" smtClean="0"/>
              <a:t>21</a:t>
            </a:fld>
            <a:endParaRPr lang="en-US"/>
          </a:p>
        </p:txBody>
      </p:sp>
    </p:spTree>
    <p:extLst>
      <p:ext uri="{BB962C8B-B14F-4D97-AF65-F5344CB8AC3E}">
        <p14:creationId xmlns:p14="http://schemas.microsoft.com/office/powerpoint/2010/main" val="4053019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725778A-6FFC-4F9B-8027-AA5DE6D9D9C4}" type="slidenum">
              <a:rPr lang="en-US" smtClean="0"/>
              <a:t>22</a:t>
            </a:fld>
            <a:endParaRPr lang="en-US"/>
          </a:p>
        </p:txBody>
      </p:sp>
    </p:spTree>
    <p:extLst>
      <p:ext uri="{BB962C8B-B14F-4D97-AF65-F5344CB8AC3E}">
        <p14:creationId xmlns:p14="http://schemas.microsoft.com/office/powerpoint/2010/main" val="2986169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Capital Allocation 2024 Plans</a:t>
            </a:r>
          </a:p>
        </p:txBody>
      </p:sp>
      <p:sp>
        <p:nvSpPr>
          <p:cNvPr id="4" name="Slide Number Placeholder 3"/>
          <p:cNvSpPr>
            <a:spLocks noGrp="1"/>
          </p:cNvSpPr>
          <p:nvPr>
            <p:ph type="sldNum" sz="quarter" idx="5"/>
          </p:nvPr>
        </p:nvSpPr>
        <p:spPr/>
        <p:txBody>
          <a:bodyPr/>
          <a:lstStyle/>
          <a:p>
            <a:fld id="{A725778A-6FFC-4F9B-8027-AA5DE6D9D9C4}" type="slidenum">
              <a:rPr lang="en-US" smtClean="0"/>
              <a:t>26</a:t>
            </a:fld>
            <a:endParaRPr lang="en-US"/>
          </a:p>
        </p:txBody>
      </p:sp>
    </p:spTree>
    <p:extLst>
      <p:ext uri="{BB962C8B-B14F-4D97-AF65-F5344CB8AC3E}">
        <p14:creationId xmlns:p14="http://schemas.microsoft.com/office/powerpoint/2010/main" val="1151554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725778A-6FFC-4F9B-8027-AA5DE6D9D9C4}" type="slidenum">
              <a:rPr lang="en-US" smtClean="0"/>
              <a:t>29</a:t>
            </a:fld>
            <a:endParaRPr lang="en-US"/>
          </a:p>
        </p:txBody>
      </p:sp>
    </p:spTree>
    <p:extLst>
      <p:ext uri="{BB962C8B-B14F-4D97-AF65-F5344CB8AC3E}">
        <p14:creationId xmlns:p14="http://schemas.microsoft.com/office/powerpoint/2010/main" val="3337525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725778A-6FFC-4F9B-8027-AA5DE6D9D9C4}" type="slidenum">
              <a:rPr lang="en-US" smtClean="0"/>
              <a:t>31</a:t>
            </a:fld>
            <a:endParaRPr lang="en-US"/>
          </a:p>
        </p:txBody>
      </p:sp>
    </p:spTree>
    <p:extLst>
      <p:ext uri="{BB962C8B-B14F-4D97-AF65-F5344CB8AC3E}">
        <p14:creationId xmlns:p14="http://schemas.microsoft.com/office/powerpoint/2010/main" val="2241190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725778A-6FFC-4F9B-8027-AA5DE6D9D9C4}" type="slidenum">
              <a:rPr lang="en-US" smtClean="0"/>
              <a:t>33</a:t>
            </a:fld>
            <a:endParaRPr lang="en-US"/>
          </a:p>
        </p:txBody>
      </p:sp>
    </p:spTree>
    <p:extLst>
      <p:ext uri="{BB962C8B-B14F-4D97-AF65-F5344CB8AC3E}">
        <p14:creationId xmlns:p14="http://schemas.microsoft.com/office/powerpoint/2010/main" val="3160835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A725778A-6FFC-4F9B-8027-AA5DE6D9D9C4}" type="slidenum">
              <a:rPr lang="en-US" smtClean="0"/>
              <a:t>2</a:t>
            </a:fld>
            <a:endParaRPr lang="en-US"/>
          </a:p>
        </p:txBody>
      </p:sp>
    </p:spTree>
    <p:extLst>
      <p:ext uri="{BB962C8B-B14F-4D97-AF65-F5344CB8AC3E}">
        <p14:creationId xmlns:p14="http://schemas.microsoft.com/office/powerpoint/2010/main" val="110015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725778A-6FFC-4F9B-8027-AA5DE6D9D9C4}" type="slidenum">
              <a:rPr lang="en-US" smtClean="0"/>
              <a:t>3</a:t>
            </a:fld>
            <a:endParaRPr lang="en-US"/>
          </a:p>
        </p:txBody>
      </p:sp>
    </p:spTree>
    <p:extLst>
      <p:ext uri="{BB962C8B-B14F-4D97-AF65-F5344CB8AC3E}">
        <p14:creationId xmlns:p14="http://schemas.microsoft.com/office/powerpoint/2010/main" val="1134086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A725778A-6FFC-4F9B-8027-AA5DE6D9D9C4}" type="slidenum">
              <a:rPr lang="en-US" smtClean="0"/>
              <a:t>4</a:t>
            </a:fld>
            <a:endParaRPr lang="en-US"/>
          </a:p>
        </p:txBody>
      </p:sp>
    </p:spTree>
    <p:extLst>
      <p:ext uri="{BB962C8B-B14F-4D97-AF65-F5344CB8AC3E}">
        <p14:creationId xmlns:p14="http://schemas.microsoft.com/office/powerpoint/2010/main" val="4173284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725778A-6FFC-4F9B-8027-AA5DE6D9D9C4}" type="slidenum">
              <a:rPr lang="en-US" smtClean="0"/>
              <a:t>5</a:t>
            </a:fld>
            <a:endParaRPr lang="en-US"/>
          </a:p>
        </p:txBody>
      </p:sp>
    </p:spTree>
    <p:extLst>
      <p:ext uri="{BB962C8B-B14F-4D97-AF65-F5344CB8AC3E}">
        <p14:creationId xmlns:p14="http://schemas.microsoft.com/office/powerpoint/2010/main" val="290685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Option with video</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725778A-6FFC-4F9B-8027-AA5DE6D9D9C4}" type="slidenum">
              <a:rPr lang="en-US" smtClean="0"/>
              <a:t>6</a:t>
            </a:fld>
            <a:endParaRPr lang="en-US"/>
          </a:p>
        </p:txBody>
      </p:sp>
    </p:spTree>
    <p:extLst>
      <p:ext uri="{BB962C8B-B14F-4D97-AF65-F5344CB8AC3E}">
        <p14:creationId xmlns:p14="http://schemas.microsoft.com/office/powerpoint/2010/main" val="1829815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725778A-6FFC-4F9B-8027-AA5DE6D9D9C4}" type="slidenum">
              <a:rPr lang="en-US" smtClean="0"/>
              <a:t>8</a:t>
            </a:fld>
            <a:endParaRPr lang="en-US"/>
          </a:p>
        </p:txBody>
      </p:sp>
    </p:spTree>
    <p:extLst>
      <p:ext uri="{BB962C8B-B14F-4D97-AF65-F5344CB8AC3E}">
        <p14:creationId xmlns:p14="http://schemas.microsoft.com/office/powerpoint/2010/main" val="2338153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Highlight the Numbers and Years. Use Boeing Airbus headers.</a:t>
            </a:r>
          </a:p>
        </p:txBody>
      </p:sp>
      <p:sp>
        <p:nvSpPr>
          <p:cNvPr id="4" name="Slide Number Placeholder 3"/>
          <p:cNvSpPr>
            <a:spLocks noGrp="1"/>
          </p:cNvSpPr>
          <p:nvPr>
            <p:ph type="sldNum" sz="quarter" idx="5"/>
          </p:nvPr>
        </p:nvSpPr>
        <p:spPr/>
        <p:txBody>
          <a:bodyPr/>
          <a:lstStyle/>
          <a:p>
            <a:fld id="{A725778A-6FFC-4F9B-8027-AA5DE6D9D9C4}" type="slidenum">
              <a:rPr lang="en-US" smtClean="0"/>
              <a:t>12</a:t>
            </a:fld>
            <a:endParaRPr lang="en-US"/>
          </a:p>
        </p:txBody>
      </p:sp>
    </p:spTree>
    <p:extLst>
      <p:ext uri="{BB962C8B-B14F-4D97-AF65-F5344CB8AC3E}">
        <p14:creationId xmlns:p14="http://schemas.microsoft.com/office/powerpoint/2010/main" val="2851047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725778A-6FFC-4F9B-8027-AA5DE6D9D9C4}" type="slidenum">
              <a:rPr lang="en-US" smtClean="0"/>
              <a:t>13</a:t>
            </a:fld>
            <a:endParaRPr lang="en-US"/>
          </a:p>
        </p:txBody>
      </p:sp>
    </p:spTree>
    <p:extLst>
      <p:ext uri="{BB962C8B-B14F-4D97-AF65-F5344CB8AC3E}">
        <p14:creationId xmlns:p14="http://schemas.microsoft.com/office/powerpoint/2010/main" val="2773315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715857"/>
            <a:ext cx="9144000" cy="1794105"/>
          </a:xfrm>
        </p:spPr>
        <p:txBody>
          <a:bodyPr anchor="b"/>
          <a:lstStyle>
            <a:lvl1pPr algn="ctr">
              <a:defRPr sz="6000"/>
            </a:lvl1pPr>
          </a:lstStyle>
          <a:p>
            <a:r>
              <a:rPr lang="en-US"/>
              <a:t>Test</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49555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2286000" y="6311900"/>
            <a:ext cx="8125326" cy="409575"/>
          </a:xfrm>
          <a:prstGeom prst="rect">
            <a:avLst/>
          </a:prstGeom>
        </p:spPr>
        <p:txBody>
          <a:bodyPr/>
          <a:lstStyle/>
          <a:p>
            <a:r>
              <a:rPr lang="en-US"/>
              <a:t>|  Operational Excellence</a:t>
            </a:r>
          </a:p>
        </p:txBody>
      </p:sp>
    </p:spTree>
    <p:extLst>
      <p:ext uri="{BB962C8B-B14F-4D97-AF65-F5344CB8AC3E}">
        <p14:creationId xmlns:p14="http://schemas.microsoft.com/office/powerpoint/2010/main" val="1750126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A47E1BB-4538-49FA-9D62-2EF2D3DB0F85}" type="slidenum">
              <a:rPr lang="en-US" smtClean="0"/>
              <a:t>‹#›</a:t>
            </a:fld>
            <a:endParaRPr lang="en-US"/>
          </a:p>
        </p:txBody>
      </p:sp>
    </p:spTree>
    <p:extLst>
      <p:ext uri="{BB962C8B-B14F-4D97-AF65-F5344CB8AC3E}">
        <p14:creationId xmlns:p14="http://schemas.microsoft.com/office/powerpoint/2010/main" val="595434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C63D5-7B83-2B00-73B0-493BB2896E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3E406C-8766-0A1D-ACD6-8B6B989BB1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8A15F5-F109-5A31-B6EC-F942C0845D3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A8E12D7-F015-7882-4DFC-0F89DFDD4617}"/>
              </a:ext>
            </a:extLst>
          </p:cNvPr>
          <p:cNvSpPr>
            <a:spLocks noGrp="1"/>
          </p:cNvSpPr>
          <p:nvPr>
            <p:ph type="ftr" sz="quarter" idx="11"/>
          </p:nvPr>
        </p:nvSpPr>
        <p:spPr/>
        <p:txBody>
          <a:bodyPr/>
          <a:lstStyle/>
          <a:p>
            <a:r>
              <a:rPr lang="en-US"/>
              <a:t>|  Operational Excellence</a:t>
            </a:r>
          </a:p>
        </p:txBody>
      </p:sp>
      <p:sp>
        <p:nvSpPr>
          <p:cNvPr id="6" name="Slide Number Placeholder 5">
            <a:extLst>
              <a:ext uri="{FF2B5EF4-FFF2-40B4-BE49-F238E27FC236}">
                <a16:creationId xmlns:a16="http://schemas.microsoft.com/office/drawing/2014/main" id="{A293C707-E26D-F6B3-A6E8-E8640130C937}"/>
              </a:ext>
            </a:extLst>
          </p:cNvPr>
          <p:cNvSpPr>
            <a:spLocks noGrp="1"/>
          </p:cNvSpPr>
          <p:nvPr>
            <p:ph type="sldNum" sz="quarter" idx="12"/>
          </p:nvPr>
        </p:nvSpPr>
        <p:spPr/>
        <p:txBody>
          <a:bodyPr/>
          <a:lstStyle/>
          <a:p>
            <a:fld id="{AFCF6ACB-54C8-4B93-BFB9-975AC2BDEC2E}" type="slidenum">
              <a:rPr lang="en-US" smtClean="0"/>
              <a:t>‹#›</a:t>
            </a:fld>
            <a:endParaRPr lang="en-US"/>
          </a:p>
        </p:txBody>
      </p:sp>
    </p:spTree>
    <p:extLst>
      <p:ext uri="{BB962C8B-B14F-4D97-AF65-F5344CB8AC3E}">
        <p14:creationId xmlns:p14="http://schemas.microsoft.com/office/powerpoint/2010/main" val="300265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23B30-BB0D-409A-781A-3C3F25BE82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0372D0-81D0-E44C-157C-47AD2789B0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6FC51B-0DF2-F68B-DC9F-38682B7C8E8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5CB5CE2-E114-F05B-8DF4-9ABA81983F91}"/>
              </a:ext>
            </a:extLst>
          </p:cNvPr>
          <p:cNvSpPr>
            <a:spLocks noGrp="1"/>
          </p:cNvSpPr>
          <p:nvPr>
            <p:ph type="ftr" sz="quarter" idx="11"/>
          </p:nvPr>
        </p:nvSpPr>
        <p:spPr/>
        <p:txBody>
          <a:bodyPr/>
          <a:lstStyle/>
          <a:p>
            <a:r>
              <a:rPr lang="en-US"/>
              <a:t>|  Operational Excellence</a:t>
            </a:r>
          </a:p>
        </p:txBody>
      </p:sp>
      <p:sp>
        <p:nvSpPr>
          <p:cNvPr id="6" name="Slide Number Placeholder 5">
            <a:extLst>
              <a:ext uri="{FF2B5EF4-FFF2-40B4-BE49-F238E27FC236}">
                <a16:creationId xmlns:a16="http://schemas.microsoft.com/office/drawing/2014/main" id="{73AF4DDE-2BFA-D65D-5241-09662CA75181}"/>
              </a:ext>
            </a:extLst>
          </p:cNvPr>
          <p:cNvSpPr>
            <a:spLocks noGrp="1"/>
          </p:cNvSpPr>
          <p:nvPr>
            <p:ph type="sldNum" sz="quarter" idx="12"/>
          </p:nvPr>
        </p:nvSpPr>
        <p:spPr/>
        <p:txBody>
          <a:bodyPr/>
          <a:lstStyle/>
          <a:p>
            <a:fld id="{AFCF6ACB-54C8-4B93-BFB9-975AC2BDEC2E}" type="slidenum">
              <a:rPr lang="en-US" smtClean="0"/>
              <a:t>‹#›</a:t>
            </a:fld>
            <a:endParaRPr lang="en-US"/>
          </a:p>
        </p:txBody>
      </p:sp>
    </p:spTree>
    <p:extLst>
      <p:ext uri="{BB962C8B-B14F-4D97-AF65-F5344CB8AC3E}">
        <p14:creationId xmlns:p14="http://schemas.microsoft.com/office/powerpoint/2010/main" val="2504167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BFF5A-F01E-91D9-90E3-1530A6F74D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33A221-F171-E05E-6F1D-F4B43007D7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C1EBD7-E137-85D9-8CBF-6AB6A5F2D49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377E6C2-DF39-7C77-C954-8E564B7DA219}"/>
              </a:ext>
            </a:extLst>
          </p:cNvPr>
          <p:cNvSpPr>
            <a:spLocks noGrp="1"/>
          </p:cNvSpPr>
          <p:nvPr>
            <p:ph type="ftr" sz="quarter" idx="11"/>
          </p:nvPr>
        </p:nvSpPr>
        <p:spPr/>
        <p:txBody>
          <a:bodyPr/>
          <a:lstStyle/>
          <a:p>
            <a:r>
              <a:rPr lang="en-US"/>
              <a:t>|  Operational Excellence</a:t>
            </a:r>
          </a:p>
        </p:txBody>
      </p:sp>
      <p:sp>
        <p:nvSpPr>
          <p:cNvPr id="6" name="Slide Number Placeholder 5">
            <a:extLst>
              <a:ext uri="{FF2B5EF4-FFF2-40B4-BE49-F238E27FC236}">
                <a16:creationId xmlns:a16="http://schemas.microsoft.com/office/drawing/2014/main" id="{1CE4682E-26EE-2D2A-9DD0-62ECF7B3802A}"/>
              </a:ext>
            </a:extLst>
          </p:cNvPr>
          <p:cNvSpPr>
            <a:spLocks noGrp="1"/>
          </p:cNvSpPr>
          <p:nvPr>
            <p:ph type="sldNum" sz="quarter" idx="12"/>
          </p:nvPr>
        </p:nvSpPr>
        <p:spPr/>
        <p:txBody>
          <a:bodyPr/>
          <a:lstStyle/>
          <a:p>
            <a:fld id="{AFCF6ACB-54C8-4B93-BFB9-975AC2BDEC2E}" type="slidenum">
              <a:rPr lang="en-US" smtClean="0"/>
              <a:t>‹#›</a:t>
            </a:fld>
            <a:endParaRPr lang="en-US"/>
          </a:p>
        </p:txBody>
      </p:sp>
    </p:spTree>
    <p:extLst>
      <p:ext uri="{BB962C8B-B14F-4D97-AF65-F5344CB8AC3E}">
        <p14:creationId xmlns:p14="http://schemas.microsoft.com/office/powerpoint/2010/main" val="1337472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C017E-0050-E68F-12B8-426B719465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96461A-9A8D-6044-9072-236A0605FD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913EBA-EC1D-608A-FD31-511FBDF658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821140-4728-743F-A502-0D0C74F6B61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8977F9D-6E35-ADB7-1893-BB559A258A8F}"/>
              </a:ext>
            </a:extLst>
          </p:cNvPr>
          <p:cNvSpPr>
            <a:spLocks noGrp="1"/>
          </p:cNvSpPr>
          <p:nvPr>
            <p:ph type="ftr" sz="quarter" idx="11"/>
          </p:nvPr>
        </p:nvSpPr>
        <p:spPr/>
        <p:txBody>
          <a:bodyPr/>
          <a:lstStyle/>
          <a:p>
            <a:r>
              <a:rPr lang="en-US"/>
              <a:t>|  Operational Excellence</a:t>
            </a:r>
          </a:p>
        </p:txBody>
      </p:sp>
      <p:sp>
        <p:nvSpPr>
          <p:cNvPr id="7" name="Slide Number Placeholder 6">
            <a:extLst>
              <a:ext uri="{FF2B5EF4-FFF2-40B4-BE49-F238E27FC236}">
                <a16:creationId xmlns:a16="http://schemas.microsoft.com/office/drawing/2014/main" id="{3146DE95-9461-EF5D-4C97-4674DC6887BD}"/>
              </a:ext>
            </a:extLst>
          </p:cNvPr>
          <p:cNvSpPr>
            <a:spLocks noGrp="1"/>
          </p:cNvSpPr>
          <p:nvPr>
            <p:ph type="sldNum" sz="quarter" idx="12"/>
          </p:nvPr>
        </p:nvSpPr>
        <p:spPr/>
        <p:txBody>
          <a:bodyPr/>
          <a:lstStyle/>
          <a:p>
            <a:fld id="{AFCF6ACB-54C8-4B93-BFB9-975AC2BDEC2E}" type="slidenum">
              <a:rPr lang="en-US" smtClean="0"/>
              <a:t>‹#›</a:t>
            </a:fld>
            <a:endParaRPr lang="en-US"/>
          </a:p>
        </p:txBody>
      </p:sp>
    </p:spTree>
    <p:extLst>
      <p:ext uri="{BB962C8B-B14F-4D97-AF65-F5344CB8AC3E}">
        <p14:creationId xmlns:p14="http://schemas.microsoft.com/office/powerpoint/2010/main" val="1559482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8B730-DDC5-FF9D-C292-A2C3FA739B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925D9C-F10D-E245-061E-400BCDC09E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BDD58-3487-5523-2781-5943B395C6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62D980-7893-F7F2-E7F9-69EB995746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855F58-2723-E6B1-AC48-153F54C349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D0CA45-1EE3-9E85-A024-CAC81A62FB7E}"/>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041CBB38-07E9-DEB1-68B6-C4F732FAF5BF}"/>
              </a:ext>
            </a:extLst>
          </p:cNvPr>
          <p:cNvSpPr>
            <a:spLocks noGrp="1"/>
          </p:cNvSpPr>
          <p:nvPr>
            <p:ph type="ftr" sz="quarter" idx="11"/>
          </p:nvPr>
        </p:nvSpPr>
        <p:spPr/>
        <p:txBody>
          <a:bodyPr/>
          <a:lstStyle/>
          <a:p>
            <a:r>
              <a:rPr lang="en-US"/>
              <a:t>|  Operational Excellence</a:t>
            </a:r>
          </a:p>
        </p:txBody>
      </p:sp>
      <p:sp>
        <p:nvSpPr>
          <p:cNvPr id="9" name="Slide Number Placeholder 8">
            <a:extLst>
              <a:ext uri="{FF2B5EF4-FFF2-40B4-BE49-F238E27FC236}">
                <a16:creationId xmlns:a16="http://schemas.microsoft.com/office/drawing/2014/main" id="{D751685B-B717-EDF7-0328-5CDC4C84F20D}"/>
              </a:ext>
            </a:extLst>
          </p:cNvPr>
          <p:cNvSpPr>
            <a:spLocks noGrp="1"/>
          </p:cNvSpPr>
          <p:nvPr>
            <p:ph type="sldNum" sz="quarter" idx="12"/>
          </p:nvPr>
        </p:nvSpPr>
        <p:spPr/>
        <p:txBody>
          <a:bodyPr/>
          <a:lstStyle/>
          <a:p>
            <a:fld id="{AFCF6ACB-54C8-4B93-BFB9-975AC2BDEC2E}" type="slidenum">
              <a:rPr lang="en-US" smtClean="0"/>
              <a:t>‹#›</a:t>
            </a:fld>
            <a:endParaRPr lang="en-US"/>
          </a:p>
        </p:txBody>
      </p:sp>
    </p:spTree>
    <p:extLst>
      <p:ext uri="{BB962C8B-B14F-4D97-AF65-F5344CB8AC3E}">
        <p14:creationId xmlns:p14="http://schemas.microsoft.com/office/powerpoint/2010/main" val="4158657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22AAA-17DF-E7FF-9FBC-D20C909236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599918-68E6-B12F-8876-C24D51AEB7B1}"/>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842C8E8-FC24-9F47-4BED-6D0E70188AAD}"/>
              </a:ext>
            </a:extLst>
          </p:cNvPr>
          <p:cNvSpPr>
            <a:spLocks noGrp="1"/>
          </p:cNvSpPr>
          <p:nvPr>
            <p:ph type="ftr" sz="quarter" idx="11"/>
          </p:nvPr>
        </p:nvSpPr>
        <p:spPr/>
        <p:txBody>
          <a:bodyPr/>
          <a:lstStyle/>
          <a:p>
            <a:r>
              <a:rPr lang="en-US"/>
              <a:t>|  Operational Excellence</a:t>
            </a:r>
          </a:p>
        </p:txBody>
      </p:sp>
      <p:sp>
        <p:nvSpPr>
          <p:cNvPr id="5" name="Slide Number Placeholder 4">
            <a:extLst>
              <a:ext uri="{FF2B5EF4-FFF2-40B4-BE49-F238E27FC236}">
                <a16:creationId xmlns:a16="http://schemas.microsoft.com/office/drawing/2014/main" id="{BC280BF7-D089-B5F5-F43D-34AF18E2184E}"/>
              </a:ext>
            </a:extLst>
          </p:cNvPr>
          <p:cNvSpPr>
            <a:spLocks noGrp="1"/>
          </p:cNvSpPr>
          <p:nvPr>
            <p:ph type="sldNum" sz="quarter" idx="12"/>
          </p:nvPr>
        </p:nvSpPr>
        <p:spPr/>
        <p:txBody>
          <a:bodyPr/>
          <a:lstStyle/>
          <a:p>
            <a:fld id="{AFCF6ACB-54C8-4B93-BFB9-975AC2BDEC2E}" type="slidenum">
              <a:rPr lang="en-US" smtClean="0"/>
              <a:t>‹#›</a:t>
            </a:fld>
            <a:endParaRPr lang="en-US"/>
          </a:p>
        </p:txBody>
      </p:sp>
    </p:spTree>
    <p:extLst>
      <p:ext uri="{BB962C8B-B14F-4D97-AF65-F5344CB8AC3E}">
        <p14:creationId xmlns:p14="http://schemas.microsoft.com/office/powerpoint/2010/main" val="3112648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CAB364-4C47-0E20-79BB-7639415E5C3B}"/>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5E049825-2A37-ABEB-B332-10247459F7AE}"/>
              </a:ext>
            </a:extLst>
          </p:cNvPr>
          <p:cNvSpPr>
            <a:spLocks noGrp="1"/>
          </p:cNvSpPr>
          <p:nvPr>
            <p:ph type="ftr" sz="quarter" idx="11"/>
          </p:nvPr>
        </p:nvSpPr>
        <p:spPr/>
        <p:txBody>
          <a:bodyPr/>
          <a:lstStyle/>
          <a:p>
            <a:r>
              <a:rPr lang="en-US"/>
              <a:t>|  Operational Excellence</a:t>
            </a:r>
          </a:p>
        </p:txBody>
      </p:sp>
      <p:sp>
        <p:nvSpPr>
          <p:cNvPr id="4" name="Slide Number Placeholder 3">
            <a:extLst>
              <a:ext uri="{FF2B5EF4-FFF2-40B4-BE49-F238E27FC236}">
                <a16:creationId xmlns:a16="http://schemas.microsoft.com/office/drawing/2014/main" id="{9A1B51AD-A124-322D-DE48-D7B80CC00DA1}"/>
              </a:ext>
            </a:extLst>
          </p:cNvPr>
          <p:cNvSpPr>
            <a:spLocks noGrp="1"/>
          </p:cNvSpPr>
          <p:nvPr>
            <p:ph type="sldNum" sz="quarter" idx="12"/>
          </p:nvPr>
        </p:nvSpPr>
        <p:spPr/>
        <p:txBody>
          <a:bodyPr/>
          <a:lstStyle/>
          <a:p>
            <a:fld id="{AFCF6ACB-54C8-4B93-BFB9-975AC2BDEC2E}" type="slidenum">
              <a:rPr lang="en-US" smtClean="0"/>
              <a:t>‹#›</a:t>
            </a:fld>
            <a:endParaRPr lang="en-US"/>
          </a:p>
        </p:txBody>
      </p:sp>
    </p:spTree>
    <p:extLst>
      <p:ext uri="{BB962C8B-B14F-4D97-AF65-F5344CB8AC3E}">
        <p14:creationId xmlns:p14="http://schemas.microsoft.com/office/powerpoint/2010/main" val="4243418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8CBB0-B457-C5EA-CBC3-E6D47879E1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384585-2573-D39B-057D-FEFBC4A4E0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2860AF-1329-CD17-3F07-351A6DF9FF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3F8A89-CA16-5692-D07B-C3D25D38E53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8ACF03D-8791-ADEE-0CEE-20C1A44DD36B}"/>
              </a:ext>
            </a:extLst>
          </p:cNvPr>
          <p:cNvSpPr>
            <a:spLocks noGrp="1"/>
          </p:cNvSpPr>
          <p:nvPr>
            <p:ph type="ftr" sz="quarter" idx="11"/>
          </p:nvPr>
        </p:nvSpPr>
        <p:spPr/>
        <p:txBody>
          <a:bodyPr/>
          <a:lstStyle/>
          <a:p>
            <a:r>
              <a:rPr lang="en-US"/>
              <a:t>|  Operational Excellence</a:t>
            </a:r>
          </a:p>
        </p:txBody>
      </p:sp>
      <p:sp>
        <p:nvSpPr>
          <p:cNvPr id="7" name="Slide Number Placeholder 6">
            <a:extLst>
              <a:ext uri="{FF2B5EF4-FFF2-40B4-BE49-F238E27FC236}">
                <a16:creationId xmlns:a16="http://schemas.microsoft.com/office/drawing/2014/main" id="{E3EC9B0F-14FC-CA32-C853-FC52CF27A4AD}"/>
              </a:ext>
            </a:extLst>
          </p:cNvPr>
          <p:cNvSpPr>
            <a:spLocks noGrp="1"/>
          </p:cNvSpPr>
          <p:nvPr>
            <p:ph type="sldNum" sz="quarter" idx="12"/>
          </p:nvPr>
        </p:nvSpPr>
        <p:spPr/>
        <p:txBody>
          <a:bodyPr/>
          <a:lstStyle/>
          <a:p>
            <a:fld id="{AFCF6ACB-54C8-4B93-BFB9-975AC2BDEC2E}" type="slidenum">
              <a:rPr lang="en-US" smtClean="0"/>
              <a:t>‹#›</a:t>
            </a:fld>
            <a:endParaRPr lang="en-US"/>
          </a:p>
        </p:txBody>
      </p:sp>
    </p:spTree>
    <p:extLst>
      <p:ext uri="{BB962C8B-B14F-4D97-AF65-F5344CB8AC3E}">
        <p14:creationId xmlns:p14="http://schemas.microsoft.com/office/powerpoint/2010/main" val="2693623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49400" y="406400"/>
            <a:ext cx="9194800" cy="1284288"/>
          </a:xfrm>
        </p:spPr>
        <p:txBody>
          <a:bodyPr/>
          <a:lstStyle>
            <a:lvl1pPr algn="ctr">
              <a:defRPr/>
            </a:lvl1pPr>
          </a:lstStyle>
          <a:p>
            <a:r>
              <a:rPr lang="en-US"/>
              <a:t>Click to edit Master title style</a:t>
            </a:r>
          </a:p>
        </p:txBody>
      </p:sp>
      <p:sp>
        <p:nvSpPr>
          <p:cNvPr id="3" name="Content Placeholder 2"/>
          <p:cNvSpPr>
            <a:spLocks noGrp="1"/>
          </p:cNvSpPr>
          <p:nvPr>
            <p:ph idx="1" hasCustomPrompt="1"/>
          </p:nvPr>
        </p:nvSpPr>
        <p:spPr/>
        <p:txBody>
          <a:bodyPr/>
          <a:lstStyle>
            <a:lvl1pPr marL="342900" marR="0" indent="-342900" algn="l" defTabSz="914400" rtl="0" eaLnBrk="1" fontAlgn="base" latinLnBrk="0" hangingPunct="1">
              <a:lnSpc>
                <a:spcPct val="100000"/>
              </a:lnSpc>
              <a:spcBef>
                <a:spcPct val="20000"/>
              </a:spcBef>
              <a:spcAft>
                <a:spcPct val="0"/>
              </a:spcAft>
              <a:buClr>
                <a:srgbClr val="000000"/>
              </a:buClr>
              <a:buSzTx/>
              <a:buFont typeface="Wingdings" pitchFamily="2" charset="2"/>
              <a:buBlip>
                <a:blip r:embed="rId2"/>
              </a:buBlip>
              <a:tabLst/>
              <a:defRPr sz="2000">
                <a:solidFill>
                  <a:schemeClr val="accent6">
                    <a:lumMod val="50000"/>
                  </a:schemeClr>
                </a:solidFill>
              </a:defRPr>
            </a:lvl1pPr>
            <a:lvl2pPr marL="742950" marR="0" indent="-285750" algn="l" defTabSz="914400" rtl="0" eaLnBrk="1" fontAlgn="base" latinLnBrk="0" hangingPunct="1">
              <a:lnSpc>
                <a:spcPct val="100000"/>
              </a:lnSpc>
              <a:spcBef>
                <a:spcPct val="20000"/>
              </a:spcBef>
              <a:spcAft>
                <a:spcPct val="0"/>
              </a:spcAft>
              <a:buClrTx/>
              <a:buSzTx/>
              <a:buFont typeface="Wingdings" pitchFamily="2" charset="2"/>
              <a:buBlip>
                <a:blip r:embed="rId3"/>
              </a:buBlip>
              <a:tabLst/>
              <a:defRPr sz="2000">
                <a:solidFill>
                  <a:schemeClr val="accent6">
                    <a:lumMod val="50000"/>
                  </a:schemeClr>
                </a:solidFill>
              </a:defRPr>
            </a:lvl2pPr>
            <a:lvl3pPr marL="1143000" marR="0" indent="-228600" algn="l" defTabSz="914400" rtl="0" eaLnBrk="1" fontAlgn="base" latinLnBrk="0" hangingPunct="1">
              <a:lnSpc>
                <a:spcPct val="100000"/>
              </a:lnSpc>
              <a:spcBef>
                <a:spcPct val="20000"/>
              </a:spcBef>
              <a:spcAft>
                <a:spcPct val="0"/>
              </a:spcAft>
              <a:buClrTx/>
              <a:buSzTx/>
              <a:buFont typeface="Wingdings" pitchFamily="2" charset="2"/>
              <a:buBlip>
                <a:blip r:embed="rId4"/>
              </a:buBlip>
              <a:tabLst/>
              <a:defRPr sz="2200">
                <a:solidFill>
                  <a:schemeClr val="accent6">
                    <a:lumMod val="50000"/>
                  </a:schemeClr>
                </a:solidFill>
              </a:defRPr>
            </a:lvl3pPr>
            <a:lvl4pPr>
              <a:defRPr sz="2400"/>
            </a:lvl4pPr>
            <a:lvl5pPr>
              <a:defRPr/>
            </a:lvl5pPr>
          </a:lstStyle>
          <a:p>
            <a:pPr marL="342900" marR="0" lvl="0" indent="-342900" algn="l" defTabSz="914400" rtl="0" eaLnBrk="1" fontAlgn="base" latinLnBrk="0" hangingPunct="1">
              <a:lnSpc>
                <a:spcPct val="100000"/>
              </a:lnSpc>
              <a:spcBef>
                <a:spcPct val="20000"/>
              </a:spcBef>
              <a:spcAft>
                <a:spcPct val="0"/>
              </a:spcAft>
              <a:buClr>
                <a:srgbClr val="000000"/>
              </a:buClr>
              <a:buSzTx/>
              <a:buFont typeface="Wingdings" pitchFamily="2" charset="2"/>
              <a:buBlip>
                <a:blip r:embed="rId2"/>
              </a:buBlip>
              <a:tabLst/>
              <a:defRPr/>
            </a:pPr>
            <a:r>
              <a:rPr kumimoji="0" lang="en-CA" sz="2400" b="0" i="0" u="none" strike="noStrike" kern="0" cap="none" spc="0" normalizeH="0" baseline="0" noProof="0">
                <a:ln>
                  <a:noFill/>
                </a:ln>
                <a:solidFill>
                  <a:srgbClr val="006600"/>
                </a:solidFill>
                <a:effectLst/>
                <a:uLnTx/>
                <a:uFillTx/>
                <a:latin typeface="Arial Black"/>
                <a:ea typeface="+mn-ea"/>
                <a:cs typeface="+mn-cs"/>
              </a:rPr>
              <a:t>Have Circuits and Aerospace as separate legal entities</a:t>
            </a:r>
          </a:p>
          <a:p>
            <a:pPr marL="742950" marR="0" lvl="1" indent="-285750" algn="l" defTabSz="914400" rtl="0" eaLnBrk="1" fontAlgn="base" latinLnBrk="0" hangingPunct="1">
              <a:lnSpc>
                <a:spcPct val="100000"/>
              </a:lnSpc>
              <a:spcBef>
                <a:spcPct val="20000"/>
              </a:spcBef>
              <a:spcAft>
                <a:spcPct val="0"/>
              </a:spcAft>
              <a:buClrTx/>
              <a:buSzTx/>
              <a:buFont typeface="Wingdings" pitchFamily="2" charset="2"/>
              <a:buBlip>
                <a:blip r:embed="rId3"/>
              </a:buBlip>
              <a:tabLst/>
              <a:defRPr/>
            </a:pPr>
            <a:r>
              <a:rPr kumimoji="0" lang="en-CA" sz="2000" b="0" i="0" u="none" strike="noStrike" kern="0" cap="none" spc="0" normalizeH="0" baseline="0" noProof="0">
                <a:ln>
                  <a:noFill/>
                </a:ln>
                <a:solidFill>
                  <a:srgbClr val="006600"/>
                </a:solidFill>
                <a:effectLst/>
                <a:uLnTx/>
                <a:uFillTx/>
                <a:latin typeface="+mn-lt"/>
              </a:rPr>
              <a:t>Increased flexibility for corporate development activities</a:t>
            </a:r>
          </a:p>
          <a:p>
            <a:pPr marL="742950" marR="0" lvl="1" indent="-285750" algn="l" defTabSz="914400" rtl="0" eaLnBrk="1" fontAlgn="base" latinLnBrk="0" hangingPunct="1">
              <a:lnSpc>
                <a:spcPct val="100000"/>
              </a:lnSpc>
              <a:spcBef>
                <a:spcPct val="20000"/>
              </a:spcBef>
              <a:spcAft>
                <a:spcPct val="0"/>
              </a:spcAft>
              <a:buClrTx/>
              <a:buSzTx/>
              <a:buFont typeface="Wingdings" pitchFamily="2" charset="2"/>
              <a:buBlip>
                <a:blip r:embed="rId3"/>
              </a:buBlip>
              <a:tabLst/>
              <a:defRPr/>
            </a:pPr>
            <a:r>
              <a:rPr kumimoji="0" lang="en-CA" sz="2000" b="0" i="0" u="none" strike="noStrike" kern="0" cap="none" spc="0" normalizeH="0" baseline="0" noProof="0">
                <a:ln>
                  <a:noFill/>
                </a:ln>
                <a:solidFill>
                  <a:srgbClr val="006600"/>
                </a:solidFill>
                <a:effectLst/>
                <a:uLnTx/>
                <a:uFillTx/>
                <a:latin typeface="+mn-lt"/>
              </a:rPr>
              <a:t>Need to be tax efficient</a:t>
            </a:r>
          </a:p>
          <a:p>
            <a:pPr marL="742950" marR="0" lvl="1" indent="-285750" algn="l" defTabSz="914400" rtl="0" eaLnBrk="1" fontAlgn="base" latinLnBrk="0" hangingPunct="1">
              <a:lnSpc>
                <a:spcPct val="100000"/>
              </a:lnSpc>
              <a:spcBef>
                <a:spcPct val="20000"/>
              </a:spcBef>
              <a:spcAft>
                <a:spcPct val="0"/>
              </a:spcAft>
              <a:buClrTx/>
              <a:buSzTx/>
              <a:buFont typeface="Wingdings" pitchFamily="2" charset="2"/>
              <a:buBlip>
                <a:blip r:embed="rId3"/>
              </a:buBlip>
              <a:tabLst/>
              <a:defRPr/>
            </a:pPr>
            <a:r>
              <a:rPr kumimoji="0" lang="en-CA" sz="2000" b="0" i="0" u="none" strike="noStrike" kern="0" cap="none" spc="0" normalizeH="0" baseline="0" noProof="0">
                <a:ln>
                  <a:noFill/>
                </a:ln>
                <a:solidFill>
                  <a:srgbClr val="006600"/>
                </a:solidFill>
                <a:effectLst/>
                <a:uLnTx/>
                <a:uFillTx/>
                <a:latin typeface="+mn-lt"/>
              </a:rPr>
              <a:t>Need to be acceptable to bank</a:t>
            </a:r>
          </a:p>
          <a:p>
            <a:pPr marL="1143000" marR="0" lvl="2" indent="-228600" algn="l" defTabSz="914400" rtl="0" eaLnBrk="1" fontAlgn="base" latinLnBrk="0" hangingPunct="1">
              <a:lnSpc>
                <a:spcPct val="100000"/>
              </a:lnSpc>
              <a:spcBef>
                <a:spcPct val="20000"/>
              </a:spcBef>
              <a:spcAft>
                <a:spcPct val="0"/>
              </a:spcAft>
              <a:buClrTx/>
              <a:buSzTx/>
              <a:buFont typeface="Wingdings" pitchFamily="2" charset="2"/>
              <a:buBlip>
                <a:blip r:embed="rId4"/>
              </a:buBlip>
              <a:tabLst/>
              <a:defRPr/>
            </a:pPr>
            <a:r>
              <a:rPr kumimoji="0" lang="en-CA" sz="1800" b="0" i="0" u="none" strike="noStrike" kern="0" cap="none" spc="0" normalizeH="0" baseline="0" noProof="0" err="1">
                <a:ln>
                  <a:noFill/>
                </a:ln>
                <a:solidFill>
                  <a:srgbClr val="006600"/>
                </a:solidFill>
                <a:effectLst/>
                <a:uLnTx/>
                <a:uFillTx/>
                <a:latin typeface="+mn-lt"/>
              </a:rPr>
              <a:t>df</a:t>
            </a:r>
            <a:endParaRPr kumimoji="0" lang="en-CA" sz="1800" b="0" i="0" u="none" strike="noStrike" kern="0" cap="none" spc="0" normalizeH="0" baseline="0" noProof="0">
              <a:ln>
                <a:noFill/>
              </a:ln>
              <a:solidFill>
                <a:srgbClr val="006600"/>
              </a:solidFill>
              <a:effectLst/>
              <a:uLnTx/>
              <a:uFillTx/>
              <a:latin typeface="+mn-lt"/>
            </a:endParaRPr>
          </a:p>
          <a:p>
            <a:pPr marL="342900" marR="0" lvl="0" indent="-342900" algn="l" defTabSz="914400" rtl="0" eaLnBrk="1" fontAlgn="base" latinLnBrk="0" hangingPunct="1">
              <a:lnSpc>
                <a:spcPct val="100000"/>
              </a:lnSpc>
              <a:spcBef>
                <a:spcPct val="20000"/>
              </a:spcBef>
              <a:spcAft>
                <a:spcPct val="0"/>
              </a:spcAft>
              <a:buClr>
                <a:srgbClr val="000000"/>
              </a:buClr>
              <a:buSzTx/>
              <a:buFont typeface="Wingdings" pitchFamily="2" charset="2"/>
              <a:buBlip>
                <a:blip r:embed="rId2"/>
              </a:buBlip>
              <a:tabLst/>
              <a:defRPr/>
            </a:pPr>
            <a:endParaRPr kumimoji="0" lang="en-CA" sz="2400" b="0" i="0" u="none" strike="noStrike" kern="0" cap="none" spc="0" normalizeH="0" baseline="0" noProof="0">
              <a:ln>
                <a:noFill/>
              </a:ln>
              <a:solidFill>
                <a:srgbClr val="006600"/>
              </a:solidFill>
              <a:effectLst/>
              <a:uLnTx/>
              <a:uFillTx/>
              <a:latin typeface="Arial Black"/>
              <a:ea typeface="+mn-ea"/>
              <a:cs typeface="+mn-cs"/>
            </a:endParaRPr>
          </a:p>
        </p:txBody>
      </p:sp>
      <p:sp>
        <p:nvSpPr>
          <p:cNvPr id="4" name="Footer Placeholder 4">
            <a:extLst>
              <a:ext uri="{FF2B5EF4-FFF2-40B4-BE49-F238E27FC236}">
                <a16:creationId xmlns:a16="http://schemas.microsoft.com/office/drawing/2014/main" id="{BCCBF9BB-6CEE-7A31-7CA1-17C33AAAFB38}"/>
              </a:ext>
            </a:extLst>
          </p:cNvPr>
          <p:cNvSpPr>
            <a:spLocks noGrp="1"/>
          </p:cNvSpPr>
          <p:nvPr>
            <p:ph type="ftr" sz="quarter" idx="11"/>
          </p:nvPr>
        </p:nvSpPr>
        <p:spPr>
          <a:xfrm>
            <a:off x="865922" y="6279544"/>
            <a:ext cx="1884898" cy="365126"/>
          </a:xfrm>
          <a:prstGeom prst="rect">
            <a:avLst/>
          </a:prstGeom>
        </p:spPr>
        <p:txBody>
          <a:bodyPr/>
          <a:lstStyle>
            <a:lvl1pPr algn="l">
              <a:defRPr sz="1200">
                <a:latin typeface="+mj-lt"/>
              </a:defRPr>
            </a:lvl1pPr>
          </a:lstStyle>
          <a:p>
            <a:pPr fontAlgn="base">
              <a:spcBef>
                <a:spcPct val="0"/>
              </a:spcBef>
              <a:spcAft>
                <a:spcPct val="0"/>
              </a:spcAft>
              <a:defRPr/>
            </a:pPr>
            <a:r>
              <a:rPr lang="en-US">
                <a:solidFill>
                  <a:srgbClr val="D7A747"/>
                </a:solidFill>
                <a:latin typeface="+mn-lt"/>
              </a:rPr>
              <a:t>|</a:t>
            </a:r>
            <a:r>
              <a:rPr lang="en-US">
                <a:solidFill>
                  <a:srgbClr val="000000"/>
                </a:solidFill>
                <a:latin typeface="+mn-lt"/>
              </a:rPr>
              <a:t>  Operational</a:t>
            </a:r>
            <a:r>
              <a:rPr lang="en-US">
                <a:solidFill>
                  <a:srgbClr val="000000"/>
                </a:solidFill>
              </a:rPr>
              <a:t> </a:t>
            </a:r>
            <a:r>
              <a:rPr lang="en-US"/>
              <a:t>Excellence</a:t>
            </a:r>
            <a:endParaRPr lang="en-US" sz="1100"/>
          </a:p>
        </p:txBody>
      </p:sp>
      <p:sp>
        <p:nvSpPr>
          <p:cNvPr id="5" name="Oval 4">
            <a:extLst>
              <a:ext uri="{FF2B5EF4-FFF2-40B4-BE49-F238E27FC236}">
                <a16:creationId xmlns:a16="http://schemas.microsoft.com/office/drawing/2014/main" id="{7A6BF8FD-45F8-CB80-1502-716C0E073068}"/>
              </a:ext>
            </a:extLst>
          </p:cNvPr>
          <p:cNvSpPr/>
          <p:nvPr userDrawn="1"/>
        </p:nvSpPr>
        <p:spPr>
          <a:xfrm>
            <a:off x="236233" y="6085466"/>
            <a:ext cx="606829" cy="606829"/>
          </a:xfrm>
          <a:prstGeom prst="ellipse">
            <a:avLst/>
          </a:prstGeom>
          <a:blipFill rotWithShape="1">
            <a:blip r:embed="rId5"/>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2" name="Slide Number Placeholder 5">
            <a:extLst>
              <a:ext uri="{FF2B5EF4-FFF2-40B4-BE49-F238E27FC236}">
                <a16:creationId xmlns:a16="http://schemas.microsoft.com/office/drawing/2014/main" id="{FB9CA46F-00D7-ACFF-D92A-724825ABE2B9}"/>
              </a:ext>
            </a:extLst>
          </p:cNvPr>
          <p:cNvSpPr txBox="1">
            <a:spLocks/>
          </p:cNvSpPr>
          <p:nvPr userDrawn="1"/>
        </p:nvSpPr>
        <p:spPr>
          <a:xfrm>
            <a:off x="11125409" y="6279544"/>
            <a:ext cx="749968" cy="365125"/>
          </a:xfrm>
          <a:prstGeom prst="rect">
            <a:avLst/>
          </a:prstGeom>
        </p:spPr>
        <p:txBody>
          <a:bodyPr/>
          <a:lstStyle>
            <a:defPPr>
              <a:defRPr lang="en-US"/>
            </a:defPPr>
            <a:lvl1pPr marL="0" algn="l" defTabSz="914400" rtl="0" eaLnBrk="1" latinLnBrk="0" hangingPunct="1">
              <a:defRPr lang="en-US" sz="1200" kern="1200" smtClean="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A47E1BB-4538-49FA-9D62-2EF2D3DB0F85}" type="slidenum">
              <a:rPr lang="en-CA" b="1" smtClean="0"/>
              <a:pPr algn="r"/>
              <a:t>‹#›</a:t>
            </a:fld>
            <a:endParaRPr lang="en-CA" b="1"/>
          </a:p>
        </p:txBody>
      </p:sp>
    </p:spTree>
    <p:extLst>
      <p:ext uri="{BB962C8B-B14F-4D97-AF65-F5344CB8AC3E}">
        <p14:creationId xmlns:p14="http://schemas.microsoft.com/office/powerpoint/2010/main" val="4267452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D4C48-ADFC-D86A-4CFE-79B3D99B4F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9F7C13-483E-9E8D-0CDC-A1632A747B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AFBF96-22E6-3D2E-7B48-24FC3948C6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2381A0-032B-2589-9C03-719C81A0FAF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756A1DC-45B4-4356-85CA-12A211A2F947}"/>
              </a:ext>
            </a:extLst>
          </p:cNvPr>
          <p:cNvSpPr>
            <a:spLocks noGrp="1"/>
          </p:cNvSpPr>
          <p:nvPr>
            <p:ph type="ftr" sz="quarter" idx="11"/>
          </p:nvPr>
        </p:nvSpPr>
        <p:spPr/>
        <p:txBody>
          <a:bodyPr/>
          <a:lstStyle/>
          <a:p>
            <a:r>
              <a:rPr lang="en-US"/>
              <a:t>|  Operational Excellence</a:t>
            </a:r>
          </a:p>
        </p:txBody>
      </p:sp>
      <p:sp>
        <p:nvSpPr>
          <p:cNvPr id="7" name="Slide Number Placeholder 6">
            <a:extLst>
              <a:ext uri="{FF2B5EF4-FFF2-40B4-BE49-F238E27FC236}">
                <a16:creationId xmlns:a16="http://schemas.microsoft.com/office/drawing/2014/main" id="{1E4DBED2-EA03-9B08-BE9C-54A5F3A40A73}"/>
              </a:ext>
            </a:extLst>
          </p:cNvPr>
          <p:cNvSpPr>
            <a:spLocks noGrp="1"/>
          </p:cNvSpPr>
          <p:nvPr>
            <p:ph type="sldNum" sz="quarter" idx="12"/>
          </p:nvPr>
        </p:nvSpPr>
        <p:spPr/>
        <p:txBody>
          <a:bodyPr/>
          <a:lstStyle/>
          <a:p>
            <a:fld id="{AFCF6ACB-54C8-4B93-BFB9-975AC2BDEC2E}" type="slidenum">
              <a:rPr lang="en-US" smtClean="0"/>
              <a:t>‹#›</a:t>
            </a:fld>
            <a:endParaRPr lang="en-US"/>
          </a:p>
        </p:txBody>
      </p:sp>
    </p:spTree>
    <p:extLst>
      <p:ext uri="{BB962C8B-B14F-4D97-AF65-F5344CB8AC3E}">
        <p14:creationId xmlns:p14="http://schemas.microsoft.com/office/powerpoint/2010/main" val="1363903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38193-9C4F-0F40-D0B0-53E8525EA6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F67CC1-913A-A045-9B93-8C33994758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AB6EE-955C-0859-3758-85D180DD65D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D7B565D-956D-1054-712F-257D6EE07B54}"/>
              </a:ext>
            </a:extLst>
          </p:cNvPr>
          <p:cNvSpPr>
            <a:spLocks noGrp="1"/>
          </p:cNvSpPr>
          <p:nvPr>
            <p:ph type="ftr" sz="quarter" idx="11"/>
          </p:nvPr>
        </p:nvSpPr>
        <p:spPr/>
        <p:txBody>
          <a:bodyPr/>
          <a:lstStyle/>
          <a:p>
            <a:r>
              <a:rPr lang="en-US"/>
              <a:t>|  Operational Excellence</a:t>
            </a:r>
          </a:p>
        </p:txBody>
      </p:sp>
      <p:sp>
        <p:nvSpPr>
          <p:cNvPr id="6" name="Slide Number Placeholder 5">
            <a:extLst>
              <a:ext uri="{FF2B5EF4-FFF2-40B4-BE49-F238E27FC236}">
                <a16:creationId xmlns:a16="http://schemas.microsoft.com/office/drawing/2014/main" id="{787F6E68-6BB1-7629-74AC-67D6CFC04B81}"/>
              </a:ext>
            </a:extLst>
          </p:cNvPr>
          <p:cNvSpPr>
            <a:spLocks noGrp="1"/>
          </p:cNvSpPr>
          <p:nvPr>
            <p:ph type="sldNum" sz="quarter" idx="12"/>
          </p:nvPr>
        </p:nvSpPr>
        <p:spPr/>
        <p:txBody>
          <a:bodyPr/>
          <a:lstStyle/>
          <a:p>
            <a:fld id="{AFCF6ACB-54C8-4B93-BFB9-975AC2BDEC2E}" type="slidenum">
              <a:rPr lang="en-US" smtClean="0"/>
              <a:t>‹#›</a:t>
            </a:fld>
            <a:endParaRPr lang="en-US"/>
          </a:p>
        </p:txBody>
      </p:sp>
    </p:spTree>
    <p:extLst>
      <p:ext uri="{BB962C8B-B14F-4D97-AF65-F5344CB8AC3E}">
        <p14:creationId xmlns:p14="http://schemas.microsoft.com/office/powerpoint/2010/main" val="35757599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1E0309-5C8D-941B-AC61-2015DD7319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77F581-AC47-AE75-1BE0-26EAFEB85D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E5583-6939-B3DE-7069-5C575460D33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29F7AB-BA36-3C00-CF75-A560BE3FFE28}"/>
              </a:ext>
            </a:extLst>
          </p:cNvPr>
          <p:cNvSpPr>
            <a:spLocks noGrp="1"/>
          </p:cNvSpPr>
          <p:nvPr>
            <p:ph type="ftr" sz="quarter" idx="11"/>
          </p:nvPr>
        </p:nvSpPr>
        <p:spPr/>
        <p:txBody>
          <a:bodyPr/>
          <a:lstStyle/>
          <a:p>
            <a:r>
              <a:rPr lang="en-US"/>
              <a:t>|  Operational Excellence</a:t>
            </a:r>
          </a:p>
        </p:txBody>
      </p:sp>
      <p:sp>
        <p:nvSpPr>
          <p:cNvPr id="6" name="Slide Number Placeholder 5">
            <a:extLst>
              <a:ext uri="{FF2B5EF4-FFF2-40B4-BE49-F238E27FC236}">
                <a16:creationId xmlns:a16="http://schemas.microsoft.com/office/drawing/2014/main" id="{0C69E418-64FB-9E07-3FD1-5A7235D48C16}"/>
              </a:ext>
            </a:extLst>
          </p:cNvPr>
          <p:cNvSpPr>
            <a:spLocks noGrp="1"/>
          </p:cNvSpPr>
          <p:nvPr>
            <p:ph type="sldNum" sz="quarter" idx="12"/>
          </p:nvPr>
        </p:nvSpPr>
        <p:spPr/>
        <p:txBody>
          <a:bodyPr/>
          <a:lstStyle/>
          <a:p>
            <a:fld id="{AFCF6ACB-54C8-4B93-BFB9-975AC2BDEC2E}" type="slidenum">
              <a:rPr lang="en-US" smtClean="0"/>
              <a:t>‹#›</a:t>
            </a:fld>
            <a:endParaRPr lang="en-US"/>
          </a:p>
        </p:txBody>
      </p:sp>
    </p:spTree>
    <p:extLst>
      <p:ext uri="{BB962C8B-B14F-4D97-AF65-F5344CB8AC3E}">
        <p14:creationId xmlns:p14="http://schemas.microsoft.com/office/powerpoint/2010/main" val="1320097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Oval 9"/>
          <p:cNvSpPr/>
          <p:nvPr userDrawn="1"/>
        </p:nvSpPr>
        <p:spPr>
          <a:xfrm>
            <a:off x="228598" y="228601"/>
            <a:ext cx="1219200" cy="1219200"/>
          </a:xfrm>
          <a:prstGeom prst="ellipse">
            <a:avLst/>
          </a:prstGeom>
          <a:blipFill rotWithShape="1">
            <a:blip r:embed="rId2"/>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3" name="Oval 12"/>
          <p:cNvSpPr/>
          <p:nvPr userDrawn="1"/>
        </p:nvSpPr>
        <p:spPr>
          <a:xfrm>
            <a:off x="10756565" y="222250"/>
            <a:ext cx="1282702" cy="1225551"/>
          </a:xfrm>
          <a:prstGeom prst="ellipse">
            <a:avLst/>
          </a:prstGeom>
          <a:blipFill rotWithShape="1">
            <a:blip r:embed="rId3"/>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Oval 7">
            <a:extLst>
              <a:ext uri="{FF2B5EF4-FFF2-40B4-BE49-F238E27FC236}">
                <a16:creationId xmlns:a16="http://schemas.microsoft.com/office/drawing/2014/main" id="{89A4AECB-5548-50EF-0A76-DFD6B8744838}"/>
              </a:ext>
            </a:extLst>
          </p:cNvPr>
          <p:cNvSpPr/>
          <p:nvPr userDrawn="1"/>
        </p:nvSpPr>
        <p:spPr>
          <a:xfrm>
            <a:off x="236233" y="6085466"/>
            <a:ext cx="606829" cy="606829"/>
          </a:xfrm>
          <a:prstGeom prst="ellipse">
            <a:avLst/>
          </a:prstGeom>
          <a:blipFill rotWithShape="1">
            <a:blip r:embed="rId2"/>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9" name="Slide Number Placeholder 5">
            <a:extLst>
              <a:ext uri="{FF2B5EF4-FFF2-40B4-BE49-F238E27FC236}">
                <a16:creationId xmlns:a16="http://schemas.microsoft.com/office/drawing/2014/main" id="{19C9D35A-0879-96E8-F618-7C30DC3C1A2D}"/>
              </a:ext>
            </a:extLst>
          </p:cNvPr>
          <p:cNvSpPr txBox="1">
            <a:spLocks/>
          </p:cNvSpPr>
          <p:nvPr userDrawn="1"/>
        </p:nvSpPr>
        <p:spPr>
          <a:xfrm>
            <a:off x="11125409" y="6279544"/>
            <a:ext cx="749968" cy="365125"/>
          </a:xfrm>
          <a:prstGeom prst="rect">
            <a:avLst/>
          </a:prstGeom>
        </p:spPr>
        <p:txBody>
          <a:bodyPr/>
          <a:lstStyle>
            <a:defPPr>
              <a:defRPr lang="en-US"/>
            </a:defPPr>
            <a:lvl1pPr marL="0" algn="l" defTabSz="914400" rtl="0" eaLnBrk="1" latinLnBrk="0" hangingPunct="1">
              <a:defRPr lang="en-US" sz="1200" kern="1200" smtClean="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A47E1BB-4538-49FA-9D62-2EF2D3DB0F85}" type="slidenum">
              <a:rPr lang="en-CA" b="1" smtClean="0"/>
              <a:pPr algn="r"/>
              <a:t>‹#›</a:t>
            </a:fld>
            <a:endParaRPr lang="en-CA" b="1"/>
          </a:p>
        </p:txBody>
      </p:sp>
    </p:spTree>
    <p:extLst>
      <p:ext uri="{BB962C8B-B14F-4D97-AF65-F5344CB8AC3E}">
        <p14:creationId xmlns:p14="http://schemas.microsoft.com/office/powerpoint/2010/main" val="857303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2286000" y="6311900"/>
            <a:ext cx="8125326" cy="409575"/>
          </a:xfrm>
          <a:prstGeom prst="rect">
            <a:avLst/>
          </a:prstGeom>
        </p:spPr>
        <p:txBody>
          <a:bodyPr/>
          <a:lstStyle/>
          <a:p>
            <a:r>
              <a:rPr lang="en-US"/>
              <a:t>|  Operational Excellence</a:t>
            </a:r>
          </a:p>
        </p:txBody>
      </p:sp>
    </p:spTree>
    <p:extLst>
      <p:ext uri="{BB962C8B-B14F-4D97-AF65-F5344CB8AC3E}">
        <p14:creationId xmlns:p14="http://schemas.microsoft.com/office/powerpoint/2010/main" val="1071881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p:cNvSpPr>
            <a:spLocks noGrp="1"/>
          </p:cNvSpPr>
          <p:nvPr>
            <p:ph type="ftr" sz="quarter" idx="11"/>
          </p:nvPr>
        </p:nvSpPr>
        <p:spPr>
          <a:xfrm>
            <a:off x="2286000" y="6311900"/>
            <a:ext cx="8125326" cy="409575"/>
          </a:xfrm>
          <a:prstGeom prst="rect">
            <a:avLst/>
          </a:prstGeom>
        </p:spPr>
        <p:txBody>
          <a:bodyPr/>
          <a:lstStyle/>
          <a:p>
            <a:r>
              <a:rPr lang="en-US"/>
              <a:t>|  Operational Excellence</a:t>
            </a:r>
          </a:p>
        </p:txBody>
      </p:sp>
    </p:spTree>
    <p:extLst>
      <p:ext uri="{BB962C8B-B14F-4D97-AF65-F5344CB8AC3E}">
        <p14:creationId xmlns:p14="http://schemas.microsoft.com/office/powerpoint/2010/main" val="117469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p:cNvSpPr>
            <a:spLocks noGrp="1"/>
          </p:cNvSpPr>
          <p:nvPr>
            <p:ph type="ftr" sz="quarter" idx="11"/>
          </p:nvPr>
        </p:nvSpPr>
        <p:spPr>
          <a:xfrm>
            <a:off x="2286000" y="6311900"/>
            <a:ext cx="8125326" cy="409575"/>
          </a:xfrm>
          <a:prstGeom prst="rect">
            <a:avLst/>
          </a:prstGeom>
        </p:spPr>
        <p:txBody>
          <a:bodyPr/>
          <a:lstStyle/>
          <a:p>
            <a:r>
              <a:rPr lang="en-US"/>
              <a:t>|  Operational Excellence</a:t>
            </a:r>
          </a:p>
        </p:txBody>
      </p:sp>
    </p:spTree>
    <p:extLst>
      <p:ext uri="{BB962C8B-B14F-4D97-AF65-F5344CB8AC3E}">
        <p14:creationId xmlns:p14="http://schemas.microsoft.com/office/powerpoint/2010/main" val="1521919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2286000" y="6311900"/>
            <a:ext cx="8125326" cy="409575"/>
          </a:xfrm>
          <a:prstGeom prst="rect">
            <a:avLst/>
          </a:prstGeom>
        </p:spPr>
        <p:txBody>
          <a:bodyPr/>
          <a:lstStyle/>
          <a:p>
            <a:r>
              <a:rPr lang="en-US"/>
              <a:t>|  Operational Excellence</a:t>
            </a:r>
          </a:p>
        </p:txBody>
      </p:sp>
    </p:spTree>
    <p:extLst>
      <p:ext uri="{BB962C8B-B14F-4D97-AF65-F5344CB8AC3E}">
        <p14:creationId xmlns:p14="http://schemas.microsoft.com/office/powerpoint/2010/main" val="3541273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2286000" y="6311900"/>
            <a:ext cx="8125326" cy="409575"/>
          </a:xfrm>
          <a:prstGeom prst="rect">
            <a:avLst/>
          </a:prstGeom>
        </p:spPr>
        <p:txBody>
          <a:bodyPr/>
          <a:lstStyle/>
          <a:p>
            <a:r>
              <a:rPr lang="en-US"/>
              <a:t>|  Operational Excellence</a:t>
            </a:r>
          </a:p>
        </p:txBody>
      </p:sp>
    </p:spTree>
    <p:extLst>
      <p:ext uri="{BB962C8B-B14F-4D97-AF65-F5344CB8AC3E}">
        <p14:creationId xmlns:p14="http://schemas.microsoft.com/office/powerpoint/2010/main" val="1546985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2286000" y="6311900"/>
            <a:ext cx="8125326" cy="409575"/>
          </a:xfrm>
          <a:prstGeom prst="rect">
            <a:avLst/>
          </a:prstGeom>
        </p:spPr>
        <p:txBody>
          <a:bodyPr/>
          <a:lstStyle/>
          <a:p>
            <a:r>
              <a:rPr lang="en-US"/>
              <a:t>|  Operational Excellence</a:t>
            </a:r>
          </a:p>
        </p:txBody>
      </p:sp>
    </p:spTree>
    <p:extLst>
      <p:ext uri="{BB962C8B-B14F-4D97-AF65-F5344CB8AC3E}">
        <p14:creationId xmlns:p14="http://schemas.microsoft.com/office/powerpoint/2010/main" val="1626197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01FBA2-E679-4A87-901B-7F1642D11902}"/>
              </a:ext>
            </a:extLst>
          </p:cNvPr>
          <p:cNvPicPr>
            <a:picLocks noChangeAspect="1"/>
          </p:cNvPicPr>
          <p:nvPr userDrawn="1"/>
        </p:nvPicPr>
        <p:blipFill>
          <a:blip r:embed="rId13">
            <a:extLst>
              <a:ext uri="{28A0092B-C50C-407E-A947-70E740481C1C}">
                <a14:useLocalDpi xmlns:a14="http://schemas.microsoft.com/office/drawing/2010/main" val="0"/>
              </a:ext>
            </a:extLst>
          </a:blip>
          <a:srcRect t="7842" b="7842"/>
          <a:stretch/>
        </p:blipFill>
        <p:spPr>
          <a:xfrm>
            <a:off x="0" y="0"/>
            <a:ext cx="12192000" cy="6858000"/>
          </a:xfrm>
          <a:prstGeom prst="rect">
            <a:avLst/>
          </a:prstGeom>
        </p:spPr>
      </p:pic>
      <p:sp>
        <p:nvSpPr>
          <p:cNvPr id="2" name="Title Placeholder 1"/>
          <p:cNvSpPr>
            <a:spLocks noGrp="1"/>
          </p:cNvSpPr>
          <p:nvPr>
            <p:ph type="title"/>
          </p:nvPr>
        </p:nvSpPr>
        <p:spPr>
          <a:xfrm>
            <a:off x="1574801" y="365126"/>
            <a:ext cx="9029032" cy="12668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endParaRPr lang="en-US"/>
          </a:p>
        </p:txBody>
      </p:sp>
    </p:spTree>
    <p:extLst>
      <p:ext uri="{BB962C8B-B14F-4D97-AF65-F5344CB8AC3E}">
        <p14:creationId xmlns:p14="http://schemas.microsoft.com/office/powerpoint/2010/main" val="12480544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7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342900" marR="0" indent="-342900" algn="l" defTabSz="914400" rtl="0" eaLnBrk="1" fontAlgn="base" latinLnBrk="0" hangingPunct="1">
        <a:lnSpc>
          <a:spcPct val="100000"/>
        </a:lnSpc>
        <a:spcBef>
          <a:spcPct val="20000"/>
        </a:spcBef>
        <a:spcAft>
          <a:spcPct val="0"/>
        </a:spcAft>
        <a:buClr>
          <a:srgbClr val="000000"/>
        </a:buClr>
        <a:buSzTx/>
        <a:buFont typeface="Wingdings" pitchFamily="2" charset="2"/>
        <a:buBlip>
          <a:blip r:embed="rId14"/>
        </a:buBlip>
        <a:tabLst/>
        <a:defRPr sz="2800" kern="1200">
          <a:solidFill>
            <a:schemeClr val="tx1"/>
          </a:solidFill>
          <a:latin typeface="+mn-lt"/>
          <a:ea typeface="+mn-ea"/>
          <a:cs typeface="+mn-cs"/>
        </a:defRPr>
      </a:lvl1pPr>
      <a:lvl2pPr marL="742950" marR="0" indent="-285750" algn="l" defTabSz="914400" rtl="0" eaLnBrk="1" fontAlgn="base" latinLnBrk="0" hangingPunct="1">
        <a:lnSpc>
          <a:spcPct val="100000"/>
        </a:lnSpc>
        <a:spcBef>
          <a:spcPct val="20000"/>
        </a:spcBef>
        <a:spcAft>
          <a:spcPct val="0"/>
        </a:spcAft>
        <a:buClrTx/>
        <a:buSzTx/>
        <a:buFont typeface="Wingdings" pitchFamily="2" charset="2"/>
        <a:buBlip>
          <a:blip r:embed="rId15"/>
        </a:buBlip>
        <a:tabLst/>
        <a:defRPr sz="2400" kern="1200">
          <a:solidFill>
            <a:schemeClr val="tx1"/>
          </a:solidFill>
          <a:latin typeface="+mn-lt"/>
          <a:ea typeface="+mn-ea"/>
          <a:cs typeface="+mn-cs"/>
        </a:defRPr>
      </a:lvl2pPr>
      <a:lvl3pPr marL="1143000" marR="0" indent="-228600" algn="l" defTabSz="914400" rtl="0" eaLnBrk="1" fontAlgn="base" latinLnBrk="0" hangingPunct="1">
        <a:lnSpc>
          <a:spcPct val="100000"/>
        </a:lnSpc>
        <a:spcBef>
          <a:spcPct val="20000"/>
        </a:spcBef>
        <a:spcAft>
          <a:spcPct val="0"/>
        </a:spcAft>
        <a:buClrTx/>
        <a:buSzTx/>
        <a:buFont typeface="Wingdings" pitchFamily="2" charset="2"/>
        <a:buBlip>
          <a:blip r:embed="rId16"/>
        </a:buBlip>
        <a:tabLs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83DEF5-8A11-C25B-FC81-A0688466A7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EFAE53-1F13-9E51-42CC-6DF0E26C01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AB755A-CAA0-ABC0-1D6F-9F770B101A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26A6AA88-B6AA-09D3-647A-713B6068A7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Operational Excellence</a:t>
            </a:r>
          </a:p>
        </p:txBody>
      </p:sp>
      <p:sp>
        <p:nvSpPr>
          <p:cNvPr id="6" name="Slide Number Placeholder 5">
            <a:extLst>
              <a:ext uri="{FF2B5EF4-FFF2-40B4-BE49-F238E27FC236}">
                <a16:creationId xmlns:a16="http://schemas.microsoft.com/office/drawing/2014/main" id="{C3C642C8-B86D-258C-9B6F-D2E5F7462B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CF6ACB-54C8-4B93-BFB9-975AC2BDEC2E}" type="slidenum">
              <a:rPr lang="en-US" smtClean="0"/>
              <a:t>‹#›</a:t>
            </a:fld>
            <a:endParaRPr lang="en-US"/>
          </a:p>
        </p:txBody>
      </p:sp>
    </p:spTree>
    <p:extLst>
      <p:ext uri="{BB962C8B-B14F-4D97-AF65-F5344CB8AC3E}">
        <p14:creationId xmlns:p14="http://schemas.microsoft.com/office/powerpoint/2010/main" val="28233784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sv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30.png"/><Relationship Id="rId7" Type="http://schemas.openxmlformats.org/officeDocument/2006/relationships/image" Target="../media/image33.svg"/><Relationship Id="rId12" Type="http://schemas.openxmlformats.org/officeDocument/2006/relationships/image" Target="../media/image38.png"/><Relationship Id="rId17" Type="http://schemas.openxmlformats.org/officeDocument/2006/relationships/image" Target="../media/image43.svg"/><Relationship Id="rId2" Type="http://schemas.openxmlformats.org/officeDocument/2006/relationships/notesSlide" Target="../notesSlides/notesSlide10.xml"/><Relationship Id="rId16"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5.png"/><Relationship Id="rId15" Type="http://schemas.openxmlformats.org/officeDocument/2006/relationships/image" Target="../media/image41.svg"/><Relationship Id="rId10" Type="http://schemas.openxmlformats.org/officeDocument/2006/relationships/image" Target="../media/image36.png"/><Relationship Id="rId4" Type="http://schemas.openxmlformats.org/officeDocument/2006/relationships/image" Target="../media/image31.svg"/><Relationship Id="rId9" Type="http://schemas.openxmlformats.org/officeDocument/2006/relationships/image" Target="../media/image35.svg"/><Relationship Id="rId1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28.sv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51.png"/><Relationship Id="rId18" Type="http://schemas.openxmlformats.org/officeDocument/2006/relationships/image" Target="../media/image3.png"/><Relationship Id="rId3" Type="http://schemas.openxmlformats.org/officeDocument/2006/relationships/image" Target="../media/image45.png"/><Relationship Id="rId7" Type="http://schemas.openxmlformats.org/officeDocument/2006/relationships/image" Target="../media/image32.png"/><Relationship Id="rId12" Type="http://schemas.openxmlformats.org/officeDocument/2006/relationships/image" Target="../media/image50.svg"/><Relationship Id="rId17" Type="http://schemas.openxmlformats.org/officeDocument/2006/relationships/image" Target="../media/image2.png"/><Relationship Id="rId2" Type="http://schemas.openxmlformats.org/officeDocument/2006/relationships/image" Target="../media/image44.jpeg"/><Relationship Id="rId16" Type="http://schemas.openxmlformats.org/officeDocument/2006/relationships/image" Target="../media/image54.svg"/><Relationship Id="rId20"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5.svg"/><Relationship Id="rId11" Type="http://schemas.openxmlformats.org/officeDocument/2006/relationships/image" Target="../media/image49.png"/><Relationship Id="rId5" Type="http://schemas.openxmlformats.org/officeDocument/2006/relationships/image" Target="../media/image34.png"/><Relationship Id="rId15" Type="http://schemas.openxmlformats.org/officeDocument/2006/relationships/image" Target="../media/image53.png"/><Relationship Id="rId10" Type="http://schemas.openxmlformats.org/officeDocument/2006/relationships/image" Target="../media/image48.svg"/><Relationship Id="rId19" Type="http://schemas.openxmlformats.org/officeDocument/2006/relationships/image" Target="../media/image4.png"/><Relationship Id="rId4" Type="http://schemas.openxmlformats.org/officeDocument/2006/relationships/image" Target="../media/image46.svg"/><Relationship Id="rId9" Type="http://schemas.openxmlformats.org/officeDocument/2006/relationships/image" Target="../media/image47.png"/><Relationship Id="rId14" Type="http://schemas.openxmlformats.org/officeDocument/2006/relationships/image" Target="../media/image52.svg"/></Relationships>
</file>

<file path=ppt/slides/_rels/slide1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5.jpeg"/><Relationship Id="rId7"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jpeg"/><Relationship Id="rId4" Type="http://schemas.openxmlformats.org/officeDocument/2006/relationships/image" Target="../media/image5.png"/><Relationship Id="rId9"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10" Type="http://schemas.microsoft.com/office/2007/relationships/hdphoto" Target="../media/hdphoto2.wdp"/><Relationship Id="rId4" Type="http://schemas.openxmlformats.org/officeDocument/2006/relationships/image" Target="../media/image63.png"/><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28.svg"/></Relationships>
</file>

<file path=ppt/slides/_rels/slide21.xml.rels><?xml version="1.0" encoding="UTF-8" standalone="yes"?>
<Relationships xmlns="http://schemas.openxmlformats.org/package/2006/relationships"><Relationship Id="rId26" Type="http://schemas.openxmlformats.org/officeDocument/2006/relationships/tags" Target="../tags/tag26.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tags" Target="../tags/tag47.xml"/><Relationship Id="rId50" Type="http://schemas.openxmlformats.org/officeDocument/2006/relationships/tags" Target="../tags/tag50.xml"/><Relationship Id="rId55" Type="http://schemas.openxmlformats.org/officeDocument/2006/relationships/tags" Target="../tags/tag55.xml"/><Relationship Id="rId63" Type="http://schemas.openxmlformats.org/officeDocument/2006/relationships/tags" Target="../tags/tag63.xml"/><Relationship Id="rId68" Type="http://schemas.openxmlformats.org/officeDocument/2006/relationships/notesSlide" Target="../notesSlides/notesSlide14.xml"/><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tags" Target="../tags/tag53.xml"/><Relationship Id="rId58" Type="http://schemas.openxmlformats.org/officeDocument/2006/relationships/tags" Target="../tags/tag58.xml"/><Relationship Id="rId66" Type="http://schemas.openxmlformats.org/officeDocument/2006/relationships/tags" Target="../tags/tag66.xml"/><Relationship Id="rId5" Type="http://schemas.openxmlformats.org/officeDocument/2006/relationships/tags" Target="../tags/tag5.xml"/><Relationship Id="rId61" Type="http://schemas.openxmlformats.org/officeDocument/2006/relationships/tags" Target="../tags/tag61.xml"/><Relationship Id="rId19" Type="http://schemas.openxmlformats.org/officeDocument/2006/relationships/tags" Target="../tags/tag1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tags" Target="../tags/tag56.xml"/><Relationship Id="rId64" Type="http://schemas.openxmlformats.org/officeDocument/2006/relationships/tags" Target="../tags/tag64.xml"/><Relationship Id="rId8" Type="http://schemas.openxmlformats.org/officeDocument/2006/relationships/tags" Target="../tags/tag8.xml"/><Relationship Id="rId51" Type="http://schemas.openxmlformats.org/officeDocument/2006/relationships/tags" Target="../tags/tag51.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67" Type="http://schemas.openxmlformats.org/officeDocument/2006/relationships/slideLayout" Target="../slideLayouts/slideLayout2.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tags" Target="../tags/tag65.xml"/><Relationship Id="rId4" Type="http://schemas.openxmlformats.org/officeDocument/2006/relationships/tags" Target="../tags/tag4.xml"/><Relationship Id="rId9" Type="http://schemas.openxmlformats.org/officeDocument/2006/relationships/tags" Target="../tags/tag9.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sv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75.sv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76.png"/><Relationship Id="rId7"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7E7063-16E8-6C7F-7BAA-B11AC72888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969"/>
            <a:ext cx="12192000" cy="6865937"/>
          </a:xfrm>
          <a:prstGeom prst="rect">
            <a:avLst/>
          </a:prstGeom>
        </p:spPr>
      </p:pic>
      <p:sp>
        <p:nvSpPr>
          <p:cNvPr id="6" name="Title 1"/>
          <p:cNvSpPr>
            <a:spLocks noGrp="1"/>
          </p:cNvSpPr>
          <p:nvPr>
            <p:ph type="ctrTitle" idx="4294967295"/>
          </p:nvPr>
        </p:nvSpPr>
        <p:spPr>
          <a:xfrm>
            <a:off x="654050" y="3256754"/>
            <a:ext cx="3733800" cy="811213"/>
          </a:xfrm>
        </p:spPr>
        <p:txBody>
          <a:bodyPr anchor="t">
            <a:noAutofit/>
          </a:bodyPr>
          <a:lstStyle/>
          <a:p>
            <a:pPr algn="ctr"/>
            <a:r>
              <a:rPr lang="en-US" sz="2250">
                <a:solidFill>
                  <a:srgbClr val="3C7434"/>
                </a:solidFill>
              </a:rPr>
              <a:t>FTG CORPORATION</a:t>
            </a:r>
            <a:endParaRPr lang="en-US" sz="2800" b="1">
              <a:latin typeface="Arial Narrow"/>
            </a:endParaRPr>
          </a:p>
        </p:txBody>
      </p:sp>
      <p:pic>
        <p:nvPicPr>
          <p:cNvPr id="9" name="Graphic 8">
            <a:extLst>
              <a:ext uri="{FF2B5EF4-FFF2-40B4-BE49-F238E27FC236}">
                <a16:creationId xmlns:a16="http://schemas.microsoft.com/office/drawing/2014/main" id="{1FA35169-124C-44A6-EE02-AD6D57E2B0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6900" y="691143"/>
            <a:ext cx="3951349" cy="2356857"/>
          </a:xfrm>
          <a:prstGeom prst="rect">
            <a:avLst/>
          </a:prstGeom>
        </p:spPr>
      </p:pic>
      <p:sp>
        <p:nvSpPr>
          <p:cNvPr id="12" name="Title 1">
            <a:extLst>
              <a:ext uri="{FF2B5EF4-FFF2-40B4-BE49-F238E27FC236}">
                <a16:creationId xmlns:a16="http://schemas.microsoft.com/office/drawing/2014/main" id="{79E09B0E-D321-43D2-9AE4-6DEC96376DFB}"/>
              </a:ext>
            </a:extLst>
          </p:cNvPr>
          <p:cNvSpPr txBox="1">
            <a:spLocks/>
          </p:cNvSpPr>
          <p:nvPr/>
        </p:nvSpPr>
        <p:spPr>
          <a:xfrm>
            <a:off x="152400" y="6376229"/>
            <a:ext cx="3175000" cy="4817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a:cs typeface="Arial" panose="020B0604020202020204" pitchFamily="34" charset="0"/>
              </a:rPr>
              <a:t>FTG: TSX</a:t>
            </a:r>
            <a:endParaRPr lang="en-US" sz="800" b="1">
              <a:cs typeface="Arial" panose="020B0604020202020204" pitchFamily="34" charset="0"/>
            </a:endParaRPr>
          </a:p>
        </p:txBody>
      </p:sp>
      <p:sp>
        <p:nvSpPr>
          <p:cNvPr id="13" name="Rectangle: Rounded Corners 12">
            <a:extLst>
              <a:ext uri="{FF2B5EF4-FFF2-40B4-BE49-F238E27FC236}">
                <a16:creationId xmlns:a16="http://schemas.microsoft.com/office/drawing/2014/main" id="{F68AD151-6C98-EDF7-9B5A-B2DBEBB41876}"/>
              </a:ext>
            </a:extLst>
          </p:cNvPr>
          <p:cNvSpPr/>
          <p:nvPr/>
        </p:nvSpPr>
        <p:spPr>
          <a:xfrm>
            <a:off x="5476874" y="4753407"/>
            <a:ext cx="6700393" cy="111442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Graphic 14">
            <a:extLst>
              <a:ext uri="{FF2B5EF4-FFF2-40B4-BE49-F238E27FC236}">
                <a16:creationId xmlns:a16="http://schemas.microsoft.com/office/drawing/2014/main" id="{F98B410F-E64C-D174-7D3E-8A66A58173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91607" y="4753407"/>
            <a:ext cx="6700393" cy="1162806"/>
          </a:xfrm>
          <a:prstGeom prst="rect">
            <a:avLst/>
          </a:prstGeom>
        </p:spPr>
      </p:pic>
      <p:sp>
        <p:nvSpPr>
          <p:cNvPr id="14" name="Title 1">
            <a:extLst>
              <a:ext uri="{FF2B5EF4-FFF2-40B4-BE49-F238E27FC236}">
                <a16:creationId xmlns:a16="http://schemas.microsoft.com/office/drawing/2014/main" id="{B110C5FE-2E90-7507-FB4A-FFD0E96FFDDC}"/>
              </a:ext>
            </a:extLst>
          </p:cNvPr>
          <p:cNvSpPr txBox="1">
            <a:spLocks/>
          </p:cNvSpPr>
          <p:nvPr/>
        </p:nvSpPr>
        <p:spPr>
          <a:xfrm>
            <a:off x="8864602" y="6427029"/>
            <a:ext cx="3175000" cy="4309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1600" dirty="0">
                <a:solidFill>
                  <a:schemeClr val="bg1"/>
                </a:solidFill>
                <a:latin typeface="+mn-lt"/>
                <a:cs typeface="Arial"/>
              </a:rPr>
              <a:t>April 2025</a:t>
            </a:r>
          </a:p>
        </p:txBody>
      </p:sp>
      <p:sp>
        <p:nvSpPr>
          <p:cNvPr id="17" name="Title 1">
            <a:extLst>
              <a:ext uri="{FF2B5EF4-FFF2-40B4-BE49-F238E27FC236}">
                <a16:creationId xmlns:a16="http://schemas.microsoft.com/office/drawing/2014/main" id="{8CC574B4-A003-227C-A8E1-7A6862E50503}"/>
              </a:ext>
            </a:extLst>
          </p:cNvPr>
          <p:cNvSpPr txBox="1">
            <a:spLocks/>
          </p:cNvSpPr>
          <p:nvPr/>
        </p:nvSpPr>
        <p:spPr>
          <a:xfrm>
            <a:off x="5816602" y="4956443"/>
            <a:ext cx="6096000" cy="70835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en-US" sz="2000" b="1">
                <a:solidFill>
                  <a:schemeClr val="bg1"/>
                </a:solidFill>
                <a:cs typeface="Arial" panose="020B0604020202020204" pitchFamily="34" charset="0"/>
              </a:rPr>
              <a:t>Aerospace &amp; </a:t>
            </a:r>
            <a:r>
              <a:rPr lang="en-US" sz="2000" b="1" err="1">
                <a:solidFill>
                  <a:schemeClr val="bg1"/>
                </a:solidFill>
                <a:cs typeface="Arial" panose="020B0604020202020204" pitchFamily="34" charset="0"/>
              </a:rPr>
              <a:t>Defence</a:t>
            </a:r>
            <a:r>
              <a:rPr lang="en-US" sz="2000" b="1">
                <a:solidFill>
                  <a:schemeClr val="bg1"/>
                </a:solidFill>
                <a:cs typeface="Arial" panose="020B0604020202020204" pitchFamily="34" charset="0"/>
              </a:rPr>
              <a:t> Electronic</a:t>
            </a:r>
            <a:br>
              <a:rPr lang="en-US" sz="2000" b="1">
                <a:solidFill>
                  <a:schemeClr val="bg1"/>
                </a:solidFill>
                <a:cs typeface="Arial" panose="020B0604020202020204" pitchFamily="34" charset="0"/>
              </a:rPr>
            </a:br>
            <a:r>
              <a:rPr lang="en-US" sz="2000" b="1">
                <a:solidFill>
                  <a:schemeClr val="bg1"/>
                </a:solidFill>
                <a:cs typeface="Arial" panose="020B0604020202020204" pitchFamily="34" charset="0"/>
              </a:rPr>
              <a:t>Products &amp; Subsystems</a:t>
            </a:r>
          </a:p>
        </p:txBody>
      </p:sp>
      <p:pic>
        <p:nvPicPr>
          <p:cNvPr id="10" name="Picture 9" descr="A white airplane in the sky&#10;&#10;Description automatically generated">
            <a:extLst>
              <a:ext uri="{FF2B5EF4-FFF2-40B4-BE49-F238E27FC236}">
                <a16:creationId xmlns:a16="http://schemas.microsoft.com/office/drawing/2014/main" id="{C6577EE6-966E-73B3-DA6C-B6EC240DDF27}"/>
              </a:ext>
            </a:extLst>
          </p:cNvPr>
          <p:cNvPicPr>
            <a:picLocks noChangeAspect="1"/>
          </p:cNvPicPr>
          <p:nvPr/>
        </p:nvPicPr>
        <p:blipFill rotWithShape="1">
          <a:blip r:embed="rId8">
            <a:extLst>
              <a:ext uri="{28A0092B-C50C-407E-A947-70E740481C1C}">
                <a14:useLocalDpi xmlns:a14="http://schemas.microsoft.com/office/drawing/2010/main" val="0"/>
              </a:ext>
            </a:extLst>
          </a:blip>
          <a:srcRect l="13128" t="14438" r="10228" b="14438"/>
          <a:stretch/>
        </p:blipFill>
        <p:spPr>
          <a:xfrm>
            <a:off x="1616050" y="990168"/>
            <a:ext cx="9333570" cy="4877664"/>
          </a:xfrm>
          <a:prstGeom prst="rect">
            <a:avLst/>
          </a:prstGeom>
        </p:spPr>
      </p:pic>
    </p:spTree>
    <p:extLst>
      <p:ext uri="{BB962C8B-B14F-4D97-AF65-F5344CB8AC3E}">
        <p14:creationId xmlns:p14="http://schemas.microsoft.com/office/powerpoint/2010/main" val="3722429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D8ECD11A-8F77-4C14-95C7-B5005ADC542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25" y="0"/>
            <a:ext cx="12184951" cy="6861968"/>
          </a:xfrm>
          <a:prstGeom prst="rect">
            <a:avLst/>
          </a:prstGeom>
        </p:spPr>
      </p:pic>
      <p:sp>
        <p:nvSpPr>
          <p:cNvPr id="35" name="Partial Circle 34">
            <a:extLst>
              <a:ext uri="{FF2B5EF4-FFF2-40B4-BE49-F238E27FC236}">
                <a16:creationId xmlns:a16="http://schemas.microsoft.com/office/drawing/2014/main" id="{279023A7-D8D0-84A6-023D-2E518819A9CA}"/>
              </a:ext>
            </a:extLst>
          </p:cNvPr>
          <p:cNvSpPr/>
          <p:nvPr/>
        </p:nvSpPr>
        <p:spPr>
          <a:xfrm rot="10800000">
            <a:off x="6164725" y="3797376"/>
            <a:ext cx="1805294" cy="1805294"/>
          </a:xfrm>
          <a:prstGeom prst="pieWedge">
            <a:avLst/>
          </a:prstGeom>
          <a:solidFill>
            <a:srgbClr val="1F4E79"/>
          </a:solidFill>
          <a:ln w="254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CA" sz="1600"/>
          </a:p>
        </p:txBody>
      </p:sp>
      <p:sp>
        <p:nvSpPr>
          <p:cNvPr id="37" name="Partial Circle 36">
            <a:extLst>
              <a:ext uri="{FF2B5EF4-FFF2-40B4-BE49-F238E27FC236}">
                <a16:creationId xmlns:a16="http://schemas.microsoft.com/office/drawing/2014/main" id="{B826F561-6795-1CCE-374A-BB7F9457052A}"/>
              </a:ext>
            </a:extLst>
          </p:cNvPr>
          <p:cNvSpPr/>
          <p:nvPr/>
        </p:nvSpPr>
        <p:spPr>
          <a:xfrm>
            <a:off x="4360033" y="1996322"/>
            <a:ext cx="1805294" cy="1805294"/>
          </a:xfrm>
          <a:prstGeom prst="pieWedge">
            <a:avLst/>
          </a:prstGeom>
          <a:solidFill>
            <a:schemeClr val="accent1">
              <a:lumMod val="50000"/>
            </a:schemeClr>
          </a:solidFill>
          <a:ln w="254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CA" sz="1600"/>
          </a:p>
        </p:txBody>
      </p:sp>
      <p:sp>
        <p:nvSpPr>
          <p:cNvPr id="39" name="Partial Circle 38">
            <a:extLst>
              <a:ext uri="{FF2B5EF4-FFF2-40B4-BE49-F238E27FC236}">
                <a16:creationId xmlns:a16="http://schemas.microsoft.com/office/drawing/2014/main" id="{F08D5BDD-88B5-F09C-A88B-BD46870FBBAF}"/>
              </a:ext>
            </a:extLst>
          </p:cNvPr>
          <p:cNvSpPr/>
          <p:nvPr/>
        </p:nvSpPr>
        <p:spPr>
          <a:xfrm rot="16200000">
            <a:off x="4360033" y="3797377"/>
            <a:ext cx="1805294" cy="1805294"/>
          </a:xfrm>
          <a:prstGeom prst="pieWedge">
            <a:avLst/>
          </a:prstGeom>
          <a:solidFill>
            <a:schemeClr val="accent1">
              <a:lumMod val="50000"/>
            </a:schemeClr>
          </a:solidFill>
          <a:ln w="254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CA" sz="1600"/>
          </a:p>
        </p:txBody>
      </p:sp>
      <p:sp>
        <p:nvSpPr>
          <p:cNvPr id="33" name="Partial Circle 32">
            <a:extLst>
              <a:ext uri="{FF2B5EF4-FFF2-40B4-BE49-F238E27FC236}">
                <a16:creationId xmlns:a16="http://schemas.microsoft.com/office/drawing/2014/main" id="{761E1952-B533-1DA8-A087-C7AEBC1B41DD}"/>
              </a:ext>
            </a:extLst>
          </p:cNvPr>
          <p:cNvSpPr/>
          <p:nvPr/>
        </p:nvSpPr>
        <p:spPr>
          <a:xfrm rot="5400000">
            <a:off x="6242559" y="1565312"/>
            <a:ext cx="2143645" cy="2143645"/>
          </a:xfrm>
          <a:prstGeom prst="pieWedge">
            <a:avLst/>
          </a:prstGeom>
          <a:solidFill>
            <a:srgbClr val="3C7434"/>
          </a:solidFill>
          <a:ln w="508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CA" sz="1600"/>
          </a:p>
        </p:txBody>
      </p:sp>
      <p:sp>
        <p:nvSpPr>
          <p:cNvPr id="36" name="Partial Circle 6">
            <a:extLst>
              <a:ext uri="{FF2B5EF4-FFF2-40B4-BE49-F238E27FC236}">
                <a16:creationId xmlns:a16="http://schemas.microsoft.com/office/drawing/2014/main" id="{1DA9D344-8947-7073-DEE1-7971CFA859CE}"/>
              </a:ext>
            </a:extLst>
          </p:cNvPr>
          <p:cNvSpPr txBox="1"/>
          <p:nvPr/>
        </p:nvSpPr>
        <p:spPr>
          <a:xfrm>
            <a:off x="6507300" y="2203269"/>
            <a:ext cx="1276535" cy="12765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j-lt"/>
              </a:rPr>
              <a:t>Increase </a:t>
            </a:r>
            <a:r>
              <a:rPr lang="en-US" sz="1600" kern="1200" dirty="0">
                <a:latin typeface="+mj-lt"/>
              </a:rPr>
              <a:t>Operating</a:t>
            </a:r>
            <a:r>
              <a:rPr lang="en-US" sz="1600" b="1" kern="1200" dirty="0">
                <a:latin typeface="+mj-lt"/>
              </a:rPr>
              <a:t> Leverage</a:t>
            </a:r>
          </a:p>
        </p:txBody>
      </p:sp>
      <p:sp>
        <p:nvSpPr>
          <p:cNvPr id="58" name="Oval 57">
            <a:extLst>
              <a:ext uri="{FF2B5EF4-FFF2-40B4-BE49-F238E27FC236}">
                <a16:creationId xmlns:a16="http://schemas.microsoft.com/office/drawing/2014/main" id="{3A9D4FCF-2F22-740D-BF06-FB0E26069E62}"/>
              </a:ext>
            </a:extLst>
          </p:cNvPr>
          <p:cNvSpPr/>
          <p:nvPr/>
        </p:nvSpPr>
        <p:spPr>
          <a:xfrm rot="5400000">
            <a:off x="5546070" y="3219908"/>
            <a:ext cx="1164550" cy="11645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9" name="Graphic 58">
            <a:extLst>
              <a:ext uri="{FF2B5EF4-FFF2-40B4-BE49-F238E27FC236}">
                <a16:creationId xmlns:a16="http://schemas.microsoft.com/office/drawing/2014/main" id="{30654D8C-6D1B-1739-7776-0BBC6E0912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5595911" y="3270033"/>
            <a:ext cx="1064868" cy="1064868"/>
          </a:xfrm>
          <a:prstGeom prst="rect">
            <a:avLst/>
          </a:prstGeom>
        </p:spPr>
      </p:pic>
      <p:sp>
        <p:nvSpPr>
          <p:cNvPr id="65" name="Oval 64">
            <a:extLst>
              <a:ext uri="{FF2B5EF4-FFF2-40B4-BE49-F238E27FC236}">
                <a16:creationId xmlns:a16="http://schemas.microsoft.com/office/drawing/2014/main" id="{B0EEA445-131F-41AA-0CD3-4FE14D84384E}"/>
              </a:ext>
            </a:extLst>
          </p:cNvPr>
          <p:cNvSpPr/>
          <p:nvPr/>
        </p:nvSpPr>
        <p:spPr>
          <a:xfrm>
            <a:off x="236233" y="6085466"/>
            <a:ext cx="606829" cy="606829"/>
          </a:xfrm>
          <a:prstGeom prst="ellipse">
            <a:avLst/>
          </a:prstGeom>
          <a:blipFill rotWithShape="1">
            <a:blip r:embed="rId5"/>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66" name="Slide Number Placeholder 5">
            <a:extLst>
              <a:ext uri="{FF2B5EF4-FFF2-40B4-BE49-F238E27FC236}">
                <a16:creationId xmlns:a16="http://schemas.microsoft.com/office/drawing/2014/main" id="{86B2CB85-6DF3-DBBD-5F9B-BC433DC9FC3B}"/>
              </a:ext>
            </a:extLst>
          </p:cNvPr>
          <p:cNvSpPr txBox="1">
            <a:spLocks/>
          </p:cNvSpPr>
          <p:nvPr/>
        </p:nvSpPr>
        <p:spPr>
          <a:xfrm>
            <a:off x="11125409" y="6279544"/>
            <a:ext cx="749968" cy="365125"/>
          </a:xfrm>
          <a:prstGeom prst="rect">
            <a:avLst/>
          </a:prstGeom>
        </p:spPr>
        <p:txBody>
          <a:bodyPr/>
          <a:lstStyle>
            <a:defPPr>
              <a:defRPr lang="en-US"/>
            </a:defPPr>
            <a:lvl1pPr marL="0" algn="l" defTabSz="914400" rtl="0" eaLnBrk="1" latinLnBrk="0" hangingPunct="1">
              <a:defRPr lang="en-US" sz="1200" kern="1200" smtClean="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A47E1BB-4538-49FA-9D62-2EF2D3DB0F85}" type="slidenum">
              <a:rPr lang="en-CA" b="1" smtClean="0">
                <a:solidFill>
                  <a:schemeClr val="bg1"/>
                </a:solidFill>
              </a:rPr>
              <a:pPr algn="r"/>
              <a:t>10</a:t>
            </a:fld>
            <a:endParaRPr lang="en-CA" b="1">
              <a:solidFill>
                <a:schemeClr val="bg1"/>
              </a:solidFill>
            </a:endParaRPr>
          </a:p>
        </p:txBody>
      </p:sp>
      <p:grpSp>
        <p:nvGrpSpPr>
          <p:cNvPr id="2" name="Group 1">
            <a:extLst>
              <a:ext uri="{FF2B5EF4-FFF2-40B4-BE49-F238E27FC236}">
                <a16:creationId xmlns:a16="http://schemas.microsoft.com/office/drawing/2014/main" id="{679C8AA7-55CF-49BF-F0CE-A6ABB2A5EAEF}"/>
              </a:ext>
            </a:extLst>
          </p:cNvPr>
          <p:cNvGrpSpPr/>
          <p:nvPr/>
        </p:nvGrpSpPr>
        <p:grpSpPr>
          <a:xfrm>
            <a:off x="7845714" y="1561779"/>
            <a:ext cx="1912282" cy="673972"/>
            <a:chOff x="7555667" y="1715891"/>
            <a:chExt cx="1912282" cy="673972"/>
          </a:xfrm>
        </p:grpSpPr>
        <p:sp>
          <p:nvSpPr>
            <p:cNvPr id="77" name="Isosceles Triangle 76">
              <a:extLst>
                <a:ext uri="{FF2B5EF4-FFF2-40B4-BE49-F238E27FC236}">
                  <a16:creationId xmlns:a16="http://schemas.microsoft.com/office/drawing/2014/main" id="{3B18A326-7D68-229D-30EC-B756BA9D9AAF}"/>
                </a:ext>
              </a:extLst>
            </p:cNvPr>
            <p:cNvSpPr/>
            <p:nvPr/>
          </p:nvSpPr>
          <p:spPr>
            <a:xfrm rot="3093278" flipV="1">
              <a:off x="7969023" y="1632283"/>
              <a:ext cx="250558" cy="1077270"/>
            </a:xfrm>
            <a:prstGeom prst="triangle">
              <a:avLst>
                <a:gd name="adj" fmla="val 0"/>
              </a:avLst>
            </a:prstGeom>
            <a:solidFill>
              <a:srgbClr val="3C7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8" name="Rectangle 77">
              <a:extLst>
                <a:ext uri="{FF2B5EF4-FFF2-40B4-BE49-F238E27FC236}">
                  <a16:creationId xmlns:a16="http://schemas.microsoft.com/office/drawing/2014/main" id="{942F4ED2-66B5-0B1E-14C6-8828AC1A54B7}"/>
                </a:ext>
              </a:extLst>
            </p:cNvPr>
            <p:cNvSpPr/>
            <p:nvPr/>
          </p:nvSpPr>
          <p:spPr>
            <a:xfrm>
              <a:off x="8110361" y="1715891"/>
              <a:ext cx="1357588" cy="673972"/>
            </a:xfrm>
            <a:prstGeom prst="rect">
              <a:avLst/>
            </a:prstGeom>
            <a:solidFill>
              <a:srgbClr val="3C7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9" name="New shape">
              <a:extLst>
                <a:ext uri="{FF2B5EF4-FFF2-40B4-BE49-F238E27FC236}">
                  <a16:creationId xmlns:a16="http://schemas.microsoft.com/office/drawing/2014/main" id="{7D8EF7D5-189F-F073-651F-EC9A4A86BC08}"/>
                </a:ext>
              </a:extLst>
            </p:cNvPr>
            <p:cNvSpPr/>
            <p:nvPr/>
          </p:nvSpPr>
          <p:spPr>
            <a:xfrm>
              <a:off x="8333486" y="1897907"/>
              <a:ext cx="911338" cy="381000"/>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25908" rIns="91440" bIns="45720" rtlCol="0" anchor="t"/>
            <a:lstStyle/>
            <a:p>
              <a:pPr algn="ctr" defTabSz="457200">
                <a:lnSpc>
                  <a:spcPct val="110000"/>
                </a:lnSpc>
                <a:spcBef>
                  <a:spcPct val="0"/>
                </a:spcBef>
                <a:spcAft>
                  <a:spcPct val="0"/>
                </a:spcAft>
              </a:pPr>
              <a:r>
                <a:rPr lang="en-US" sz="1600" b="1">
                  <a:solidFill>
                    <a:schemeClr val="bg1"/>
                  </a:solidFill>
                </a:rPr>
                <a:t>Growth</a:t>
              </a:r>
            </a:p>
          </p:txBody>
        </p:sp>
      </p:grpSp>
      <p:grpSp>
        <p:nvGrpSpPr>
          <p:cNvPr id="3" name="Group 2">
            <a:extLst>
              <a:ext uri="{FF2B5EF4-FFF2-40B4-BE49-F238E27FC236}">
                <a16:creationId xmlns:a16="http://schemas.microsoft.com/office/drawing/2014/main" id="{41CE899E-1062-D94E-08B7-D246A78679FB}"/>
              </a:ext>
            </a:extLst>
          </p:cNvPr>
          <p:cNvGrpSpPr/>
          <p:nvPr/>
        </p:nvGrpSpPr>
        <p:grpSpPr>
          <a:xfrm>
            <a:off x="2497412" y="1662991"/>
            <a:ext cx="2270189" cy="1419402"/>
            <a:chOff x="2365142" y="1712756"/>
            <a:chExt cx="2270189" cy="1419402"/>
          </a:xfrm>
        </p:grpSpPr>
        <p:grpSp>
          <p:nvGrpSpPr>
            <p:cNvPr id="86" name="Group 85">
              <a:extLst>
                <a:ext uri="{FF2B5EF4-FFF2-40B4-BE49-F238E27FC236}">
                  <a16:creationId xmlns:a16="http://schemas.microsoft.com/office/drawing/2014/main" id="{FB3AAE6C-35C2-CE6A-BB17-8758B6961120}"/>
                </a:ext>
              </a:extLst>
            </p:cNvPr>
            <p:cNvGrpSpPr/>
            <p:nvPr/>
          </p:nvGrpSpPr>
          <p:grpSpPr>
            <a:xfrm rot="10800000">
              <a:off x="2365142" y="1712756"/>
              <a:ext cx="2270189" cy="1419402"/>
              <a:chOff x="7280512" y="4438650"/>
              <a:chExt cx="2270189" cy="1419402"/>
            </a:xfrm>
            <a:solidFill>
              <a:schemeClr val="bg1"/>
            </a:solidFill>
          </p:grpSpPr>
          <p:sp>
            <p:nvSpPr>
              <p:cNvPr id="87" name="Isosceles Triangle 86">
                <a:extLst>
                  <a:ext uri="{FF2B5EF4-FFF2-40B4-BE49-F238E27FC236}">
                    <a16:creationId xmlns:a16="http://schemas.microsoft.com/office/drawing/2014/main" id="{03B3D132-2D7C-1072-479B-F4FBFB384C8D}"/>
                  </a:ext>
                </a:extLst>
              </p:cNvPr>
              <p:cNvSpPr/>
              <p:nvPr/>
            </p:nvSpPr>
            <p:spPr>
              <a:xfrm rot="18506722">
                <a:off x="7675698" y="4356490"/>
                <a:ext cx="311469" cy="1101841"/>
              </a:xfrm>
              <a:prstGeom prst="triangle">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8" name="Rectangle 87">
                <a:extLst>
                  <a:ext uri="{FF2B5EF4-FFF2-40B4-BE49-F238E27FC236}">
                    <a16:creationId xmlns:a16="http://schemas.microsoft.com/office/drawing/2014/main" id="{FB9CD12C-E08E-215B-E9EB-07A093EDBB90}"/>
                  </a:ext>
                </a:extLst>
              </p:cNvPr>
              <p:cNvSpPr/>
              <p:nvPr/>
            </p:nvSpPr>
            <p:spPr>
              <a:xfrm flipV="1">
                <a:off x="7935803" y="4438650"/>
                <a:ext cx="1614898" cy="141940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90" name="New shape">
              <a:extLst>
                <a:ext uri="{FF2B5EF4-FFF2-40B4-BE49-F238E27FC236}">
                  <a16:creationId xmlns:a16="http://schemas.microsoft.com/office/drawing/2014/main" id="{C5F7028A-241E-D5AB-1AE2-9A7190BABBF8}"/>
                </a:ext>
              </a:extLst>
            </p:cNvPr>
            <p:cNvSpPr/>
            <p:nvPr/>
          </p:nvSpPr>
          <p:spPr>
            <a:xfrm>
              <a:off x="2417213" y="1848605"/>
              <a:ext cx="1510133" cy="381000"/>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25908" rIns="91440" bIns="45720" rtlCol="0" anchor="t"/>
            <a:lstStyle/>
            <a:p>
              <a:pPr algn="ctr" defTabSz="457200">
                <a:spcBef>
                  <a:spcPct val="0"/>
                </a:spcBef>
                <a:spcAft>
                  <a:spcPct val="0"/>
                </a:spcAft>
              </a:pPr>
              <a:r>
                <a:rPr lang="en-US" sz="1600" b="1">
                  <a:solidFill>
                    <a:srgbClr val="3C7434"/>
                  </a:solidFill>
                </a:rPr>
                <a:t>Operating Performance</a:t>
              </a:r>
            </a:p>
            <a:p>
              <a:pPr algn="ctr" defTabSz="457200">
                <a:spcBef>
                  <a:spcPts val="1200"/>
                </a:spcBef>
                <a:spcAft>
                  <a:spcPct val="0"/>
                </a:spcAft>
              </a:pPr>
              <a:r>
                <a:rPr lang="en-US" sz="1600" b="1">
                  <a:solidFill>
                    <a:srgbClr val="3C7434"/>
                  </a:solidFill>
                </a:rPr>
                <a:t>Deliver Value to Customers</a:t>
              </a:r>
            </a:p>
          </p:txBody>
        </p:sp>
        <p:cxnSp>
          <p:nvCxnSpPr>
            <p:cNvPr id="91" name="Straight Connector 90">
              <a:extLst>
                <a:ext uri="{FF2B5EF4-FFF2-40B4-BE49-F238E27FC236}">
                  <a16:creationId xmlns:a16="http://schemas.microsoft.com/office/drawing/2014/main" id="{D535D763-7DA0-14A5-9E65-710854C0927B}"/>
                </a:ext>
              </a:extLst>
            </p:cNvPr>
            <p:cNvCxnSpPr/>
            <p:nvPr/>
          </p:nvCxnSpPr>
          <p:spPr>
            <a:xfrm>
              <a:off x="2587956" y="2419739"/>
              <a:ext cx="1134463" cy="0"/>
            </a:xfrm>
            <a:prstGeom prst="line">
              <a:avLst/>
            </a:prstGeom>
            <a:ln w="15875">
              <a:solidFill>
                <a:srgbClr val="D7A747"/>
              </a:solidFill>
            </a:ln>
          </p:spPr>
          <p:style>
            <a:lnRef idx="1">
              <a:schemeClr val="accent1"/>
            </a:lnRef>
            <a:fillRef idx="0">
              <a:schemeClr val="accent1"/>
            </a:fillRef>
            <a:effectRef idx="0">
              <a:schemeClr val="accent1"/>
            </a:effectRef>
            <a:fontRef idx="minor">
              <a:schemeClr val="tx1"/>
            </a:fontRef>
          </p:style>
        </p:cxnSp>
      </p:grpSp>
      <p:sp>
        <p:nvSpPr>
          <p:cNvPr id="93" name="Title 1">
            <a:extLst>
              <a:ext uri="{FF2B5EF4-FFF2-40B4-BE49-F238E27FC236}">
                <a16:creationId xmlns:a16="http://schemas.microsoft.com/office/drawing/2014/main" id="{6C142C26-488C-159E-012C-3837A801446E}"/>
              </a:ext>
            </a:extLst>
          </p:cNvPr>
          <p:cNvSpPr txBox="1">
            <a:spLocks/>
          </p:cNvSpPr>
          <p:nvPr/>
        </p:nvSpPr>
        <p:spPr>
          <a:xfrm>
            <a:off x="876300" y="6249229"/>
            <a:ext cx="3175000" cy="4309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a:cs typeface="Arial"/>
              </a:rPr>
              <a:t>TSX: FTG</a:t>
            </a:r>
            <a:endParaRPr lang="en-US" sz="800" b="1">
              <a:cs typeface="Arial" panose="020B0604020202020204" pitchFamily="34" charset="0"/>
            </a:endParaRPr>
          </a:p>
        </p:txBody>
      </p:sp>
      <p:sp>
        <p:nvSpPr>
          <p:cNvPr id="32" name="Title 1">
            <a:extLst>
              <a:ext uri="{FF2B5EF4-FFF2-40B4-BE49-F238E27FC236}">
                <a16:creationId xmlns:a16="http://schemas.microsoft.com/office/drawing/2014/main" id="{68926893-6C23-3F13-C5F2-1765E6D25AA1}"/>
              </a:ext>
            </a:extLst>
          </p:cNvPr>
          <p:cNvSpPr txBox="1">
            <a:spLocks/>
          </p:cNvSpPr>
          <p:nvPr/>
        </p:nvSpPr>
        <p:spPr>
          <a:xfrm>
            <a:off x="3012707" y="504547"/>
            <a:ext cx="6166586" cy="571499"/>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rgbClr val="3C7434"/>
                </a:solidFill>
                <a:ea typeface="+mj-lt"/>
                <a:cs typeface="+mj-lt"/>
              </a:rPr>
              <a:t>FTG Strategic Initiatives</a:t>
            </a:r>
            <a:endParaRPr lang="en-US"/>
          </a:p>
        </p:txBody>
      </p:sp>
      <p:sp>
        <p:nvSpPr>
          <p:cNvPr id="34" name="Partial Circle 6">
            <a:extLst>
              <a:ext uri="{FF2B5EF4-FFF2-40B4-BE49-F238E27FC236}">
                <a16:creationId xmlns:a16="http://schemas.microsoft.com/office/drawing/2014/main" id="{A815C1B0-54FA-658F-ED3A-216B6B0A77A1}"/>
              </a:ext>
            </a:extLst>
          </p:cNvPr>
          <p:cNvSpPr txBox="1"/>
          <p:nvPr/>
        </p:nvSpPr>
        <p:spPr>
          <a:xfrm>
            <a:off x="4541208" y="2424675"/>
            <a:ext cx="1587137" cy="12765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400"/>
              <a:t>Reduce Costs, Improve Efficiencies</a:t>
            </a:r>
          </a:p>
        </p:txBody>
      </p:sp>
      <p:sp>
        <p:nvSpPr>
          <p:cNvPr id="38" name="Partial Circle 6">
            <a:extLst>
              <a:ext uri="{FF2B5EF4-FFF2-40B4-BE49-F238E27FC236}">
                <a16:creationId xmlns:a16="http://schemas.microsoft.com/office/drawing/2014/main" id="{B2C7022A-7332-8F18-64AF-8C5D6AD37B49}"/>
              </a:ext>
            </a:extLst>
          </p:cNvPr>
          <p:cNvSpPr txBox="1"/>
          <p:nvPr/>
        </p:nvSpPr>
        <p:spPr>
          <a:xfrm>
            <a:off x="4691953" y="3986922"/>
            <a:ext cx="1276535" cy="12765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400" kern="1200"/>
              <a:t>Expand Technology, Geography, Capacity </a:t>
            </a:r>
          </a:p>
        </p:txBody>
      </p:sp>
      <p:sp>
        <p:nvSpPr>
          <p:cNvPr id="40" name="Partial Circle 6">
            <a:extLst>
              <a:ext uri="{FF2B5EF4-FFF2-40B4-BE49-F238E27FC236}">
                <a16:creationId xmlns:a16="http://schemas.microsoft.com/office/drawing/2014/main" id="{F3C39456-5112-B4BF-0C33-522E810C0C35}"/>
              </a:ext>
            </a:extLst>
          </p:cNvPr>
          <p:cNvSpPr txBox="1"/>
          <p:nvPr/>
        </p:nvSpPr>
        <p:spPr>
          <a:xfrm>
            <a:off x="6398605" y="3986922"/>
            <a:ext cx="1123613" cy="12765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400" kern="1200"/>
              <a:t>Pursue High Margin Business</a:t>
            </a:r>
          </a:p>
        </p:txBody>
      </p:sp>
      <p:sp>
        <p:nvSpPr>
          <p:cNvPr id="44" name="Isosceles Triangle 43">
            <a:extLst>
              <a:ext uri="{FF2B5EF4-FFF2-40B4-BE49-F238E27FC236}">
                <a16:creationId xmlns:a16="http://schemas.microsoft.com/office/drawing/2014/main" id="{5C5C23D7-B3E3-22B4-3865-9032BCC446F5}"/>
              </a:ext>
            </a:extLst>
          </p:cNvPr>
          <p:cNvSpPr/>
          <p:nvPr/>
        </p:nvSpPr>
        <p:spPr>
          <a:xfrm rot="18506722">
            <a:off x="7913607" y="4054362"/>
            <a:ext cx="215708" cy="911338"/>
          </a:xfrm>
          <a:prstGeom prst="triangl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Rectangle 44">
            <a:extLst>
              <a:ext uri="{FF2B5EF4-FFF2-40B4-BE49-F238E27FC236}">
                <a16:creationId xmlns:a16="http://schemas.microsoft.com/office/drawing/2014/main" id="{23463199-9594-B22F-4561-653CCC323DB2}"/>
              </a:ext>
            </a:extLst>
          </p:cNvPr>
          <p:cNvSpPr/>
          <p:nvPr/>
        </p:nvSpPr>
        <p:spPr>
          <a:xfrm flipV="1">
            <a:off x="8110361" y="4019547"/>
            <a:ext cx="1614898" cy="14194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New shape">
            <a:extLst>
              <a:ext uri="{FF2B5EF4-FFF2-40B4-BE49-F238E27FC236}">
                <a16:creationId xmlns:a16="http://schemas.microsoft.com/office/drawing/2014/main" id="{D8A28EC0-324F-7116-C5A6-3F2EF069F990}"/>
              </a:ext>
            </a:extLst>
          </p:cNvPr>
          <p:cNvSpPr/>
          <p:nvPr/>
        </p:nvSpPr>
        <p:spPr>
          <a:xfrm>
            <a:off x="8162743" y="4158114"/>
            <a:ext cx="1510133" cy="381000"/>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25908" rIns="91440" bIns="45720" rtlCol="0" anchor="t"/>
          <a:lstStyle/>
          <a:p>
            <a:pPr algn="ctr" defTabSz="457200">
              <a:spcBef>
                <a:spcPct val="0"/>
              </a:spcBef>
              <a:spcAft>
                <a:spcPct val="0"/>
              </a:spcAft>
            </a:pPr>
            <a:r>
              <a:rPr lang="en-US" sz="1600" b="1">
                <a:solidFill>
                  <a:srgbClr val="3C7434"/>
                </a:solidFill>
              </a:rPr>
              <a:t>Market Positioning</a:t>
            </a:r>
          </a:p>
          <a:p>
            <a:pPr algn="ctr" defTabSz="457200">
              <a:spcBef>
                <a:spcPts val="1200"/>
              </a:spcBef>
              <a:spcAft>
                <a:spcPct val="0"/>
              </a:spcAft>
            </a:pPr>
            <a:r>
              <a:rPr lang="en-US" sz="1600" b="1">
                <a:solidFill>
                  <a:srgbClr val="3C7434"/>
                </a:solidFill>
              </a:rPr>
              <a:t>Advanced Technology</a:t>
            </a:r>
          </a:p>
        </p:txBody>
      </p:sp>
      <p:cxnSp>
        <p:nvCxnSpPr>
          <p:cNvPr id="47" name="Straight Connector 46">
            <a:extLst>
              <a:ext uri="{FF2B5EF4-FFF2-40B4-BE49-F238E27FC236}">
                <a16:creationId xmlns:a16="http://schemas.microsoft.com/office/drawing/2014/main" id="{B3AA2D97-794E-605E-AF9C-B484A17F58DB}"/>
              </a:ext>
            </a:extLst>
          </p:cNvPr>
          <p:cNvCxnSpPr/>
          <p:nvPr/>
        </p:nvCxnSpPr>
        <p:spPr>
          <a:xfrm>
            <a:off x="8333486" y="4729248"/>
            <a:ext cx="1134463" cy="0"/>
          </a:xfrm>
          <a:prstGeom prst="line">
            <a:avLst/>
          </a:prstGeom>
          <a:ln w="15875">
            <a:solidFill>
              <a:srgbClr val="D7A747"/>
            </a:solidFill>
          </a:ln>
        </p:spPr>
        <p:style>
          <a:lnRef idx="1">
            <a:schemeClr val="accent1"/>
          </a:lnRef>
          <a:fillRef idx="0">
            <a:schemeClr val="accent1"/>
          </a:fillRef>
          <a:effectRef idx="0">
            <a:schemeClr val="accent1"/>
          </a:effectRef>
          <a:fontRef idx="minor">
            <a:schemeClr val="tx1"/>
          </a:fontRef>
        </p:style>
      </p:cxnSp>
      <p:sp>
        <p:nvSpPr>
          <p:cNvPr id="48" name="Isosceles Triangle 47">
            <a:extLst>
              <a:ext uri="{FF2B5EF4-FFF2-40B4-BE49-F238E27FC236}">
                <a16:creationId xmlns:a16="http://schemas.microsoft.com/office/drawing/2014/main" id="{311C0F52-BE77-8C6D-D688-B06691D4B4E4}"/>
              </a:ext>
            </a:extLst>
          </p:cNvPr>
          <p:cNvSpPr/>
          <p:nvPr/>
        </p:nvSpPr>
        <p:spPr>
          <a:xfrm rot="13893278" flipV="1">
            <a:off x="4093632" y="4322385"/>
            <a:ext cx="306366" cy="989071"/>
          </a:xfrm>
          <a:prstGeom prst="triangl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Rectangle 48">
            <a:extLst>
              <a:ext uri="{FF2B5EF4-FFF2-40B4-BE49-F238E27FC236}">
                <a16:creationId xmlns:a16="http://schemas.microsoft.com/office/drawing/2014/main" id="{DEF279C4-8559-BEA8-D078-30C03152FE5B}"/>
              </a:ext>
            </a:extLst>
          </p:cNvPr>
          <p:cNvSpPr/>
          <p:nvPr/>
        </p:nvSpPr>
        <p:spPr>
          <a:xfrm rot="10800000">
            <a:off x="2491773" y="4751802"/>
            <a:ext cx="1562515" cy="6739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Rectangle: Rounded Corners 4">
            <a:extLst>
              <a:ext uri="{FF2B5EF4-FFF2-40B4-BE49-F238E27FC236}">
                <a16:creationId xmlns:a16="http://schemas.microsoft.com/office/drawing/2014/main" id="{BDCBA6BB-EC13-E023-3105-DDF45105E650}"/>
              </a:ext>
            </a:extLst>
          </p:cNvPr>
          <p:cNvSpPr txBox="1"/>
          <p:nvPr/>
        </p:nvSpPr>
        <p:spPr>
          <a:xfrm>
            <a:off x="2527233" y="4824807"/>
            <a:ext cx="1479657" cy="6009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64770" rIns="64770" bIns="64770" numCol="1" spcCol="1270" anchor="ctr" anchorCtr="0">
            <a:noAutofit/>
          </a:bodyPr>
          <a:lstStyle/>
          <a:p>
            <a:pPr marL="0" lvl="1" algn="ctr" defTabSz="755650">
              <a:lnSpc>
                <a:spcPct val="90000"/>
              </a:lnSpc>
              <a:spcBef>
                <a:spcPct val="0"/>
              </a:spcBef>
              <a:spcAft>
                <a:spcPct val="15000"/>
              </a:spcAft>
            </a:pPr>
            <a:r>
              <a:rPr lang="en-US" sz="1600" b="1" kern="1200">
                <a:solidFill>
                  <a:srgbClr val="3C7434"/>
                </a:solidFill>
              </a:rPr>
              <a:t>Acquisitions</a:t>
            </a:r>
          </a:p>
        </p:txBody>
      </p:sp>
    </p:spTree>
    <p:extLst>
      <p:ext uri="{BB962C8B-B14F-4D97-AF65-F5344CB8AC3E}">
        <p14:creationId xmlns:p14="http://schemas.microsoft.com/office/powerpoint/2010/main" val="24359167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66000" fill="hold" grpId="0" nodeType="afterEffect" p14:presetBounceEnd="66000">
                                      <p:stCondLst>
                                        <p:cond delay="0"/>
                                      </p:stCondLst>
                                      <p:childTnLst>
                                        <p:animScale p14:bounceEnd="66000">
                                          <p:cBhvr>
                                            <p:cTn id="6" dur="5000" fill="hold"/>
                                            <p:tgtEl>
                                              <p:spTgt spid="33"/>
                                            </p:tgtEl>
                                          </p:cBhvr>
                                          <p:by x="110000" y="110000"/>
                                        </p:animScale>
                                      </p:childTnLst>
                                    </p:cTn>
                                  </p:par>
                                  <p:par>
                                    <p:cTn id="7" presetID="6" presetClass="emph" presetSubtype="0" accel="66000" fill="hold" grpId="0" nodeType="withEffect" p14:presetBounceEnd="66000">
                                      <p:stCondLst>
                                        <p:cond delay="250"/>
                                      </p:stCondLst>
                                      <p:childTnLst>
                                        <p:animScale p14:bounceEnd="66000">
                                          <p:cBhvr>
                                            <p:cTn id="8" dur="5000" fill="hold"/>
                                            <p:tgtEl>
                                              <p:spTgt spid="3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66000" fill="hold" grpId="0" nodeType="afterEffect">
                                      <p:stCondLst>
                                        <p:cond delay="0"/>
                                      </p:stCondLst>
                                      <p:childTnLst>
                                        <p:animScale>
                                          <p:cBhvr>
                                            <p:cTn id="6" dur="5000" fill="hold"/>
                                            <p:tgtEl>
                                              <p:spTgt spid="33"/>
                                            </p:tgtEl>
                                          </p:cBhvr>
                                          <p:by x="110000" y="110000"/>
                                        </p:animScale>
                                      </p:childTnLst>
                                    </p:cTn>
                                  </p:par>
                                  <p:par>
                                    <p:cTn id="7" presetID="6" presetClass="emph" presetSubtype="0" accel="66000" fill="hold" grpId="0" nodeType="withEffect">
                                      <p:stCondLst>
                                        <p:cond delay="250"/>
                                      </p:stCondLst>
                                      <p:childTnLst>
                                        <p:animScale>
                                          <p:cBhvr>
                                            <p:cTn id="8" dur="5000" fill="hold"/>
                                            <p:tgtEl>
                                              <p:spTgt spid="3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6"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DBA3437-46F2-9EEB-5DED-BF02547B2438}"/>
              </a:ext>
            </a:extLst>
          </p:cNvPr>
          <p:cNvSpPr/>
          <p:nvPr/>
        </p:nvSpPr>
        <p:spPr>
          <a:xfrm>
            <a:off x="754940" y="1342348"/>
            <a:ext cx="10655181" cy="4461310"/>
          </a:xfrm>
          <a:prstGeom prst="roundRect">
            <a:avLst>
              <a:gd name="adj" fmla="val 11147"/>
            </a:avLst>
          </a:prstGeom>
          <a:solidFill>
            <a:srgbClr val="FFFFFF">
              <a:alpha val="6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4" name="Chart 3"/>
          <p:cNvGraphicFramePr>
            <a:graphicFrameLocks/>
          </p:cNvGraphicFramePr>
          <p:nvPr>
            <p:extLst>
              <p:ext uri="{D42A27DB-BD31-4B8C-83A1-F6EECF244321}">
                <p14:modId xmlns:p14="http://schemas.microsoft.com/office/powerpoint/2010/main" val="1116742227"/>
              </p:ext>
            </p:extLst>
          </p:nvPr>
        </p:nvGraphicFramePr>
        <p:xfrm>
          <a:off x="1351956" y="1470900"/>
          <a:ext cx="3356282" cy="3600400"/>
        </p:xfrm>
        <a:graphic>
          <a:graphicData uri="http://schemas.openxmlformats.org/drawingml/2006/chart">
            <c:chart xmlns:c="http://schemas.openxmlformats.org/drawingml/2006/chart" xmlns:r="http://schemas.openxmlformats.org/officeDocument/2006/relationships" r:id="rId2"/>
          </a:graphicData>
        </a:graphic>
      </p:graphicFrame>
      <p:sp>
        <p:nvSpPr>
          <p:cNvPr id="5" name="Right Brace 4"/>
          <p:cNvSpPr/>
          <p:nvPr/>
        </p:nvSpPr>
        <p:spPr>
          <a:xfrm>
            <a:off x="4348198" y="1763530"/>
            <a:ext cx="432048" cy="1868139"/>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ight Brace 5"/>
          <p:cNvSpPr/>
          <p:nvPr/>
        </p:nvSpPr>
        <p:spPr>
          <a:xfrm>
            <a:off x="4348198" y="3631670"/>
            <a:ext cx="432048" cy="821162"/>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4719749" y="2426829"/>
            <a:ext cx="1109599" cy="461665"/>
          </a:xfrm>
          <a:prstGeom prst="rect">
            <a:avLst/>
          </a:prstGeom>
          <a:noFill/>
        </p:spPr>
        <p:txBody>
          <a:bodyPr wrap="none" rtlCol="0">
            <a:spAutoFit/>
          </a:bodyPr>
          <a:lstStyle/>
          <a:p>
            <a:r>
              <a:rPr lang="en-US" sz="1200" b="1">
                <a:latin typeface="+mn-lt"/>
              </a:rPr>
              <a:t>Variable Cost</a:t>
            </a:r>
          </a:p>
          <a:p>
            <a:pPr algn="ctr"/>
            <a:r>
              <a:rPr lang="en-US" sz="1200" b="1">
                <a:latin typeface="+mn-lt"/>
              </a:rPr>
              <a:t>~70%</a:t>
            </a:r>
          </a:p>
        </p:txBody>
      </p:sp>
      <p:sp>
        <p:nvSpPr>
          <p:cNvPr id="8" name="TextBox 7"/>
          <p:cNvSpPr txBox="1"/>
          <p:nvPr/>
        </p:nvSpPr>
        <p:spPr>
          <a:xfrm>
            <a:off x="4852253" y="3793239"/>
            <a:ext cx="907621" cy="461665"/>
          </a:xfrm>
          <a:prstGeom prst="rect">
            <a:avLst/>
          </a:prstGeom>
          <a:noFill/>
        </p:spPr>
        <p:txBody>
          <a:bodyPr wrap="none" rtlCol="0">
            <a:spAutoFit/>
          </a:bodyPr>
          <a:lstStyle/>
          <a:p>
            <a:r>
              <a:rPr lang="en-US" sz="1200" b="1">
                <a:latin typeface="+mn-lt"/>
              </a:rPr>
              <a:t>Fixed Cost</a:t>
            </a:r>
          </a:p>
          <a:p>
            <a:pPr algn="ctr"/>
            <a:r>
              <a:rPr lang="en-US" sz="1200" b="1">
                <a:latin typeface="+mn-lt"/>
              </a:rPr>
              <a:t>~30%</a:t>
            </a:r>
          </a:p>
        </p:txBody>
      </p:sp>
      <p:sp>
        <p:nvSpPr>
          <p:cNvPr id="10" name="AutoShape 17"/>
          <p:cNvSpPr>
            <a:spLocks noChangeArrowheads="1"/>
          </p:cNvSpPr>
          <p:nvPr/>
        </p:nvSpPr>
        <p:spPr bwMode="auto">
          <a:xfrm>
            <a:off x="850177" y="5154635"/>
            <a:ext cx="5321899" cy="374541"/>
          </a:xfrm>
          <a:prstGeom prst="roundRect">
            <a:avLst>
              <a:gd name="adj" fmla="val 33486"/>
            </a:avLst>
          </a:prstGeom>
          <a:noFill/>
          <a:ln w="28575">
            <a:noFill/>
            <a:round/>
            <a:headEnd/>
            <a:tailEnd/>
          </a:ln>
          <a:effectLst/>
          <a:scene3d>
            <a:camera prst="orthographicFront"/>
            <a:lightRig rig="threePt" dir="t"/>
          </a:scene3d>
          <a:sp3d>
            <a:bevelT w="203200"/>
          </a:sp3d>
        </p:spPr>
        <p:txBody>
          <a:bodyPr wrap="none" anchor="ctr"/>
          <a:lstStyle/>
          <a:p>
            <a:pPr algn="ctr"/>
            <a:r>
              <a:rPr lang="en-US" sz="1500">
                <a:latin typeface="+mj-lt"/>
              </a:rPr>
              <a:t>Contribution Margin of ~30% on incremental revenue</a:t>
            </a:r>
          </a:p>
        </p:txBody>
      </p:sp>
      <p:sp>
        <p:nvSpPr>
          <p:cNvPr id="11" name="TextBox 10"/>
          <p:cNvSpPr txBox="1"/>
          <p:nvPr/>
        </p:nvSpPr>
        <p:spPr>
          <a:xfrm rot="16200000">
            <a:off x="1134139" y="3438778"/>
            <a:ext cx="689612" cy="276999"/>
          </a:xfrm>
          <a:prstGeom prst="rect">
            <a:avLst/>
          </a:prstGeom>
          <a:noFill/>
        </p:spPr>
        <p:txBody>
          <a:bodyPr wrap="none" rtlCol="0">
            <a:spAutoFit/>
          </a:bodyPr>
          <a:lstStyle/>
          <a:p>
            <a:r>
              <a:rPr lang="en-US" sz="1200">
                <a:latin typeface="+mn-lt"/>
              </a:rPr>
              <a:t>Percent</a:t>
            </a:r>
          </a:p>
        </p:txBody>
      </p:sp>
      <p:sp>
        <p:nvSpPr>
          <p:cNvPr id="13" name="AutoShape 17"/>
          <p:cNvSpPr>
            <a:spLocks noChangeArrowheads="1"/>
          </p:cNvSpPr>
          <p:nvPr/>
        </p:nvSpPr>
        <p:spPr bwMode="auto">
          <a:xfrm>
            <a:off x="6538983" y="5844808"/>
            <a:ext cx="5000600" cy="374541"/>
          </a:xfrm>
          <a:prstGeom prst="roundRect">
            <a:avLst>
              <a:gd name="adj" fmla="val 33486"/>
            </a:avLst>
          </a:prstGeom>
          <a:noFill/>
          <a:ln w="28575">
            <a:noFill/>
            <a:round/>
            <a:headEnd/>
            <a:tailEnd/>
          </a:ln>
          <a:effectLst/>
          <a:scene3d>
            <a:camera prst="orthographicFront"/>
            <a:lightRig rig="threePt" dir="t"/>
          </a:scene3d>
          <a:sp3d>
            <a:bevelT w="203200"/>
          </a:sp3d>
        </p:spPr>
        <p:txBody>
          <a:bodyPr wrap="none" anchor="ctr"/>
          <a:lstStyle/>
          <a:p>
            <a:pPr algn="ctr" fontAlgn="auto">
              <a:spcBef>
                <a:spcPts val="0"/>
              </a:spcBef>
              <a:spcAft>
                <a:spcPts val="0"/>
              </a:spcAft>
            </a:pPr>
            <a:endParaRPr lang="en-US" sz="1400">
              <a:latin typeface="+mj-lt"/>
            </a:endParaRPr>
          </a:p>
        </p:txBody>
      </p:sp>
      <p:sp>
        <p:nvSpPr>
          <p:cNvPr id="9" name="TextBox 8"/>
          <p:cNvSpPr txBox="1"/>
          <p:nvPr/>
        </p:nvSpPr>
        <p:spPr>
          <a:xfrm>
            <a:off x="6538983" y="1690688"/>
            <a:ext cx="4192517" cy="369332"/>
          </a:xfrm>
          <a:prstGeom prst="rect">
            <a:avLst/>
          </a:prstGeom>
          <a:noFill/>
        </p:spPr>
        <p:txBody>
          <a:bodyPr wrap="square" rtlCol="0">
            <a:spAutoFit/>
          </a:bodyPr>
          <a:lstStyle/>
          <a:p>
            <a:pPr algn="ctr"/>
            <a:r>
              <a:rPr lang="en-US">
                <a:solidFill>
                  <a:srgbClr val="1F4E79"/>
                </a:solidFill>
                <a:latin typeface="+mj-lt"/>
              </a:rPr>
              <a:t>CAD/USD Exchange Rate</a:t>
            </a:r>
          </a:p>
        </p:txBody>
      </p:sp>
      <p:sp>
        <p:nvSpPr>
          <p:cNvPr id="22" name="Title 1">
            <a:extLst>
              <a:ext uri="{FF2B5EF4-FFF2-40B4-BE49-F238E27FC236}">
                <a16:creationId xmlns:a16="http://schemas.microsoft.com/office/drawing/2014/main" id="{3B1832A8-45C5-BF59-7A9E-48920D140B9E}"/>
              </a:ext>
            </a:extLst>
          </p:cNvPr>
          <p:cNvSpPr txBox="1">
            <a:spLocks/>
          </p:cNvSpPr>
          <p:nvPr/>
        </p:nvSpPr>
        <p:spPr>
          <a:xfrm>
            <a:off x="700341" y="342360"/>
            <a:ext cx="9374622" cy="571499"/>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a:solidFill>
                  <a:srgbClr val="3C7434"/>
                </a:solidFill>
              </a:rPr>
              <a:t>FTG Scalable Economics</a:t>
            </a:r>
            <a:endParaRPr lang="en-US" sz="3000" b="1">
              <a:solidFill>
                <a:srgbClr val="3C7434"/>
              </a:solidFill>
              <a:cs typeface="Hind SemiBold"/>
            </a:endParaRPr>
          </a:p>
        </p:txBody>
      </p:sp>
      <p:sp>
        <p:nvSpPr>
          <p:cNvPr id="24" name="AutoShape 17">
            <a:extLst>
              <a:ext uri="{FF2B5EF4-FFF2-40B4-BE49-F238E27FC236}">
                <a16:creationId xmlns:a16="http://schemas.microsoft.com/office/drawing/2014/main" id="{1DA82526-B211-7E37-E960-1ADDE6F910F7}"/>
              </a:ext>
            </a:extLst>
          </p:cNvPr>
          <p:cNvSpPr>
            <a:spLocks noChangeArrowheads="1"/>
          </p:cNvSpPr>
          <p:nvPr/>
        </p:nvSpPr>
        <p:spPr bwMode="auto">
          <a:xfrm>
            <a:off x="5993677" y="5154635"/>
            <a:ext cx="5321899" cy="374541"/>
          </a:xfrm>
          <a:prstGeom prst="roundRect">
            <a:avLst>
              <a:gd name="adj" fmla="val 33486"/>
            </a:avLst>
          </a:prstGeom>
          <a:noFill/>
          <a:ln w="28575">
            <a:noFill/>
            <a:round/>
            <a:headEnd/>
            <a:tailEnd/>
          </a:ln>
          <a:effectLst/>
          <a:scene3d>
            <a:camera prst="orthographicFront"/>
            <a:lightRig rig="threePt" dir="t"/>
          </a:scene3d>
          <a:sp3d>
            <a:bevelT w="203200"/>
          </a:sp3d>
        </p:spPr>
        <p:txBody>
          <a:bodyPr wrap="none" anchor="ctr"/>
          <a:lstStyle/>
          <a:p>
            <a:pPr algn="ctr" fontAlgn="auto">
              <a:spcBef>
                <a:spcPts val="0"/>
              </a:spcBef>
              <a:spcAft>
                <a:spcPts val="0"/>
              </a:spcAft>
            </a:pPr>
            <a:r>
              <a:rPr lang="en-US" sz="1500">
                <a:latin typeface="+mj-lt"/>
              </a:rPr>
              <a:t>Over 90% of FTG’s revenue denominated in USD</a:t>
            </a:r>
          </a:p>
        </p:txBody>
      </p:sp>
      <p:sp>
        <p:nvSpPr>
          <p:cNvPr id="26" name="Title 1">
            <a:extLst>
              <a:ext uri="{FF2B5EF4-FFF2-40B4-BE49-F238E27FC236}">
                <a16:creationId xmlns:a16="http://schemas.microsoft.com/office/drawing/2014/main" id="{2C5BF6CB-738D-2EF3-0511-CCE2E8D3FF7E}"/>
              </a:ext>
            </a:extLst>
          </p:cNvPr>
          <p:cNvSpPr txBox="1">
            <a:spLocks/>
          </p:cNvSpPr>
          <p:nvPr/>
        </p:nvSpPr>
        <p:spPr>
          <a:xfrm>
            <a:off x="876300" y="6249229"/>
            <a:ext cx="3175000" cy="4309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a:cs typeface="Arial"/>
              </a:rPr>
              <a:t>TSX: FTG</a:t>
            </a:r>
            <a:endParaRPr lang="en-US" sz="800" b="1">
              <a:cs typeface="Arial" panose="020B0604020202020204" pitchFamily="34" charset="0"/>
            </a:endParaRPr>
          </a:p>
        </p:txBody>
      </p:sp>
      <p:sp>
        <p:nvSpPr>
          <p:cNvPr id="3" name="Title 1">
            <a:extLst>
              <a:ext uri="{FF2B5EF4-FFF2-40B4-BE49-F238E27FC236}">
                <a16:creationId xmlns:a16="http://schemas.microsoft.com/office/drawing/2014/main" id="{A3512A62-77B3-E02C-F9A7-801C2091DF35}"/>
              </a:ext>
            </a:extLst>
          </p:cNvPr>
          <p:cNvSpPr txBox="1">
            <a:spLocks/>
          </p:cNvSpPr>
          <p:nvPr/>
        </p:nvSpPr>
        <p:spPr>
          <a:xfrm>
            <a:off x="700341" y="841354"/>
            <a:ext cx="4392520" cy="417659"/>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a:t>Top Line Drives Bottom Line</a:t>
            </a:r>
          </a:p>
        </p:txBody>
      </p:sp>
      <p:graphicFrame>
        <p:nvGraphicFramePr>
          <p:cNvPr id="14" name="Object 5">
            <a:extLst>
              <a:ext uri="{FF2B5EF4-FFF2-40B4-BE49-F238E27FC236}">
                <a16:creationId xmlns:a16="http://schemas.microsoft.com/office/drawing/2014/main" id="{7885D3EE-EB9D-BD6A-EA5E-6CF93B9126A4}"/>
              </a:ext>
            </a:extLst>
          </p:cNvPr>
          <p:cNvGraphicFramePr>
            <a:graphicFrameLocks noChangeAspect="1"/>
          </p:cNvGraphicFramePr>
          <p:nvPr>
            <p:extLst>
              <p:ext uri="{D42A27DB-BD31-4B8C-83A1-F6EECF244321}">
                <p14:modId xmlns:p14="http://schemas.microsoft.com/office/powerpoint/2010/main" val="4252755200"/>
              </p:ext>
            </p:extLst>
          </p:nvPr>
        </p:nvGraphicFramePr>
        <p:xfrm>
          <a:off x="6538984" y="2114656"/>
          <a:ext cx="4389527" cy="28258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00825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38E673A-95FD-F8BF-6A61-874ABB8202CA}"/>
              </a:ext>
            </a:extLst>
          </p:cNvPr>
          <p:cNvSpPr/>
          <p:nvPr/>
        </p:nvSpPr>
        <p:spPr>
          <a:xfrm>
            <a:off x="648854" y="1250613"/>
            <a:ext cx="10908146" cy="4681835"/>
          </a:xfrm>
          <a:prstGeom prst="roundRect">
            <a:avLst>
              <a:gd name="adj" fmla="val 11147"/>
            </a:avLst>
          </a:prstGeom>
          <a:solidFill>
            <a:srgbClr val="FFFFFF">
              <a:alpha val="6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3C786282-54CE-63C0-1A35-9A0281AF598B}"/>
              </a:ext>
            </a:extLst>
          </p:cNvPr>
          <p:cNvSpPr txBox="1">
            <a:spLocks/>
          </p:cNvSpPr>
          <p:nvPr/>
        </p:nvSpPr>
        <p:spPr>
          <a:xfrm>
            <a:off x="547254" y="569842"/>
            <a:ext cx="8769466" cy="571499"/>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a:solidFill>
                  <a:srgbClr val="3C7434"/>
                </a:solidFill>
              </a:rPr>
              <a:t>Commercial Aircraft Deliveries</a:t>
            </a:r>
          </a:p>
        </p:txBody>
      </p:sp>
      <p:sp>
        <p:nvSpPr>
          <p:cNvPr id="5" name="Title 1">
            <a:extLst>
              <a:ext uri="{FF2B5EF4-FFF2-40B4-BE49-F238E27FC236}">
                <a16:creationId xmlns:a16="http://schemas.microsoft.com/office/drawing/2014/main" id="{48E838D7-F7D7-25DD-9A08-8F37516478C7}"/>
              </a:ext>
            </a:extLst>
          </p:cNvPr>
          <p:cNvSpPr txBox="1">
            <a:spLocks/>
          </p:cNvSpPr>
          <p:nvPr/>
        </p:nvSpPr>
        <p:spPr>
          <a:xfrm>
            <a:off x="876300" y="6249229"/>
            <a:ext cx="3175000" cy="4309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a:cs typeface="Arial"/>
              </a:rPr>
              <a:t>TSX: FTG</a:t>
            </a:r>
            <a:endParaRPr lang="en-US" sz="800" b="1">
              <a:cs typeface="Arial" panose="020B0604020202020204" pitchFamily="34" charset="0"/>
            </a:endParaRPr>
          </a:p>
        </p:txBody>
      </p:sp>
      <p:grpSp>
        <p:nvGrpSpPr>
          <p:cNvPr id="6" name="Group 5">
            <a:extLst>
              <a:ext uri="{FF2B5EF4-FFF2-40B4-BE49-F238E27FC236}">
                <a16:creationId xmlns:a16="http://schemas.microsoft.com/office/drawing/2014/main" id="{36C3B240-E303-EB45-A355-DCAADB4B348A}"/>
              </a:ext>
            </a:extLst>
          </p:cNvPr>
          <p:cNvGrpSpPr/>
          <p:nvPr/>
        </p:nvGrpSpPr>
        <p:grpSpPr>
          <a:xfrm>
            <a:off x="1040791" y="1346882"/>
            <a:ext cx="5636328" cy="4119705"/>
            <a:chOff x="2137529" y="1230169"/>
            <a:chExt cx="6230700" cy="4119705"/>
          </a:xfrm>
        </p:grpSpPr>
        <p:graphicFrame>
          <p:nvGraphicFramePr>
            <p:cNvPr id="7" name="Chart 6">
              <a:extLst>
                <a:ext uri="{FF2B5EF4-FFF2-40B4-BE49-F238E27FC236}">
                  <a16:creationId xmlns:a16="http://schemas.microsoft.com/office/drawing/2014/main" id="{F9EE2A89-4F77-430D-6327-8C5C507D83C8}"/>
                </a:ext>
              </a:extLst>
            </p:cNvPr>
            <p:cNvGraphicFramePr>
              <a:graphicFrameLocks/>
            </p:cNvGraphicFramePr>
            <p:nvPr>
              <p:extLst>
                <p:ext uri="{D42A27DB-BD31-4B8C-83A1-F6EECF244321}">
                  <p14:modId xmlns:p14="http://schemas.microsoft.com/office/powerpoint/2010/main" val="2216692322"/>
                </p:ext>
              </p:extLst>
            </p:nvPr>
          </p:nvGraphicFramePr>
          <p:xfrm>
            <a:off x="2137529" y="1230169"/>
            <a:ext cx="6230700" cy="4119705"/>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FC0584CE-936F-B563-F994-3F2A2B14429C}"/>
                </a:ext>
              </a:extLst>
            </p:cNvPr>
            <p:cNvSpPr txBox="1"/>
            <p:nvPr/>
          </p:nvSpPr>
          <p:spPr>
            <a:xfrm>
              <a:off x="7168430" y="4839157"/>
              <a:ext cx="726481" cy="246221"/>
            </a:xfrm>
            <a:prstGeom prst="rect">
              <a:avLst/>
            </a:prstGeom>
            <a:noFill/>
          </p:spPr>
          <p:txBody>
            <a:bodyPr wrap="none" rtlCol="0">
              <a:spAutoFit/>
            </a:bodyPr>
            <a:lstStyle/>
            <a:p>
              <a:pPr algn="ctr"/>
              <a:r>
                <a:rPr lang="en-CA" sz="1000" dirty="0">
                  <a:latin typeface="+mj-lt"/>
                </a:rPr>
                <a:t>Projected</a:t>
              </a:r>
              <a:endParaRPr lang="en-US" sz="1000" dirty="0">
                <a:latin typeface="+mj-lt"/>
              </a:endParaRPr>
            </a:p>
          </p:txBody>
        </p:sp>
        <p:sp>
          <p:nvSpPr>
            <p:cNvPr id="14" name="Left Brace 13">
              <a:extLst>
                <a:ext uri="{FF2B5EF4-FFF2-40B4-BE49-F238E27FC236}">
                  <a16:creationId xmlns:a16="http://schemas.microsoft.com/office/drawing/2014/main" id="{E8C175BF-BB4F-444D-FCA9-2B6BDA2307C0}"/>
                </a:ext>
              </a:extLst>
            </p:cNvPr>
            <p:cNvSpPr/>
            <p:nvPr/>
          </p:nvSpPr>
          <p:spPr>
            <a:xfrm rot="16200000">
              <a:off x="7481026" y="4323660"/>
              <a:ext cx="101291" cy="893154"/>
            </a:xfrm>
            <a:prstGeom prst="leftBrace">
              <a:avLst/>
            </a:prstGeom>
            <a:ln>
              <a:solidFill>
                <a:srgbClr val="1F4E7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grpSp>
      <p:sp>
        <p:nvSpPr>
          <p:cNvPr id="15" name="Rectangle: Rounded Corners 14">
            <a:extLst>
              <a:ext uri="{FF2B5EF4-FFF2-40B4-BE49-F238E27FC236}">
                <a16:creationId xmlns:a16="http://schemas.microsoft.com/office/drawing/2014/main" id="{35EE0A36-4AF8-3E88-098C-1E97604D7AC8}"/>
              </a:ext>
            </a:extLst>
          </p:cNvPr>
          <p:cNvSpPr/>
          <p:nvPr/>
        </p:nvSpPr>
        <p:spPr>
          <a:xfrm>
            <a:off x="6822463" y="2027516"/>
            <a:ext cx="1712712" cy="1271650"/>
          </a:xfrm>
          <a:prstGeom prst="roundRect">
            <a:avLst>
              <a:gd name="adj" fmla="val 11147"/>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AutoShape 17">
            <a:extLst>
              <a:ext uri="{FF2B5EF4-FFF2-40B4-BE49-F238E27FC236}">
                <a16:creationId xmlns:a16="http://schemas.microsoft.com/office/drawing/2014/main" id="{A4370FE8-1775-6EFF-D8F0-759A902DBC7B}"/>
              </a:ext>
            </a:extLst>
          </p:cNvPr>
          <p:cNvSpPr>
            <a:spLocks noChangeArrowheads="1"/>
          </p:cNvSpPr>
          <p:nvPr/>
        </p:nvSpPr>
        <p:spPr bwMode="auto">
          <a:xfrm>
            <a:off x="6992078" y="2915262"/>
            <a:ext cx="1380489" cy="399139"/>
          </a:xfrm>
          <a:prstGeom prst="roundRect">
            <a:avLst>
              <a:gd name="adj" fmla="val 33486"/>
            </a:avLst>
          </a:prstGeom>
          <a:noFill/>
          <a:ln w="28575">
            <a:noFill/>
            <a:round/>
            <a:headEnd/>
            <a:tailEnd/>
          </a:ln>
          <a:effectLst/>
          <a:scene3d>
            <a:camera prst="orthographicFront"/>
            <a:lightRig rig="threePt" dir="t"/>
          </a:scene3d>
          <a:sp3d>
            <a:bevelT w="203200"/>
          </a:sp3d>
        </p:spPr>
        <p:txBody>
          <a:bodyPr wrap="none" anchor="t"/>
          <a:lstStyle/>
          <a:p>
            <a:pPr algn="ctr" fontAlgn="auto">
              <a:spcBef>
                <a:spcPts val="0"/>
              </a:spcBef>
              <a:spcAft>
                <a:spcPts val="0"/>
              </a:spcAft>
            </a:pPr>
            <a:r>
              <a:rPr lang="en-US" sz="1200">
                <a:solidFill>
                  <a:schemeClr val="bg1"/>
                </a:solidFill>
                <a:latin typeface="+mj-lt"/>
              </a:rPr>
              <a:t>AIRCRAFT</a:t>
            </a:r>
          </a:p>
        </p:txBody>
      </p:sp>
      <p:sp>
        <p:nvSpPr>
          <p:cNvPr id="17" name="AutoShape 17">
            <a:extLst>
              <a:ext uri="{FF2B5EF4-FFF2-40B4-BE49-F238E27FC236}">
                <a16:creationId xmlns:a16="http://schemas.microsoft.com/office/drawing/2014/main" id="{2D2CFFD7-FC82-631F-39B4-6BAC90CF1114}"/>
              </a:ext>
            </a:extLst>
          </p:cNvPr>
          <p:cNvSpPr>
            <a:spLocks noChangeArrowheads="1"/>
          </p:cNvSpPr>
          <p:nvPr/>
        </p:nvSpPr>
        <p:spPr bwMode="auto">
          <a:xfrm>
            <a:off x="6571291" y="2287318"/>
            <a:ext cx="2215053" cy="602993"/>
          </a:xfrm>
          <a:prstGeom prst="roundRect">
            <a:avLst>
              <a:gd name="adj" fmla="val 33486"/>
            </a:avLst>
          </a:prstGeom>
          <a:noFill/>
          <a:ln w="28575">
            <a:noFill/>
            <a:round/>
            <a:headEnd/>
            <a:tailEnd/>
          </a:ln>
          <a:effectLst/>
          <a:scene3d>
            <a:camera prst="orthographicFront"/>
            <a:lightRig rig="threePt" dir="t"/>
          </a:scene3d>
          <a:sp3d>
            <a:bevelT w="203200"/>
          </a:sp3d>
        </p:spPr>
        <p:txBody>
          <a:bodyPr wrap="none" anchor="t"/>
          <a:lstStyle/>
          <a:p>
            <a:pPr algn="ctr" fontAlgn="auto">
              <a:spcBef>
                <a:spcPts val="0"/>
              </a:spcBef>
              <a:spcAft>
                <a:spcPts val="0"/>
              </a:spcAft>
            </a:pPr>
            <a:r>
              <a:rPr lang="en-US" sz="4400" dirty="0">
                <a:solidFill>
                  <a:srgbClr val="D7A747"/>
                </a:solidFill>
                <a:latin typeface="+mj-lt"/>
              </a:rPr>
              <a:t>8,658</a:t>
            </a:r>
          </a:p>
        </p:txBody>
      </p:sp>
      <p:sp>
        <p:nvSpPr>
          <p:cNvPr id="18" name="AutoShape 17">
            <a:extLst>
              <a:ext uri="{FF2B5EF4-FFF2-40B4-BE49-F238E27FC236}">
                <a16:creationId xmlns:a16="http://schemas.microsoft.com/office/drawing/2014/main" id="{F5DB63C8-37A8-4D96-2DAC-CC3EE979173C}"/>
              </a:ext>
            </a:extLst>
          </p:cNvPr>
          <p:cNvSpPr>
            <a:spLocks noChangeArrowheads="1"/>
          </p:cNvSpPr>
          <p:nvPr/>
        </p:nvSpPr>
        <p:spPr bwMode="auto">
          <a:xfrm>
            <a:off x="6571291" y="2107341"/>
            <a:ext cx="2215053" cy="401740"/>
          </a:xfrm>
          <a:prstGeom prst="roundRect">
            <a:avLst>
              <a:gd name="adj" fmla="val 33486"/>
            </a:avLst>
          </a:prstGeom>
          <a:noFill/>
          <a:ln w="28575">
            <a:noFill/>
            <a:round/>
            <a:headEnd/>
            <a:tailEnd/>
          </a:ln>
          <a:effectLst/>
          <a:scene3d>
            <a:camera prst="orthographicFront"/>
            <a:lightRig rig="threePt" dir="t"/>
          </a:scene3d>
          <a:sp3d>
            <a:bevelT w="203200"/>
          </a:sp3d>
        </p:spPr>
        <p:txBody>
          <a:bodyPr wrap="none" anchor="t"/>
          <a:lstStyle/>
          <a:p>
            <a:pPr algn="ctr" fontAlgn="auto">
              <a:spcBef>
                <a:spcPts val="0"/>
              </a:spcBef>
              <a:spcAft>
                <a:spcPts val="0"/>
              </a:spcAft>
            </a:pPr>
            <a:r>
              <a:rPr lang="en-US" sz="1200">
                <a:solidFill>
                  <a:schemeClr val="bg1"/>
                </a:solidFill>
                <a:latin typeface="+mj-lt"/>
              </a:rPr>
              <a:t>Airbus total backlog </a:t>
            </a:r>
          </a:p>
        </p:txBody>
      </p:sp>
      <p:sp>
        <p:nvSpPr>
          <p:cNvPr id="19" name="Rectangle: Rounded Corners 18">
            <a:extLst>
              <a:ext uri="{FF2B5EF4-FFF2-40B4-BE49-F238E27FC236}">
                <a16:creationId xmlns:a16="http://schemas.microsoft.com/office/drawing/2014/main" id="{2E9AF90E-E17E-91E3-D70A-C913A17FD4AB}"/>
              </a:ext>
            </a:extLst>
          </p:cNvPr>
          <p:cNvSpPr/>
          <p:nvPr/>
        </p:nvSpPr>
        <p:spPr>
          <a:xfrm>
            <a:off x="6822463" y="3406736"/>
            <a:ext cx="1712712" cy="1271650"/>
          </a:xfrm>
          <a:prstGeom prst="roundRect">
            <a:avLst>
              <a:gd name="adj" fmla="val 11147"/>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AutoShape 17">
            <a:extLst>
              <a:ext uri="{FF2B5EF4-FFF2-40B4-BE49-F238E27FC236}">
                <a16:creationId xmlns:a16="http://schemas.microsoft.com/office/drawing/2014/main" id="{9A0C5879-0E16-F3E2-4C2D-BF4B5D7EA640}"/>
              </a:ext>
            </a:extLst>
          </p:cNvPr>
          <p:cNvSpPr>
            <a:spLocks noChangeArrowheads="1"/>
          </p:cNvSpPr>
          <p:nvPr/>
        </p:nvSpPr>
        <p:spPr bwMode="auto">
          <a:xfrm>
            <a:off x="6992078" y="4294482"/>
            <a:ext cx="1380489" cy="399139"/>
          </a:xfrm>
          <a:prstGeom prst="roundRect">
            <a:avLst>
              <a:gd name="adj" fmla="val 33486"/>
            </a:avLst>
          </a:prstGeom>
          <a:noFill/>
          <a:ln w="28575">
            <a:noFill/>
            <a:round/>
            <a:headEnd/>
            <a:tailEnd/>
          </a:ln>
          <a:effectLst/>
          <a:scene3d>
            <a:camera prst="orthographicFront"/>
            <a:lightRig rig="threePt" dir="t"/>
          </a:scene3d>
          <a:sp3d>
            <a:bevelT w="203200"/>
          </a:sp3d>
        </p:spPr>
        <p:txBody>
          <a:bodyPr wrap="none" anchor="t"/>
          <a:lstStyle/>
          <a:p>
            <a:pPr algn="ctr" fontAlgn="auto">
              <a:spcBef>
                <a:spcPts val="0"/>
              </a:spcBef>
              <a:spcAft>
                <a:spcPts val="0"/>
              </a:spcAft>
            </a:pPr>
            <a:r>
              <a:rPr lang="en-US" sz="1200">
                <a:solidFill>
                  <a:schemeClr val="bg1"/>
                </a:solidFill>
                <a:latin typeface="+mj-lt"/>
              </a:rPr>
              <a:t>AIRCRAFT</a:t>
            </a:r>
          </a:p>
        </p:txBody>
      </p:sp>
      <p:sp>
        <p:nvSpPr>
          <p:cNvPr id="21" name="AutoShape 17">
            <a:extLst>
              <a:ext uri="{FF2B5EF4-FFF2-40B4-BE49-F238E27FC236}">
                <a16:creationId xmlns:a16="http://schemas.microsoft.com/office/drawing/2014/main" id="{7E210E35-AE21-5AF9-A640-A8B8C14082AC}"/>
              </a:ext>
            </a:extLst>
          </p:cNvPr>
          <p:cNvSpPr>
            <a:spLocks noChangeArrowheads="1"/>
          </p:cNvSpPr>
          <p:nvPr/>
        </p:nvSpPr>
        <p:spPr bwMode="auto">
          <a:xfrm>
            <a:off x="6571291" y="3666538"/>
            <a:ext cx="2215053" cy="602993"/>
          </a:xfrm>
          <a:prstGeom prst="roundRect">
            <a:avLst>
              <a:gd name="adj" fmla="val 33486"/>
            </a:avLst>
          </a:prstGeom>
          <a:noFill/>
          <a:ln w="28575">
            <a:noFill/>
            <a:round/>
            <a:headEnd/>
            <a:tailEnd/>
          </a:ln>
          <a:effectLst/>
          <a:scene3d>
            <a:camera prst="orthographicFront"/>
            <a:lightRig rig="threePt" dir="t"/>
          </a:scene3d>
          <a:sp3d>
            <a:bevelT w="203200"/>
          </a:sp3d>
        </p:spPr>
        <p:txBody>
          <a:bodyPr wrap="none" anchor="t"/>
          <a:lstStyle/>
          <a:p>
            <a:pPr algn="ctr" fontAlgn="auto">
              <a:spcBef>
                <a:spcPts val="0"/>
              </a:spcBef>
              <a:spcAft>
                <a:spcPts val="0"/>
              </a:spcAft>
            </a:pPr>
            <a:r>
              <a:rPr lang="en-US" sz="4400" dirty="0">
                <a:solidFill>
                  <a:srgbClr val="D7A747"/>
                </a:solidFill>
                <a:latin typeface="+mj-lt"/>
              </a:rPr>
              <a:t>5,595</a:t>
            </a:r>
          </a:p>
        </p:txBody>
      </p:sp>
      <p:sp>
        <p:nvSpPr>
          <p:cNvPr id="22" name="AutoShape 17">
            <a:extLst>
              <a:ext uri="{FF2B5EF4-FFF2-40B4-BE49-F238E27FC236}">
                <a16:creationId xmlns:a16="http://schemas.microsoft.com/office/drawing/2014/main" id="{92704D22-E3ED-B0F0-2A80-5E95CF70C3B5}"/>
              </a:ext>
            </a:extLst>
          </p:cNvPr>
          <p:cNvSpPr>
            <a:spLocks noChangeArrowheads="1"/>
          </p:cNvSpPr>
          <p:nvPr/>
        </p:nvSpPr>
        <p:spPr bwMode="auto">
          <a:xfrm>
            <a:off x="6571291" y="3486561"/>
            <a:ext cx="2215053" cy="401740"/>
          </a:xfrm>
          <a:prstGeom prst="roundRect">
            <a:avLst>
              <a:gd name="adj" fmla="val 33486"/>
            </a:avLst>
          </a:prstGeom>
          <a:noFill/>
          <a:ln w="28575">
            <a:noFill/>
            <a:round/>
            <a:headEnd/>
            <a:tailEnd/>
          </a:ln>
          <a:effectLst/>
          <a:scene3d>
            <a:camera prst="orthographicFront"/>
            <a:lightRig rig="threePt" dir="t"/>
          </a:scene3d>
          <a:sp3d>
            <a:bevelT w="203200"/>
          </a:sp3d>
        </p:spPr>
        <p:txBody>
          <a:bodyPr wrap="none" anchor="t"/>
          <a:lstStyle/>
          <a:p>
            <a:pPr algn="ctr" fontAlgn="auto">
              <a:spcBef>
                <a:spcPts val="0"/>
              </a:spcBef>
              <a:spcAft>
                <a:spcPts val="0"/>
              </a:spcAft>
            </a:pPr>
            <a:r>
              <a:rPr lang="en-US" sz="1200">
                <a:solidFill>
                  <a:schemeClr val="bg1"/>
                </a:solidFill>
                <a:latin typeface="+mj-lt"/>
              </a:rPr>
              <a:t>Boeing total backlog</a:t>
            </a:r>
          </a:p>
        </p:txBody>
      </p:sp>
      <p:sp>
        <p:nvSpPr>
          <p:cNvPr id="23" name="TextBox 22">
            <a:extLst>
              <a:ext uri="{FF2B5EF4-FFF2-40B4-BE49-F238E27FC236}">
                <a16:creationId xmlns:a16="http://schemas.microsoft.com/office/drawing/2014/main" id="{703CF73C-C7CA-51DB-1F06-C22493B6B72C}"/>
              </a:ext>
            </a:extLst>
          </p:cNvPr>
          <p:cNvSpPr txBox="1"/>
          <p:nvPr/>
        </p:nvSpPr>
        <p:spPr>
          <a:xfrm>
            <a:off x="8825864" y="1957997"/>
            <a:ext cx="2833530" cy="329321"/>
          </a:xfrm>
          <a:prstGeom prst="rect">
            <a:avLst/>
          </a:prstGeom>
          <a:noFill/>
        </p:spPr>
        <p:txBody>
          <a:bodyPr wrap="square" rtlCol="0">
            <a:spAutoFit/>
          </a:bodyPr>
          <a:lstStyle/>
          <a:p>
            <a:pPr>
              <a:lnSpc>
                <a:spcPct val="110000"/>
              </a:lnSpc>
              <a:spcAft>
                <a:spcPts val="600"/>
              </a:spcAft>
            </a:pPr>
            <a:r>
              <a:rPr lang="en-US" sz="1400">
                <a:solidFill>
                  <a:srgbClr val="3C7434"/>
                </a:solidFill>
                <a:latin typeface="+mj-lt"/>
              </a:rPr>
              <a:t>​Airbus </a:t>
            </a:r>
            <a:endParaRPr lang="en-US" sz="1400" b="1">
              <a:solidFill>
                <a:srgbClr val="3C7434"/>
              </a:solidFill>
              <a:latin typeface="+mj-lt"/>
            </a:endParaRPr>
          </a:p>
        </p:txBody>
      </p:sp>
      <p:sp>
        <p:nvSpPr>
          <p:cNvPr id="8" name="TextBox 7">
            <a:extLst>
              <a:ext uri="{FF2B5EF4-FFF2-40B4-BE49-F238E27FC236}">
                <a16:creationId xmlns:a16="http://schemas.microsoft.com/office/drawing/2014/main" id="{EACAA73E-0845-B230-D691-513AF8CE7697}"/>
              </a:ext>
            </a:extLst>
          </p:cNvPr>
          <p:cNvSpPr txBox="1"/>
          <p:nvPr/>
        </p:nvSpPr>
        <p:spPr>
          <a:xfrm>
            <a:off x="8846248" y="2256122"/>
            <a:ext cx="2215053" cy="1146468"/>
          </a:xfrm>
          <a:prstGeom prst="rect">
            <a:avLst/>
          </a:prstGeom>
          <a:noFill/>
        </p:spPr>
        <p:txBody>
          <a:bodyPr wrap="square" rtlCol="0">
            <a:spAutoFit/>
          </a:bodyPr>
          <a:lstStyle/>
          <a:p>
            <a:pPr marL="182880" indent="-182880">
              <a:lnSpc>
                <a:spcPct val="110000"/>
              </a:lnSpc>
              <a:spcAft>
                <a:spcPts val="300"/>
              </a:spcAft>
              <a:buFont typeface="Wingdings" panose="05000000000000000000" pitchFamily="2" charset="2"/>
              <a:buChar char="§"/>
            </a:pPr>
            <a:r>
              <a:rPr lang="en-US" sz="1200" dirty="0">
                <a:solidFill>
                  <a:srgbClr val="3C7434"/>
                </a:solidFill>
              </a:rPr>
              <a:t>​</a:t>
            </a:r>
            <a:r>
              <a:rPr lang="en-US" sz="1200" dirty="0"/>
              <a:t>Airbus shipped double Boeing’s shipments in 2024</a:t>
            </a:r>
            <a:endParaRPr lang="en-US" sz="1200" b="1" dirty="0"/>
          </a:p>
          <a:p>
            <a:pPr marL="182880" indent="-182880">
              <a:lnSpc>
                <a:spcPct val="110000"/>
              </a:lnSpc>
              <a:spcAft>
                <a:spcPts val="300"/>
              </a:spcAft>
              <a:buFont typeface="Wingdings" panose="05000000000000000000" pitchFamily="2" charset="2"/>
              <a:buChar char="§"/>
            </a:pPr>
            <a:r>
              <a:rPr lang="en-US" sz="1200" dirty="0"/>
              <a:t>Airbus expected to approach 2019 shipments levels in 2025</a:t>
            </a:r>
          </a:p>
        </p:txBody>
      </p:sp>
      <p:sp>
        <p:nvSpPr>
          <p:cNvPr id="9" name="TextBox 8">
            <a:extLst>
              <a:ext uri="{FF2B5EF4-FFF2-40B4-BE49-F238E27FC236}">
                <a16:creationId xmlns:a16="http://schemas.microsoft.com/office/drawing/2014/main" id="{72FDE3C8-F4F0-0F6E-3C4D-DEA223B3F92F}"/>
              </a:ext>
            </a:extLst>
          </p:cNvPr>
          <p:cNvSpPr txBox="1"/>
          <p:nvPr/>
        </p:nvSpPr>
        <p:spPr>
          <a:xfrm>
            <a:off x="8825864" y="3696136"/>
            <a:ext cx="2833530" cy="329321"/>
          </a:xfrm>
          <a:prstGeom prst="rect">
            <a:avLst/>
          </a:prstGeom>
          <a:noFill/>
        </p:spPr>
        <p:txBody>
          <a:bodyPr wrap="square" rtlCol="0">
            <a:spAutoFit/>
          </a:bodyPr>
          <a:lstStyle/>
          <a:p>
            <a:pPr>
              <a:lnSpc>
                <a:spcPct val="110000"/>
              </a:lnSpc>
              <a:spcAft>
                <a:spcPts val="600"/>
              </a:spcAft>
            </a:pPr>
            <a:r>
              <a:rPr lang="en-US" sz="1400">
                <a:solidFill>
                  <a:srgbClr val="3C7434"/>
                </a:solidFill>
                <a:latin typeface="+mj-lt"/>
              </a:rPr>
              <a:t>​Boeing</a:t>
            </a:r>
            <a:endParaRPr lang="en-US" sz="1400" b="1">
              <a:solidFill>
                <a:srgbClr val="3C7434"/>
              </a:solidFill>
              <a:latin typeface="+mj-lt"/>
            </a:endParaRPr>
          </a:p>
        </p:txBody>
      </p:sp>
      <p:sp>
        <p:nvSpPr>
          <p:cNvPr id="10" name="TextBox 9">
            <a:extLst>
              <a:ext uri="{FF2B5EF4-FFF2-40B4-BE49-F238E27FC236}">
                <a16:creationId xmlns:a16="http://schemas.microsoft.com/office/drawing/2014/main" id="{A6C38C61-8467-51A3-C6FF-A841351936B7}"/>
              </a:ext>
            </a:extLst>
          </p:cNvPr>
          <p:cNvSpPr txBox="1"/>
          <p:nvPr/>
        </p:nvSpPr>
        <p:spPr>
          <a:xfrm>
            <a:off x="8846248" y="3994261"/>
            <a:ext cx="2060565" cy="1349600"/>
          </a:xfrm>
          <a:prstGeom prst="rect">
            <a:avLst/>
          </a:prstGeom>
          <a:noFill/>
        </p:spPr>
        <p:txBody>
          <a:bodyPr wrap="square" rtlCol="0">
            <a:spAutoFit/>
          </a:bodyPr>
          <a:lstStyle/>
          <a:p>
            <a:pPr marL="182880" indent="-182880">
              <a:lnSpc>
                <a:spcPct val="110000"/>
              </a:lnSpc>
              <a:spcAft>
                <a:spcPts val="300"/>
              </a:spcAft>
              <a:buFont typeface="Wingdings" panose="05000000000000000000" pitchFamily="2" charset="2"/>
              <a:buChar char="§"/>
            </a:pPr>
            <a:r>
              <a:rPr lang="en-US" sz="1200" dirty="0"/>
              <a:t>Boeing impacted by Alaska Air incident in 2024, and a strike</a:t>
            </a:r>
          </a:p>
          <a:p>
            <a:pPr marL="182880" indent="-182880">
              <a:lnSpc>
                <a:spcPct val="110000"/>
              </a:lnSpc>
              <a:spcAft>
                <a:spcPts val="300"/>
              </a:spcAft>
              <a:buFont typeface="Wingdings" panose="05000000000000000000" pitchFamily="2" charset="2"/>
              <a:buChar char="§"/>
            </a:pPr>
            <a:r>
              <a:rPr lang="en-US" sz="1200" dirty="0"/>
              <a:t>New CEO at Boeing refocusing the company on its core business</a:t>
            </a:r>
          </a:p>
        </p:txBody>
      </p:sp>
      <p:sp>
        <p:nvSpPr>
          <p:cNvPr id="11" name="TextBox 10">
            <a:extLst>
              <a:ext uri="{FF2B5EF4-FFF2-40B4-BE49-F238E27FC236}">
                <a16:creationId xmlns:a16="http://schemas.microsoft.com/office/drawing/2014/main" id="{1A7C3CCC-2703-2B59-7C24-39F0ED5B8CDD}"/>
              </a:ext>
            </a:extLst>
          </p:cNvPr>
          <p:cNvSpPr txBox="1"/>
          <p:nvPr/>
        </p:nvSpPr>
        <p:spPr>
          <a:xfrm rot="16200000">
            <a:off x="709378" y="3283625"/>
            <a:ext cx="739306" cy="246221"/>
          </a:xfrm>
          <a:prstGeom prst="rect">
            <a:avLst/>
          </a:prstGeom>
          <a:noFill/>
        </p:spPr>
        <p:txBody>
          <a:bodyPr wrap="none" rtlCol="0">
            <a:spAutoFit/>
          </a:bodyPr>
          <a:lstStyle/>
          <a:p>
            <a:pPr algn="ctr"/>
            <a:r>
              <a:rPr lang="en-CA" sz="1000">
                <a:latin typeface="+mj-lt"/>
              </a:rPr>
              <a:t># Aircraft</a:t>
            </a:r>
            <a:endParaRPr lang="en-US" sz="1000">
              <a:latin typeface="+mj-lt"/>
            </a:endParaRPr>
          </a:p>
        </p:txBody>
      </p:sp>
      <p:sp>
        <p:nvSpPr>
          <p:cNvPr id="3" name="TextBox 2">
            <a:extLst>
              <a:ext uri="{FF2B5EF4-FFF2-40B4-BE49-F238E27FC236}">
                <a16:creationId xmlns:a16="http://schemas.microsoft.com/office/drawing/2014/main" id="{19D90999-7B01-88B3-1278-D2BED40B27C9}"/>
              </a:ext>
            </a:extLst>
          </p:cNvPr>
          <p:cNvSpPr txBox="1"/>
          <p:nvPr/>
        </p:nvSpPr>
        <p:spPr>
          <a:xfrm>
            <a:off x="1214893" y="5546784"/>
            <a:ext cx="951914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kern="0" dirty="0">
                <a:solidFill>
                  <a:srgbClr val="1F4E79"/>
                </a:solidFill>
                <a:latin typeface="+mj-lt"/>
              </a:rPr>
              <a:t>Airbus is outperforming Boeing in the next few years</a:t>
            </a:r>
          </a:p>
        </p:txBody>
      </p:sp>
    </p:spTree>
    <p:extLst>
      <p:ext uri="{BB962C8B-B14F-4D97-AF65-F5344CB8AC3E}">
        <p14:creationId xmlns:p14="http://schemas.microsoft.com/office/powerpoint/2010/main" val="4059349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A6A9AF08-CE57-1C73-13EE-E0DD025F1AEE}"/>
              </a:ext>
            </a:extLst>
          </p:cNvPr>
          <p:cNvSpPr/>
          <p:nvPr/>
        </p:nvSpPr>
        <p:spPr>
          <a:xfrm>
            <a:off x="1310326" y="1250614"/>
            <a:ext cx="9571348" cy="4461310"/>
          </a:xfrm>
          <a:prstGeom prst="roundRect">
            <a:avLst>
              <a:gd name="adj" fmla="val 11147"/>
            </a:avLst>
          </a:prstGeom>
          <a:solidFill>
            <a:srgbClr val="FFFFFF">
              <a:alpha val="6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566CA879-C332-67E3-6315-9C450276659B}"/>
              </a:ext>
            </a:extLst>
          </p:cNvPr>
          <p:cNvSpPr txBox="1"/>
          <p:nvPr/>
        </p:nvSpPr>
        <p:spPr>
          <a:xfrm>
            <a:off x="1336430" y="4938766"/>
            <a:ext cx="951914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kern="0" dirty="0">
                <a:solidFill>
                  <a:srgbClr val="1F4E79"/>
                </a:solidFill>
                <a:latin typeface="+mj-lt"/>
              </a:rPr>
              <a:t>Defence spending is increasing as geopolitical tensions increase around the globe</a:t>
            </a:r>
          </a:p>
        </p:txBody>
      </p:sp>
      <p:sp>
        <p:nvSpPr>
          <p:cNvPr id="3" name="Slide Number Placeholder 2">
            <a:extLst>
              <a:ext uri="{FF2B5EF4-FFF2-40B4-BE49-F238E27FC236}">
                <a16:creationId xmlns:a16="http://schemas.microsoft.com/office/drawing/2014/main" id="{31DBDBA9-8B01-E367-042C-5DD925BD536F}"/>
              </a:ext>
            </a:extLst>
          </p:cNvPr>
          <p:cNvSpPr>
            <a:spLocks noGrp="1"/>
          </p:cNvSpPr>
          <p:nvPr>
            <p:ph type="sldNum" sz="quarter" idx="10"/>
          </p:nvPr>
        </p:nvSpPr>
        <p:spPr/>
        <p:txBody>
          <a:bodyPr/>
          <a:lstStyle/>
          <a:p>
            <a:r>
              <a:rPr lang="en-US"/>
              <a:t> </a:t>
            </a:r>
          </a:p>
        </p:txBody>
      </p:sp>
      <p:graphicFrame>
        <p:nvGraphicFramePr>
          <p:cNvPr id="4" name="Chart 3">
            <a:extLst>
              <a:ext uri="{FF2B5EF4-FFF2-40B4-BE49-F238E27FC236}">
                <a16:creationId xmlns:a16="http://schemas.microsoft.com/office/drawing/2014/main" id="{53C13962-7EA7-E66B-299B-485284B7D7B1}"/>
              </a:ext>
            </a:extLst>
          </p:cNvPr>
          <p:cNvGraphicFramePr>
            <a:graphicFrameLocks/>
          </p:cNvGraphicFramePr>
          <p:nvPr>
            <p:extLst>
              <p:ext uri="{D42A27DB-BD31-4B8C-83A1-F6EECF244321}">
                <p14:modId xmlns:p14="http://schemas.microsoft.com/office/powerpoint/2010/main" val="1118806809"/>
              </p:ext>
            </p:extLst>
          </p:nvPr>
        </p:nvGraphicFramePr>
        <p:xfrm>
          <a:off x="3063711" y="1687561"/>
          <a:ext cx="6171032" cy="3014517"/>
        </p:xfrm>
        <a:graphic>
          <a:graphicData uri="http://schemas.openxmlformats.org/drawingml/2006/chart">
            <c:chart xmlns:c="http://schemas.openxmlformats.org/drawingml/2006/chart" xmlns:r="http://schemas.openxmlformats.org/officeDocument/2006/relationships" r:id="rId3"/>
          </a:graphicData>
        </a:graphic>
      </p:graphicFrame>
      <p:sp>
        <p:nvSpPr>
          <p:cNvPr id="5" name="Oval 4">
            <a:extLst>
              <a:ext uri="{FF2B5EF4-FFF2-40B4-BE49-F238E27FC236}">
                <a16:creationId xmlns:a16="http://schemas.microsoft.com/office/drawing/2014/main" id="{730A7FF8-BECA-1489-2BDA-77DC3642F9EE}"/>
              </a:ext>
            </a:extLst>
          </p:cNvPr>
          <p:cNvSpPr/>
          <p:nvPr/>
        </p:nvSpPr>
        <p:spPr>
          <a:xfrm>
            <a:off x="236233" y="6085466"/>
            <a:ext cx="606829" cy="606829"/>
          </a:xfrm>
          <a:prstGeom prst="ellipse">
            <a:avLst/>
          </a:prstGeom>
          <a:blipFill rotWithShape="1">
            <a:blip r:embed="rId4"/>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7" name="Slide Number Placeholder 5">
            <a:extLst>
              <a:ext uri="{FF2B5EF4-FFF2-40B4-BE49-F238E27FC236}">
                <a16:creationId xmlns:a16="http://schemas.microsoft.com/office/drawing/2014/main" id="{5B0FD323-ECCD-459D-9BE0-A8B24A95A886}"/>
              </a:ext>
            </a:extLst>
          </p:cNvPr>
          <p:cNvSpPr txBox="1">
            <a:spLocks/>
          </p:cNvSpPr>
          <p:nvPr/>
        </p:nvSpPr>
        <p:spPr>
          <a:xfrm>
            <a:off x="11125409" y="6279544"/>
            <a:ext cx="749968" cy="365125"/>
          </a:xfrm>
          <a:prstGeom prst="rect">
            <a:avLst/>
          </a:prstGeom>
        </p:spPr>
        <p:txBody>
          <a:bodyPr/>
          <a:lstStyle>
            <a:defPPr>
              <a:defRPr lang="en-US"/>
            </a:defPPr>
            <a:lvl1pPr marL="0" algn="l" defTabSz="914400" rtl="0" eaLnBrk="1" latinLnBrk="0" hangingPunct="1">
              <a:defRPr lang="en-US" sz="1200" kern="1200" smtClean="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A47E1BB-4538-49FA-9D62-2EF2D3DB0F85}" type="slidenum">
              <a:rPr lang="en-CA" b="1" smtClean="0">
                <a:solidFill>
                  <a:schemeClr val="tx1"/>
                </a:solidFill>
              </a:rPr>
              <a:pPr algn="r"/>
              <a:t>13</a:t>
            </a:fld>
            <a:endParaRPr lang="en-CA" b="1">
              <a:solidFill>
                <a:schemeClr val="tx1"/>
              </a:solidFill>
            </a:endParaRPr>
          </a:p>
        </p:txBody>
      </p:sp>
      <p:sp>
        <p:nvSpPr>
          <p:cNvPr id="8" name="Title 1">
            <a:extLst>
              <a:ext uri="{FF2B5EF4-FFF2-40B4-BE49-F238E27FC236}">
                <a16:creationId xmlns:a16="http://schemas.microsoft.com/office/drawing/2014/main" id="{AB348870-C3BF-5FEA-D627-0B9A35D1A3AA}"/>
              </a:ext>
            </a:extLst>
          </p:cNvPr>
          <p:cNvSpPr txBox="1">
            <a:spLocks/>
          </p:cNvSpPr>
          <p:nvPr/>
        </p:nvSpPr>
        <p:spPr>
          <a:xfrm>
            <a:off x="876300" y="6249229"/>
            <a:ext cx="3175000" cy="4309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a:cs typeface="Arial"/>
              </a:rPr>
              <a:t>TSX: FTG</a:t>
            </a:r>
            <a:endParaRPr lang="en-US" sz="800" b="1">
              <a:cs typeface="Arial" panose="020B0604020202020204" pitchFamily="34" charset="0"/>
            </a:endParaRPr>
          </a:p>
        </p:txBody>
      </p:sp>
      <p:sp>
        <p:nvSpPr>
          <p:cNvPr id="9" name="Title 1">
            <a:extLst>
              <a:ext uri="{FF2B5EF4-FFF2-40B4-BE49-F238E27FC236}">
                <a16:creationId xmlns:a16="http://schemas.microsoft.com/office/drawing/2014/main" id="{4C3B6481-8D52-9CED-CB4E-E5A27D888019}"/>
              </a:ext>
            </a:extLst>
          </p:cNvPr>
          <p:cNvSpPr txBox="1">
            <a:spLocks/>
          </p:cNvSpPr>
          <p:nvPr/>
        </p:nvSpPr>
        <p:spPr>
          <a:xfrm>
            <a:off x="547254" y="569842"/>
            <a:ext cx="8769466" cy="571499"/>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a:solidFill>
                  <a:srgbClr val="3C7434"/>
                </a:solidFill>
              </a:rPr>
              <a:t>US </a:t>
            </a:r>
            <a:r>
              <a:rPr lang="en-US" sz="3000" b="1" err="1">
                <a:solidFill>
                  <a:srgbClr val="3C7434"/>
                </a:solidFill>
              </a:rPr>
              <a:t>Defence</a:t>
            </a:r>
            <a:r>
              <a:rPr lang="en-US" sz="3000" b="1">
                <a:solidFill>
                  <a:srgbClr val="3C7434"/>
                </a:solidFill>
              </a:rPr>
              <a:t> Spending</a:t>
            </a:r>
          </a:p>
        </p:txBody>
      </p:sp>
      <p:sp>
        <p:nvSpPr>
          <p:cNvPr id="10" name="TextBox 9">
            <a:extLst>
              <a:ext uri="{FF2B5EF4-FFF2-40B4-BE49-F238E27FC236}">
                <a16:creationId xmlns:a16="http://schemas.microsoft.com/office/drawing/2014/main" id="{8FBE2032-10CF-E6E5-9EF8-997795F6239B}"/>
              </a:ext>
            </a:extLst>
          </p:cNvPr>
          <p:cNvSpPr txBox="1"/>
          <p:nvPr/>
        </p:nvSpPr>
        <p:spPr>
          <a:xfrm rot="16200000">
            <a:off x="2747921" y="2956190"/>
            <a:ext cx="354584" cy="276999"/>
          </a:xfrm>
          <a:prstGeom prst="rect">
            <a:avLst/>
          </a:prstGeom>
          <a:noFill/>
        </p:spPr>
        <p:txBody>
          <a:bodyPr wrap="none" rtlCol="0">
            <a:spAutoFit/>
          </a:bodyPr>
          <a:lstStyle/>
          <a:p>
            <a:r>
              <a:rPr lang="en-CA" sz="1200">
                <a:latin typeface="+mj-lt"/>
              </a:rPr>
              <a:t>$B</a:t>
            </a:r>
          </a:p>
        </p:txBody>
      </p:sp>
      <p:sp>
        <p:nvSpPr>
          <p:cNvPr id="14" name="TextBox 13">
            <a:extLst>
              <a:ext uri="{FF2B5EF4-FFF2-40B4-BE49-F238E27FC236}">
                <a16:creationId xmlns:a16="http://schemas.microsoft.com/office/drawing/2014/main" id="{B284267D-9927-317D-34DE-8CD557CD6FED}"/>
              </a:ext>
            </a:extLst>
          </p:cNvPr>
          <p:cNvSpPr txBox="1"/>
          <p:nvPr/>
        </p:nvSpPr>
        <p:spPr>
          <a:xfrm>
            <a:off x="5062672" y="1543681"/>
            <a:ext cx="2535557" cy="375552"/>
          </a:xfrm>
          <a:prstGeom prst="rect">
            <a:avLst/>
          </a:prstGeom>
          <a:noFill/>
        </p:spPr>
        <p:txBody>
          <a:bodyPr wrap="square">
            <a:spAutoFit/>
          </a:bodyPr>
          <a:lstStyle/>
          <a:p>
            <a:pPr>
              <a:lnSpc>
                <a:spcPct val="107000"/>
              </a:lnSpc>
              <a:spcAft>
                <a:spcPts val="800"/>
              </a:spcAft>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US DEFENCE SPENDING</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2FCBE0D7-1E41-C2E1-9CF3-9F590B3EC63F}"/>
              </a:ext>
            </a:extLst>
          </p:cNvPr>
          <p:cNvSpPr txBox="1"/>
          <p:nvPr/>
        </p:nvSpPr>
        <p:spPr>
          <a:xfrm>
            <a:off x="8990578" y="1578288"/>
            <a:ext cx="1560042" cy="1323439"/>
          </a:xfrm>
          <a:prstGeom prst="rect">
            <a:avLst/>
          </a:prstGeom>
          <a:noFill/>
        </p:spPr>
        <p:txBody>
          <a:bodyPr wrap="none" rtlCol="0">
            <a:spAutoFit/>
          </a:bodyPr>
          <a:lstStyle/>
          <a:p>
            <a:r>
              <a:rPr lang="en-CA" sz="1600" dirty="0"/>
              <a:t>Recent</a:t>
            </a:r>
          </a:p>
          <a:p>
            <a:r>
              <a:rPr lang="en-CA" sz="1600" dirty="0"/>
              <a:t>Trump/Hegseth</a:t>
            </a:r>
          </a:p>
          <a:p>
            <a:r>
              <a:rPr lang="en-CA" sz="1600" dirty="0"/>
              <a:t>DoD budget </a:t>
            </a:r>
          </a:p>
          <a:p>
            <a:r>
              <a:rPr lang="en-CA" sz="1600" dirty="0"/>
              <a:t>request for </a:t>
            </a:r>
          </a:p>
          <a:p>
            <a:r>
              <a:rPr lang="en-CA" sz="1600" dirty="0"/>
              <a:t>next year</a:t>
            </a:r>
          </a:p>
        </p:txBody>
      </p:sp>
    </p:spTree>
    <p:extLst>
      <p:ext uri="{BB962C8B-B14F-4D97-AF65-F5344CB8AC3E}">
        <p14:creationId xmlns:p14="http://schemas.microsoft.com/office/powerpoint/2010/main" val="3993926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7C90885-C926-1B7F-9159-01095689805D}"/>
              </a:ext>
            </a:extLst>
          </p:cNvPr>
          <p:cNvGrpSpPr/>
          <p:nvPr/>
        </p:nvGrpSpPr>
        <p:grpSpPr>
          <a:xfrm>
            <a:off x="18561" y="1150596"/>
            <a:ext cx="11203808" cy="4385594"/>
            <a:chOff x="18561" y="1150596"/>
            <a:chExt cx="11203808" cy="4385594"/>
          </a:xfrm>
        </p:grpSpPr>
        <p:pic>
          <p:nvPicPr>
            <p:cNvPr id="7" name="Graphic 6">
              <a:extLst>
                <a:ext uri="{FF2B5EF4-FFF2-40B4-BE49-F238E27FC236}">
                  <a16:creationId xmlns:a16="http://schemas.microsoft.com/office/drawing/2014/main" id="{0475EE79-E6EA-059B-07AF-D4BE0E3412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561" y="1331724"/>
              <a:ext cx="11073390" cy="4204466"/>
            </a:xfrm>
            <a:prstGeom prst="rect">
              <a:avLst/>
            </a:prstGeom>
          </p:spPr>
        </p:pic>
        <p:sp>
          <p:nvSpPr>
            <p:cNvPr id="8" name="Arrow: Right 7">
              <a:extLst>
                <a:ext uri="{FF2B5EF4-FFF2-40B4-BE49-F238E27FC236}">
                  <a16:creationId xmlns:a16="http://schemas.microsoft.com/office/drawing/2014/main" id="{70088718-5A1C-B8F4-7B31-FE9A118287DD}"/>
                </a:ext>
              </a:extLst>
            </p:cNvPr>
            <p:cNvSpPr/>
            <p:nvPr/>
          </p:nvSpPr>
          <p:spPr>
            <a:xfrm rot="18771091">
              <a:off x="10920737" y="1191394"/>
              <a:ext cx="342430" cy="260834"/>
            </a:xfrm>
            <a:prstGeom prst="rightArrow">
              <a:avLst>
                <a:gd name="adj1" fmla="val 50000"/>
                <a:gd name="adj2" fmla="val 135195"/>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7" name="Rectangle 26">
            <a:extLst>
              <a:ext uri="{FF2B5EF4-FFF2-40B4-BE49-F238E27FC236}">
                <a16:creationId xmlns:a16="http://schemas.microsoft.com/office/drawing/2014/main" id="{9AF63245-35FC-DD4B-19BC-E9BC2F214323}"/>
              </a:ext>
            </a:extLst>
          </p:cNvPr>
          <p:cNvSpPr/>
          <p:nvPr/>
        </p:nvSpPr>
        <p:spPr>
          <a:xfrm>
            <a:off x="805461" y="1715314"/>
            <a:ext cx="10803988" cy="5030787"/>
          </a:xfrm>
          <a:prstGeom prst="rect">
            <a:avLst/>
          </a:prstGeom>
          <a:noFill/>
        </p:spPr>
        <p:txBody>
          <a:bodyPr/>
          <a:lstStyle/>
          <a:p>
            <a:endParaRPr lang="en-CA"/>
          </a:p>
        </p:txBody>
      </p:sp>
      <p:sp>
        <p:nvSpPr>
          <p:cNvPr id="30" name="Freeform: Shape 29">
            <a:extLst>
              <a:ext uri="{FF2B5EF4-FFF2-40B4-BE49-F238E27FC236}">
                <a16:creationId xmlns:a16="http://schemas.microsoft.com/office/drawing/2014/main" id="{1AF7AEB7-C3EB-74B0-349E-7A0BA15CCDBA}"/>
              </a:ext>
            </a:extLst>
          </p:cNvPr>
          <p:cNvSpPr/>
          <p:nvPr/>
        </p:nvSpPr>
        <p:spPr>
          <a:xfrm>
            <a:off x="2980234" y="5028690"/>
            <a:ext cx="1054452" cy="1197327"/>
          </a:xfrm>
          <a:custGeom>
            <a:avLst/>
            <a:gdLst>
              <a:gd name="connsiteX0" fmla="*/ 0 w 1054452"/>
              <a:gd name="connsiteY0" fmla="*/ 0 h 1197327"/>
              <a:gd name="connsiteX1" fmla="*/ 1054452 w 1054452"/>
              <a:gd name="connsiteY1" fmla="*/ 0 h 1197327"/>
              <a:gd name="connsiteX2" fmla="*/ 1054452 w 1054452"/>
              <a:gd name="connsiteY2" fmla="*/ 1197327 h 1197327"/>
              <a:gd name="connsiteX3" fmla="*/ 0 w 1054452"/>
              <a:gd name="connsiteY3" fmla="*/ 1197327 h 1197327"/>
              <a:gd name="connsiteX4" fmla="*/ 0 w 1054452"/>
              <a:gd name="connsiteY4" fmla="*/ 0 h 119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452" h="1197327">
                <a:moveTo>
                  <a:pt x="0" y="0"/>
                </a:moveTo>
                <a:lnTo>
                  <a:pt x="1054452" y="0"/>
                </a:lnTo>
                <a:lnTo>
                  <a:pt x="1054452" y="1197327"/>
                </a:lnTo>
                <a:lnTo>
                  <a:pt x="0" y="11973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8098" tIns="0" rIns="0" bIns="0" numCol="1" spcCol="1270" anchor="t" anchorCtr="0">
            <a:noAutofit/>
          </a:bodyPr>
          <a:lstStyle/>
          <a:p>
            <a:pPr marL="0" lvl="0" indent="0" algn="l" defTabSz="2800350">
              <a:lnSpc>
                <a:spcPct val="90000"/>
              </a:lnSpc>
              <a:spcBef>
                <a:spcPct val="0"/>
              </a:spcBef>
              <a:spcAft>
                <a:spcPct val="35000"/>
              </a:spcAft>
              <a:buNone/>
            </a:pPr>
            <a:endParaRPr lang="en-US" sz="6300" kern="1200"/>
          </a:p>
        </p:txBody>
      </p:sp>
      <p:sp>
        <p:nvSpPr>
          <p:cNvPr id="32" name="Freeform: Shape 31">
            <a:extLst>
              <a:ext uri="{FF2B5EF4-FFF2-40B4-BE49-F238E27FC236}">
                <a16:creationId xmlns:a16="http://schemas.microsoft.com/office/drawing/2014/main" id="{FBEB33A3-7323-B2FA-F00A-AA7748A92C18}"/>
              </a:ext>
            </a:extLst>
          </p:cNvPr>
          <p:cNvSpPr/>
          <p:nvPr/>
        </p:nvSpPr>
        <p:spPr>
          <a:xfrm>
            <a:off x="4631188" y="3886432"/>
            <a:ext cx="1336177" cy="2107899"/>
          </a:xfrm>
          <a:custGeom>
            <a:avLst/>
            <a:gdLst>
              <a:gd name="connsiteX0" fmla="*/ 0 w 1336177"/>
              <a:gd name="connsiteY0" fmla="*/ 0 h 2107899"/>
              <a:gd name="connsiteX1" fmla="*/ 1336177 w 1336177"/>
              <a:gd name="connsiteY1" fmla="*/ 0 h 2107899"/>
              <a:gd name="connsiteX2" fmla="*/ 1336177 w 1336177"/>
              <a:gd name="connsiteY2" fmla="*/ 2107899 h 2107899"/>
              <a:gd name="connsiteX3" fmla="*/ 0 w 1336177"/>
              <a:gd name="connsiteY3" fmla="*/ 2107899 h 2107899"/>
              <a:gd name="connsiteX4" fmla="*/ 0 w 1336177"/>
              <a:gd name="connsiteY4" fmla="*/ 0 h 2107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177" h="2107899">
                <a:moveTo>
                  <a:pt x="0" y="0"/>
                </a:moveTo>
                <a:lnTo>
                  <a:pt x="1336177" y="0"/>
                </a:lnTo>
                <a:lnTo>
                  <a:pt x="1336177" y="2107899"/>
                </a:lnTo>
                <a:lnTo>
                  <a:pt x="0" y="21078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3545" tIns="0" rIns="0" bIns="0" numCol="1" spcCol="1270" anchor="t" anchorCtr="0">
            <a:noAutofit/>
          </a:bodyPr>
          <a:lstStyle/>
          <a:p>
            <a:pPr marL="0" lvl="0" indent="0" algn="l" defTabSz="2889250">
              <a:lnSpc>
                <a:spcPct val="90000"/>
              </a:lnSpc>
              <a:spcBef>
                <a:spcPct val="0"/>
              </a:spcBef>
              <a:spcAft>
                <a:spcPct val="35000"/>
              </a:spcAft>
              <a:buNone/>
            </a:pPr>
            <a:endParaRPr lang="en-US" sz="6500" kern="1200"/>
          </a:p>
        </p:txBody>
      </p:sp>
      <p:sp>
        <p:nvSpPr>
          <p:cNvPr id="34" name="Freeform: Shape 33">
            <a:extLst>
              <a:ext uri="{FF2B5EF4-FFF2-40B4-BE49-F238E27FC236}">
                <a16:creationId xmlns:a16="http://schemas.microsoft.com/office/drawing/2014/main" id="{68CDA52A-0FC4-CC8E-3CEB-281F2B93D282}"/>
              </a:ext>
            </a:extLst>
          </p:cNvPr>
          <p:cNvSpPr/>
          <p:nvPr/>
        </p:nvSpPr>
        <p:spPr>
          <a:xfrm>
            <a:off x="5176979" y="3398715"/>
            <a:ext cx="1378566" cy="2827302"/>
          </a:xfrm>
          <a:custGeom>
            <a:avLst/>
            <a:gdLst>
              <a:gd name="connsiteX0" fmla="*/ 0 w 1378566"/>
              <a:gd name="connsiteY0" fmla="*/ 0 h 2827302"/>
              <a:gd name="connsiteX1" fmla="*/ 1378566 w 1378566"/>
              <a:gd name="connsiteY1" fmla="*/ 0 h 2827302"/>
              <a:gd name="connsiteX2" fmla="*/ 1378566 w 1378566"/>
              <a:gd name="connsiteY2" fmla="*/ 2827302 h 2827302"/>
              <a:gd name="connsiteX3" fmla="*/ 0 w 1378566"/>
              <a:gd name="connsiteY3" fmla="*/ 2827302 h 2827302"/>
              <a:gd name="connsiteX4" fmla="*/ 0 w 1378566"/>
              <a:gd name="connsiteY4" fmla="*/ 0 h 2827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566" h="2827302">
                <a:moveTo>
                  <a:pt x="0" y="0"/>
                </a:moveTo>
                <a:lnTo>
                  <a:pt x="1378566" y="0"/>
                </a:lnTo>
                <a:lnTo>
                  <a:pt x="1378566" y="2827302"/>
                </a:lnTo>
                <a:lnTo>
                  <a:pt x="0" y="282730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4727" tIns="0" rIns="0" bIns="0" numCol="1" spcCol="1270" anchor="t" anchorCtr="0">
            <a:noAutofit/>
          </a:bodyPr>
          <a:lstStyle/>
          <a:p>
            <a:pPr marL="0" lvl="0" indent="0" algn="l" defTabSz="2889250">
              <a:lnSpc>
                <a:spcPct val="90000"/>
              </a:lnSpc>
              <a:spcBef>
                <a:spcPct val="0"/>
              </a:spcBef>
              <a:spcAft>
                <a:spcPct val="35000"/>
              </a:spcAft>
              <a:buNone/>
            </a:pPr>
            <a:endParaRPr lang="en-US" sz="6500" kern="1200"/>
          </a:p>
        </p:txBody>
      </p:sp>
      <p:sp>
        <p:nvSpPr>
          <p:cNvPr id="36" name="Freeform: Shape 35">
            <a:extLst>
              <a:ext uri="{FF2B5EF4-FFF2-40B4-BE49-F238E27FC236}">
                <a16:creationId xmlns:a16="http://schemas.microsoft.com/office/drawing/2014/main" id="{44E123EC-D9E7-20A2-88EE-72C7E13C7F81}"/>
              </a:ext>
            </a:extLst>
          </p:cNvPr>
          <p:cNvSpPr/>
          <p:nvPr/>
        </p:nvSpPr>
        <p:spPr>
          <a:xfrm>
            <a:off x="6460138" y="3143916"/>
            <a:ext cx="1609851" cy="3066596"/>
          </a:xfrm>
          <a:custGeom>
            <a:avLst/>
            <a:gdLst>
              <a:gd name="connsiteX0" fmla="*/ 0 w 1609851"/>
              <a:gd name="connsiteY0" fmla="*/ 0 h 3066596"/>
              <a:gd name="connsiteX1" fmla="*/ 1609851 w 1609851"/>
              <a:gd name="connsiteY1" fmla="*/ 0 h 3066596"/>
              <a:gd name="connsiteX2" fmla="*/ 1609851 w 1609851"/>
              <a:gd name="connsiteY2" fmla="*/ 3066596 h 3066596"/>
              <a:gd name="connsiteX3" fmla="*/ 0 w 1609851"/>
              <a:gd name="connsiteY3" fmla="*/ 3066596 h 3066596"/>
              <a:gd name="connsiteX4" fmla="*/ 0 w 1609851"/>
              <a:gd name="connsiteY4" fmla="*/ 0 h 3066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9851" h="3066596">
                <a:moveTo>
                  <a:pt x="0" y="0"/>
                </a:moveTo>
                <a:lnTo>
                  <a:pt x="1609851" y="0"/>
                </a:lnTo>
                <a:lnTo>
                  <a:pt x="1609851" y="3066596"/>
                </a:lnTo>
                <a:lnTo>
                  <a:pt x="0" y="30665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4438" tIns="0" rIns="0" bIns="0" numCol="1" spcCol="1270" anchor="t" anchorCtr="0">
            <a:noAutofit/>
          </a:bodyPr>
          <a:lstStyle/>
          <a:p>
            <a:pPr marL="0" lvl="0" indent="0" algn="l" defTabSz="2889250">
              <a:lnSpc>
                <a:spcPct val="90000"/>
              </a:lnSpc>
              <a:spcBef>
                <a:spcPct val="0"/>
              </a:spcBef>
              <a:spcAft>
                <a:spcPct val="35000"/>
              </a:spcAft>
              <a:buNone/>
            </a:pPr>
            <a:endParaRPr lang="en-US" sz="6500" kern="1200"/>
          </a:p>
        </p:txBody>
      </p:sp>
      <p:sp>
        <p:nvSpPr>
          <p:cNvPr id="38" name="Freeform: Shape 37">
            <a:extLst>
              <a:ext uri="{FF2B5EF4-FFF2-40B4-BE49-F238E27FC236}">
                <a16:creationId xmlns:a16="http://schemas.microsoft.com/office/drawing/2014/main" id="{DDAF26F1-9E2F-2241-3BC6-2986D9DAC291}"/>
              </a:ext>
            </a:extLst>
          </p:cNvPr>
          <p:cNvSpPr/>
          <p:nvPr/>
        </p:nvSpPr>
        <p:spPr>
          <a:xfrm>
            <a:off x="7812366" y="2689497"/>
            <a:ext cx="1609851" cy="2972420"/>
          </a:xfrm>
          <a:custGeom>
            <a:avLst/>
            <a:gdLst>
              <a:gd name="connsiteX0" fmla="*/ 0 w 1609851"/>
              <a:gd name="connsiteY0" fmla="*/ 0 h 2972420"/>
              <a:gd name="connsiteX1" fmla="*/ 1609851 w 1609851"/>
              <a:gd name="connsiteY1" fmla="*/ 0 h 2972420"/>
              <a:gd name="connsiteX2" fmla="*/ 1609851 w 1609851"/>
              <a:gd name="connsiteY2" fmla="*/ 2972420 h 2972420"/>
              <a:gd name="connsiteX3" fmla="*/ 0 w 1609851"/>
              <a:gd name="connsiteY3" fmla="*/ 2972420 h 2972420"/>
              <a:gd name="connsiteX4" fmla="*/ 0 w 1609851"/>
              <a:gd name="connsiteY4" fmla="*/ 0 h 2972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9851" h="2972420">
                <a:moveTo>
                  <a:pt x="0" y="0"/>
                </a:moveTo>
                <a:lnTo>
                  <a:pt x="1609851" y="0"/>
                </a:lnTo>
                <a:lnTo>
                  <a:pt x="1609851" y="2972420"/>
                </a:lnTo>
                <a:lnTo>
                  <a:pt x="0" y="29724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6946" tIns="0" rIns="0" bIns="0" numCol="1" spcCol="1270" anchor="t" anchorCtr="0">
            <a:noAutofit/>
          </a:bodyPr>
          <a:lstStyle/>
          <a:p>
            <a:pPr marL="0" lvl="0" indent="0" algn="l" defTabSz="533400">
              <a:lnSpc>
                <a:spcPct val="90000"/>
              </a:lnSpc>
              <a:spcBef>
                <a:spcPct val="0"/>
              </a:spcBef>
              <a:spcAft>
                <a:spcPct val="35000"/>
              </a:spcAft>
              <a:buNone/>
            </a:pPr>
            <a:endParaRPr lang="en-US" sz="1200" kern="1200"/>
          </a:p>
        </p:txBody>
      </p:sp>
      <p:sp>
        <p:nvSpPr>
          <p:cNvPr id="40" name="Title 1">
            <a:extLst>
              <a:ext uri="{FF2B5EF4-FFF2-40B4-BE49-F238E27FC236}">
                <a16:creationId xmlns:a16="http://schemas.microsoft.com/office/drawing/2014/main" id="{706B0B42-3DF0-B35B-A12C-E270BE9D8DCD}"/>
              </a:ext>
            </a:extLst>
          </p:cNvPr>
          <p:cNvSpPr txBox="1">
            <a:spLocks/>
          </p:cNvSpPr>
          <p:nvPr/>
        </p:nvSpPr>
        <p:spPr>
          <a:xfrm>
            <a:off x="648854" y="488581"/>
            <a:ext cx="9228924" cy="571499"/>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C7434"/>
                </a:solidFill>
              </a:rPr>
              <a:t>FTG’s Multiple Levers For Continued Growth</a:t>
            </a:r>
          </a:p>
        </p:txBody>
      </p:sp>
      <p:sp>
        <p:nvSpPr>
          <p:cNvPr id="59" name="Title 1">
            <a:extLst>
              <a:ext uri="{FF2B5EF4-FFF2-40B4-BE49-F238E27FC236}">
                <a16:creationId xmlns:a16="http://schemas.microsoft.com/office/drawing/2014/main" id="{09816EB2-7535-5E2B-DA30-F7501292F846}"/>
              </a:ext>
            </a:extLst>
          </p:cNvPr>
          <p:cNvSpPr txBox="1">
            <a:spLocks/>
          </p:cNvSpPr>
          <p:nvPr/>
        </p:nvSpPr>
        <p:spPr>
          <a:xfrm>
            <a:off x="876300" y="6249229"/>
            <a:ext cx="3175000" cy="4309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a:cs typeface="Arial"/>
              </a:rPr>
              <a:t>TSX: FTG</a:t>
            </a:r>
            <a:endParaRPr lang="en-US" sz="800" b="1">
              <a:cs typeface="Arial" panose="020B0604020202020204" pitchFamily="34" charset="0"/>
            </a:endParaRPr>
          </a:p>
        </p:txBody>
      </p:sp>
      <p:sp>
        <p:nvSpPr>
          <p:cNvPr id="66" name="Oval 65">
            <a:extLst>
              <a:ext uri="{FF2B5EF4-FFF2-40B4-BE49-F238E27FC236}">
                <a16:creationId xmlns:a16="http://schemas.microsoft.com/office/drawing/2014/main" id="{FCC379FF-FE98-3EE8-D05C-9391A6A8E297}"/>
              </a:ext>
            </a:extLst>
          </p:cNvPr>
          <p:cNvSpPr/>
          <p:nvPr/>
        </p:nvSpPr>
        <p:spPr>
          <a:xfrm>
            <a:off x="236233" y="6085466"/>
            <a:ext cx="606829" cy="606829"/>
          </a:xfrm>
          <a:prstGeom prst="ellipse">
            <a:avLst/>
          </a:prstGeom>
          <a:blipFill rotWithShape="1">
            <a:blip r:embed="rId5"/>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48" name="Rectangle 47"/>
          <p:cNvSpPr/>
          <p:nvPr/>
        </p:nvSpPr>
        <p:spPr>
          <a:xfrm>
            <a:off x="578262" y="2682474"/>
            <a:ext cx="1609851" cy="29724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CA"/>
          </a:p>
        </p:txBody>
      </p:sp>
      <p:sp>
        <p:nvSpPr>
          <p:cNvPr id="82" name="Slide Number Placeholder 5">
            <a:extLst>
              <a:ext uri="{FF2B5EF4-FFF2-40B4-BE49-F238E27FC236}">
                <a16:creationId xmlns:a16="http://schemas.microsoft.com/office/drawing/2014/main" id="{42B49753-B123-CB64-69F9-5729D8F22BBE}"/>
              </a:ext>
            </a:extLst>
          </p:cNvPr>
          <p:cNvSpPr txBox="1">
            <a:spLocks/>
          </p:cNvSpPr>
          <p:nvPr/>
        </p:nvSpPr>
        <p:spPr>
          <a:xfrm>
            <a:off x="11125409" y="6279544"/>
            <a:ext cx="749968" cy="365125"/>
          </a:xfrm>
          <a:prstGeom prst="rect">
            <a:avLst/>
          </a:prstGeom>
        </p:spPr>
        <p:txBody>
          <a:bodyPr/>
          <a:lstStyle>
            <a:defPPr>
              <a:defRPr lang="en-US"/>
            </a:defPPr>
            <a:lvl1pPr marL="0" algn="l" defTabSz="914400" rtl="0" eaLnBrk="1" latinLnBrk="0" hangingPunct="1">
              <a:defRPr lang="en-US" sz="1200" kern="1200" smtClean="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A47E1BB-4538-49FA-9D62-2EF2D3DB0F85}" type="slidenum">
              <a:rPr lang="en-CA" b="1" smtClean="0">
                <a:solidFill>
                  <a:schemeClr val="tx1"/>
                </a:solidFill>
              </a:rPr>
              <a:pPr algn="r"/>
              <a:t>14</a:t>
            </a:fld>
            <a:endParaRPr lang="en-CA" b="1">
              <a:solidFill>
                <a:schemeClr val="tx1"/>
              </a:solidFill>
            </a:endParaRPr>
          </a:p>
        </p:txBody>
      </p:sp>
      <p:grpSp>
        <p:nvGrpSpPr>
          <p:cNvPr id="17" name="Group 16">
            <a:extLst>
              <a:ext uri="{FF2B5EF4-FFF2-40B4-BE49-F238E27FC236}">
                <a16:creationId xmlns:a16="http://schemas.microsoft.com/office/drawing/2014/main" id="{16207F73-E521-A27B-0C3F-A716787F66EF}"/>
              </a:ext>
            </a:extLst>
          </p:cNvPr>
          <p:cNvGrpSpPr/>
          <p:nvPr/>
        </p:nvGrpSpPr>
        <p:grpSpPr>
          <a:xfrm>
            <a:off x="409905" y="3791206"/>
            <a:ext cx="2194264" cy="1342506"/>
            <a:chOff x="363515" y="2044997"/>
            <a:chExt cx="2194264" cy="1342506"/>
          </a:xfrm>
        </p:grpSpPr>
        <p:grpSp>
          <p:nvGrpSpPr>
            <p:cNvPr id="10" name="Group 9">
              <a:extLst>
                <a:ext uri="{FF2B5EF4-FFF2-40B4-BE49-F238E27FC236}">
                  <a16:creationId xmlns:a16="http://schemas.microsoft.com/office/drawing/2014/main" id="{61D959C7-AB1A-84C1-657E-1CFCA5C20720}"/>
                </a:ext>
              </a:extLst>
            </p:cNvPr>
            <p:cNvGrpSpPr/>
            <p:nvPr/>
          </p:nvGrpSpPr>
          <p:grpSpPr>
            <a:xfrm rot="10800000">
              <a:off x="363515" y="2044997"/>
              <a:ext cx="2194264" cy="1342506"/>
              <a:chOff x="1043940" y="4160344"/>
              <a:chExt cx="2194264" cy="1342506"/>
            </a:xfrm>
          </p:grpSpPr>
          <p:sp>
            <p:nvSpPr>
              <p:cNvPr id="80" name="Isosceles Triangle 79">
                <a:extLst>
                  <a:ext uri="{FF2B5EF4-FFF2-40B4-BE49-F238E27FC236}">
                    <a16:creationId xmlns:a16="http://schemas.microsoft.com/office/drawing/2014/main" id="{EDD751B8-5122-1FAF-815B-903A89B8742B}"/>
                  </a:ext>
                </a:extLst>
              </p:cNvPr>
              <p:cNvSpPr/>
              <p:nvPr/>
            </p:nvSpPr>
            <p:spPr>
              <a:xfrm rot="10800000" flipH="1" flipV="1">
                <a:off x="2102490" y="4160344"/>
                <a:ext cx="151794" cy="411124"/>
              </a:xfrm>
              <a:prstGeom prst="triangle">
                <a:avLst>
                  <a:gd name="adj" fmla="val 5357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1" name="Rectangle 80">
                <a:extLst>
                  <a:ext uri="{FF2B5EF4-FFF2-40B4-BE49-F238E27FC236}">
                    <a16:creationId xmlns:a16="http://schemas.microsoft.com/office/drawing/2014/main" id="{B57B480C-6D8C-1B4D-D239-E6DC527C5B2D}"/>
                  </a:ext>
                </a:extLst>
              </p:cNvPr>
              <p:cNvSpPr/>
              <p:nvPr/>
            </p:nvSpPr>
            <p:spPr>
              <a:xfrm>
                <a:off x="1043940" y="4571467"/>
                <a:ext cx="2194264" cy="9313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54" name="Rectangle 53">
              <a:extLst>
                <a:ext uri="{FF2B5EF4-FFF2-40B4-BE49-F238E27FC236}">
                  <a16:creationId xmlns:a16="http://schemas.microsoft.com/office/drawing/2014/main" id="{DC3C5D3E-0334-76BE-6B4A-B6EC63BD2383}"/>
                </a:ext>
              </a:extLst>
            </p:cNvPr>
            <p:cNvSpPr/>
            <p:nvPr/>
          </p:nvSpPr>
          <p:spPr>
            <a:xfrm>
              <a:off x="407146" y="2210952"/>
              <a:ext cx="1986319" cy="6562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36946" tIns="0" rIns="0" bIns="0" numCol="1" spcCol="1270" anchor="t" anchorCtr="0">
              <a:noAutofit/>
            </a:bodyPr>
            <a:lstStyle/>
            <a:p>
              <a:pPr lvl="0" algn="l" defTabSz="800100">
                <a:lnSpc>
                  <a:spcPct val="90000"/>
                </a:lnSpc>
                <a:spcBef>
                  <a:spcPct val="0"/>
                </a:spcBef>
                <a:spcAft>
                  <a:spcPct val="35000"/>
                </a:spcAft>
              </a:pPr>
              <a:r>
                <a:rPr lang="en-US" sz="1400" b="1" kern="1200" dirty="0">
                  <a:solidFill>
                    <a:srgbClr val="3C7434"/>
                  </a:solidFill>
                </a:rPr>
                <a:t>Market/ Industry Growth</a:t>
              </a:r>
            </a:p>
            <a:p>
              <a:pPr>
                <a:spcBef>
                  <a:spcPts val="0"/>
                </a:spcBef>
                <a:spcAft>
                  <a:spcPts val="0"/>
                </a:spcAft>
                <a:buClrTx/>
                <a:buSzTx/>
              </a:pPr>
              <a:r>
                <a:rPr lang="en-US" sz="1200" dirty="0">
                  <a:effectLst/>
                </a:rPr>
                <a:t>Growth in the industry</a:t>
              </a:r>
              <a:endParaRPr lang="en-CA" sz="1200" dirty="0">
                <a:effectLst/>
              </a:endParaRPr>
            </a:p>
          </p:txBody>
        </p:sp>
        <p:sp>
          <p:nvSpPr>
            <p:cNvPr id="89" name="Title 1">
              <a:extLst>
                <a:ext uri="{FF2B5EF4-FFF2-40B4-BE49-F238E27FC236}">
                  <a16:creationId xmlns:a16="http://schemas.microsoft.com/office/drawing/2014/main" id="{877F000A-4244-6A29-6DE3-822474451639}"/>
                </a:ext>
              </a:extLst>
            </p:cNvPr>
            <p:cNvSpPr txBox="1">
              <a:spLocks/>
            </p:cNvSpPr>
            <p:nvPr/>
          </p:nvSpPr>
          <p:spPr>
            <a:xfrm>
              <a:off x="419625" y="2153693"/>
              <a:ext cx="872692" cy="508650"/>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a:solidFill>
                    <a:srgbClr val="3C7434"/>
                  </a:solidFill>
                  <a:latin typeface="+mn-lt"/>
                </a:rPr>
                <a:t>1.</a:t>
              </a:r>
            </a:p>
          </p:txBody>
        </p:sp>
      </p:grpSp>
      <p:grpSp>
        <p:nvGrpSpPr>
          <p:cNvPr id="18" name="Group 17">
            <a:extLst>
              <a:ext uri="{FF2B5EF4-FFF2-40B4-BE49-F238E27FC236}">
                <a16:creationId xmlns:a16="http://schemas.microsoft.com/office/drawing/2014/main" id="{830775FB-5BDD-7AA1-9B48-E80DE99C79DF}"/>
              </a:ext>
            </a:extLst>
          </p:cNvPr>
          <p:cNvGrpSpPr/>
          <p:nvPr/>
        </p:nvGrpSpPr>
        <p:grpSpPr>
          <a:xfrm>
            <a:off x="4289207" y="2906679"/>
            <a:ext cx="1775543" cy="1735718"/>
            <a:chOff x="4160520" y="4646050"/>
            <a:chExt cx="1775543" cy="1735718"/>
          </a:xfrm>
        </p:grpSpPr>
        <p:grpSp>
          <p:nvGrpSpPr>
            <p:cNvPr id="13" name="Group 12">
              <a:extLst>
                <a:ext uri="{FF2B5EF4-FFF2-40B4-BE49-F238E27FC236}">
                  <a16:creationId xmlns:a16="http://schemas.microsoft.com/office/drawing/2014/main" id="{0063545B-9A3A-024E-11C7-5D7EF208FAC6}"/>
                </a:ext>
              </a:extLst>
            </p:cNvPr>
            <p:cNvGrpSpPr/>
            <p:nvPr/>
          </p:nvGrpSpPr>
          <p:grpSpPr>
            <a:xfrm rot="10800000">
              <a:off x="4160520" y="4646050"/>
              <a:ext cx="1775543" cy="1735718"/>
              <a:chOff x="4160520" y="3950047"/>
              <a:chExt cx="1775543" cy="1735718"/>
            </a:xfrm>
          </p:grpSpPr>
          <p:sp>
            <p:nvSpPr>
              <p:cNvPr id="75" name="Isosceles Triangle 74">
                <a:extLst>
                  <a:ext uri="{FF2B5EF4-FFF2-40B4-BE49-F238E27FC236}">
                    <a16:creationId xmlns:a16="http://schemas.microsoft.com/office/drawing/2014/main" id="{25CE4C84-250E-D013-F3C9-CF48B230A727}"/>
                  </a:ext>
                </a:extLst>
              </p:cNvPr>
              <p:cNvSpPr/>
              <p:nvPr/>
            </p:nvSpPr>
            <p:spPr>
              <a:xfrm rot="10800000" flipH="1" flipV="1">
                <a:off x="4975604" y="3950047"/>
                <a:ext cx="195066" cy="688301"/>
              </a:xfrm>
              <a:prstGeom prst="triangle">
                <a:avLst>
                  <a:gd name="adj" fmla="val 4974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6" name="Rectangle 75">
                <a:extLst>
                  <a:ext uri="{FF2B5EF4-FFF2-40B4-BE49-F238E27FC236}">
                    <a16:creationId xmlns:a16="http://schemas.microsoft.com/office/drawing/2014/main" id="{7D2AD1E8-F7F4-0C57-8C63-0D4ECA47A9D1}"/>
                  </a:ext>
                </a:extLst>
              </p:cNvPr>
              <p:cNvSpPr/>
              <p:nvPr/>
            </p:nvSpPr>
            <p:spPr>
              <a:xfrm>
                <a:off x="4160520" y="4635121"/>
                <a:ext cx="1775543" cy="10506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52" name="Rectangle 51">
              <a:extLst>
                <a:ext uri="{FF2B5EF4-FFF2-40B4-BE49-F238E27FC236}">
                  <a16:creationId xmlns:a16="http://schemas.microsoft.com/office/drawing/2014/main" id="{11C69CC2-2C2B-77D0-F475-C52979BD3A1E}"/>
                </a:ext>
              </a:extLst>
            </p:cNvPr>
            <p:cNvSpPr/>
            <p:nvPr/>
          </p:nvSpPr>
          <p:spPr>
            <a:xfrm>
              <a:off x="4214905" y="4802150"/>
              <a:ext cx="1635713" cy="6562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36946" tIns="0" rIns="0" bIns="0" numCol="1" spcCol="1270" anchor="t" anchorCtr="0">
              <a:noAutofit/>
            </a:bodyPr>
            <a:lstStyle/>
            <a:p>
              <a:pPr lvl="0" algn="l" defTabSz="800100">
                <a:lnSpc>
                  <a:spcPct val="90000"/>
                </a:lnSpc>
                <a:spcBef>
                  <a:spcPct val="0"/>
                </a:spcBef>
                <a:spcAft>
                  <a:spcPct val="35000"/>
                </a:spcAft>
              </a:pPr>
              <a:r>
                <a:rPr lang="en-US" sz="1400" b="1" kern="1200">
                  <a:solidFill>
                    <a:srgbClr val="3C7434"/>
                  </a:solidFill>
                </a:rPr>
                <a:t>Operational Excellence</a:t>
              </a:r>
            </a:p>
            <a:p>
              <a:pPr lvl="0" algn="l" defTabSz="800100">
                <a:lnSpc>
                  <a:spcPct val="90000"/>
                </a:lnSpc>
                <a:spcBef>
                  <a:spcPct val="0"/>
                </a:spcBef>
                <a:spcAft>
                  <a:spcPct val="35000"/>
                </a:spcAft>
              </a:pPr>
              <a:r>
                <a:rPr lang="en-US" sz="1200">
                  <a:solidFill>
                    <a:schemeClr val="tx1"/>
                  </a:solidFill>
                </a:rPr>
                <a:t>Quality, delivery, customer service</a:t>
              </a:r>
            </a:p>
          </p:txBody>
        </p:sp>
        <p:sp>
          <p:nvSpPr>
            <p:cNvPr id="90" name="Title 1">
              <a:extLst>
                <a:ext uri="{FF2B5EF4-FFF2-40B4-BE49-F238E27FC236}">
                  <a16:creationId xmlns:a16="http://schemas.microsoft.com/office/drawing/2014/main" id="{4723E579-8B08-BE8E-0803-E4387756643A}"/>
                </a:ext>
              </a:extLst>
            </p:cNvPr>
            <p:cNvSpPr txBox="1">
              <a:spLocks/>
            </p:cNvSpPr>
            <p:nvPr/>
          </p:nvSpPr>
          <p:spPr>
            <a:xfrm>
              <a:off x="4209010" y="4737488"/>
              <a:ext cx="872692" cy="508650"/>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a:solidFill>
                    <a:srgbClr val="3C7434"/>
                  </a:solidFill>
                  <a:latin typeface="+mn-lt"/>
                </a:rPr>
                <a:t>3.</a:t>
              </a:r>
            </a:p>
          </p:txBody>
        </p:sp>
      </p:grpSp>
      <p:grpSp>
        <p:nvGrpSpPr>
          <p:cNvPr id="21" name="Group 20">
            <a:extLst>
              <a:ext uri="{FF2B5EF4-FFF2-40B4-BE49-F238E27FC236}">
                <a16:creationId xmlns:a16="http://schemas.microsoft.com/office/drawing/2014/main" id="{2019E769-C0C3-33DA-7325-3DE9C05F85DF}"/>
              </a:ext>
            </a:extLst>
          </p:cNvPr>
          <p:cNvGrpSpPr/>
          <p:nvPr/>
        </p:nvGrpSpPr>
        <p:grpSpPr>
          <a:xfrm>
            <a:off x="7086885" y="4008724"/>
            <a:ext cx="2171156" cy="1669007"/>
            <a:chOff x="6931610" y="3950046"/>
            <a:chExt cx="2171156" cy="1669007"/>
          </a:xfrm>
        </p:grpSpPr>
        <p:grpSp>
          <p:nvGrpSpPr>
            <p:cNvPr id="14" name="Group 13">
              <a:extLst>
                <a:ext uri="{FF2B5EF4-FFF2-40B4-BE49-F238E27FC236}">
                  <a16:creationId xmlns:a16="http://schemas.microsoft.com/office/drawing/2014/main" id="{84FCCA04-BE50-2948-C6CD-5A957F410461}"/>
                </a:ext>
              </a:extLst>
            </p:cNvPr>
            <p:cNvGrpSpPr/>
            <p:nvPr/>
          </p:nvGrpSpPr>
          <p:grpSpPr>
            <a:xfrm>
              <a:off x="6931610" y="3950046"/>
              <a:ext cx="2039953" cy="1669007"/>
              <a:chOff x="6931610" y="3950046"/>
              <a:chExt cx="2039953" cy="1669007"/>
            </a:xfrm>
          </p:grpSpPr>
          <p:sp>
            <p:nvSpPr>
              <p:cNvPr id="67" name="Isosceles Triangle 66">
                <a:extLst>
                  <a:ext uri="{FF2B5EF4-FFF2-40B4-BE49-F238E27FC236}">
                    <a16:creationId xmlns:a16="http://schemas.microsoft.com/office/drawing/2014/main" id="{57B28FCC-E05B-8EBE-5D02-C2C9DC6E48FE}"/>
                  </a:ext>
                </a:extLst>
              </p:cNvPr>
              <p:cNvSpPr/>
              <p:nvPr/>
            </p:nvSpPr>
            <p:spPr>
              <a:xfrm rot="10800000" flipH="1" flipV="1">
                <a:off x="7918750" y="3950046"/>
                <a:ext cx="199284" cy="685076"/>
              </a:xfrm>
              <a:prstGeom prst="triangle">
                <a:avLst>
                  <a:gd name="adj" fmla="val 4974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8" name="Rectangle 67">
                <a:extLst>
                  <a:ext uri="{FF2B5EF4-FFF2-40B4-BE49-F238E27FC236}">
                    <a16:creationId xmlns:a16="http://schemas.microsoft.com/office/drawing/2014/main" id="{AB81360B-8FB2-24D8-DCAE-CC5361498734}"/>
                  </a:ext>
                </a:extLst>
              </p:cNvPr>
              <p:cNvSpPr/>
              <p:nvPr/>
            </p:nvSpPr>
            <p:spPr>
              <a:xfrm>
                <a:off x="6931610" y="4635121"/>
                <a:ext cx="2039953" cy="9839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50" name="Rectangle 49">
              <a:extLst>
                <a:ext uri="{FF2B5EF4-FFF2-40B4-BE49-F238E27FC236}">
                  <a16:creationId xmlns:a16="http://schemas.microsoft.com/office/drawing/2014/main" id="{A779564F-8DFF-B5EC-B6E2-FFBED2607E81}"/>
                </a:ext>
              </a:extLst>
            </p:cNvPr>
            <p:cNvSpPr/>
            <p:nvPr/>
          </p:nvSpPr>
          <p:spPr>
            <a:xfrm>
              <a:off x="6991481" y="4835041"/>
              <a:ext cx="2111285" cy="6562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36946" tIns="0" rIns="0" bIns="0" numCol="1" spcCol="1270" anchor="t" anchorCtr="0">
              <a:noAutofit/>
            </a:bodyPr>
            <a:lstStyle/>
            <a:p>
              <a:pPr lvl="0" algn="l" defTabSz="800100">
                <a:lnSpc>
                  <a:spcPct val="90000"/>
                </a:lnSpc>
                <a:spcBef>
                  <a:spcPct val="0"/>
                </a:spcBef>
                <a:spcAft>
                  <a:spcPct val="35000"/>
                </a:spcAft>
              </a:pPr>
              <a:r>
                <a:rPr lang="en-US" sz="1400" b="1" kern="1200">
                  <a:solidFill>
                    <a:srgbClr val="3C7434"/>
                  </a:solidFill>
                </a:rPr>
                <a:t>Globalization</a:t>
              </a:r>
            </a:p>
            <a:p>
              <a:pPr lvl="0" algn="l" defTabSz="800100">
                <a:lnSpc>
                  <a:spcPct val="90000"/>
                </a:lnSpc>
                <a:spcBef>
                  <a:spcPct val="0"/>
                </a:spcBef>
                <a:spcAft>
                  <a:spcPct val="35000"/>
                </a:spcAft>
              </a:pPr>
              <a:r>
                <a:rPr lang="en-US" sz="1200">
                  <a:solidFill>
                    <a:schemeClr val="tx1"/>
                  </a:solidFill>
                </a:rPr>
                <a:t>Offer Canada, USA and China solutions</a:t>
              </a:r>
              <a:endParaRPr lang="en-US" sz="1200">
                <a:solidFill>
                  <a:schemeClr val="tx1"/>
                </a:solidFill>
                <a:cs typeface="Hind"/>
              </a:endParaRPr>
            </a:p>
          </p:txBody>
        </p:sp>
        <p:sp>
          <p:nvSpPr>
            <p:cNvPr id="91" name="Title 1">
              <a:extLst>
                <a:ext uri="{FF2B5EF4-FFF2-40B4-BE49-F238E27FC236}">
                  <a16:creationId xmlns:a16="http://schemas.microsoft.com/office/drawing/2014/main" id="{BC2789E8-92B6-4470-057A-E3E45E465230}"/>
                </a:ext>
              </a:extLst>
            </p:cNvPr>
            <p:cNvSpPr txBox="1">
              <a:spLocks/>
            </p:cNvSpPr>
            <p:nvPr/>
          </p:nvSpPr>
          <p:spPr>
            <a:xfrm>
              <a:off x="6982690" y="4767968"/>
              <a:ext cx="872692" cy="508650"/>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a:solidFill>
                    <a:srgbClr val="3C7434"/>
                  </a:solidFill>
                  <a:latin typeface="+mn-lt"/>
                </a:rPr>
                <a:t>5.</a:t>
              </a:r>
            </a:p>
          </p:txBody>
        </p:sp>
      </p:grpSp>
      <p:grpSp>
        <p:nvGrpSpPr>
          <p:cNvPr id="3" name="Group 2">
            <a:extLst>
              <a:ext uri="{FF2B5EF4-FFF2-40B4-BE49-F238E27FC236}">
                <a16:creationId xmlns:a16="http://schemas.microsoft.com/office/drawing/2014/main" id="{CA51BEC0-C663-0EFD-C32C-75D5D7092650}"/>
              </a:ext>
            </a:extLst>
          </p:cNvPr>
          <p:cNvGrpSpPr/>
          <p:nvPr/>
        </p:nvGrpSpPr>
        <p:grpSpPr>
          <a:xfrm>
            <a:off x="2055228" y="2345834"/>
            <a:ext cx="2063628" cy="2739632"/>
            <a:chOff x="2055228" y="2345834"/>
            <a:chExt cx="2063628" cy="2739632"/>
          </a:xfrm>
        </p:grpSpPr>
        <p:grpSp>
          <p:nvGrpSpPr>
            <p:cNvPr id="2" name="Group 1">
              <a:extLst>
                <a:ext uri="{FF2B5EF4-FFF2-40B4-BE49-F238E27FC236}">
                  <a16:creationId xmlns:a16="http://schemas.microsoft.com/office/drawing/2014/main" id="{AA7DCE45-679C-F2A7-64B1-E2B9982242E6}"/>
                </a:ext>
              </a:extLst>
            </p:cNvPr>
            <p:cNvGrpSpPr/>
            <p:nvPr/>
          </p:nvGrpSpPr>
          <p:grpSpPr>
            <a:xfrm>
              <a:off x="2055228" y="2345834"/>
              <a:ext cx="2063628" cy="2739632"/>
              <a:chOff x="2055228" y="2345834"/>
              <a:chExt cx="2063628" cy="2739632"/>
            </a:xfrm>
          </p:grpSpPr>
          <p:grpSp>
            <p:nvGrpSpPr>
              <p:cNvPr id="12" name="Group 11">
                <a:extLst>
                  <a:ext uri="{FF2B5EF4-FFF2-40B4-BE49-F238E27FC236}">
                    <a16:creationId xmlns:a16="http://schemas.microsoft.com/office/drawing/2014/main" id="{F6C2E835-4D06-0C82-5A17-F3F4B41043E5}"/>
                  </a:ext>
                </a:extLst>
              </p:cNvPr>
              <p:cNvGrpSpPr/>
              <p:nvPr/>
            </p:nvGrpSpPr>
            <p:grpSpPr>
              <a:xfrm>
                <a:off x="2055228" y="2345834"/>
                <a:ext cx="2063628" cy="2739632"/>
                <a:chOff x="2513832" y="1338991"/>
                <a:chExt cx="2063628" cy="2739632"/>
              </a:xfrm>
            </p:grpSpPr>
            <p:sp>
              <p:nvSpPr>
                <p:cNvPr id="78" name="Isosceles Triangle 77">
                  <a:extLst>
                    <a:ext uri="{FF2B5EF4-FFF2-40B4-BE49-F238E27FC236}">
                      <a16:creationId xmlns:a16="http://schemas.microsoft.com/office/drawing/2014/main" id="{A382846F-250E-366D-ADFC-DFEE5B876270}"/>
                    </a:ext>
                  </a:extLst>
                </p:cNvPr>
                <p:cNvSpPr/>
                <p:nvPr/>
              </p:nvSpPr>
              <p:spPr>
                <a:xfrm flipH="1" flipV="1">
                  <a:off x="3520836" y="2474869"/>
                  <a:ext cx="220230" cy="1603754"/>
                </a:xfrm>
                <a:prstGeom prst="triangle">
                  <a:avLst>
                    <a:gd name="adj" fmla="val 4974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9" name="Rectangle 78">
                  <a:extLst>
                    <a:ext uri="{FF2B5EF4-FFF2-40B4-BE49-F238E27FC236}">
                      <a16:creationId xmlns:a16="http://schemas.microsoft.com/office/drawing/2014/main" id="{8CD9C9CA-5074-B49D-5CDC-65C3EED2F84C}"/>
                    </a:ext>
                  </a:extLst>
                </p:cNvPr>
                <p:cNvSpPr/>
                <p:nvPr/>
              </p:nvSpPr>
              <p:spPr>
                <a:xfrm rot="10800000">
                  <a:off x="2513832" y="1338991"/>
                  <a:ext cx="2063628" cy="11358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53" name="Rectangle 52">
                <a:extLst>
                  <a:ext uri="{FF2B5EF4-FFF2-40B4-BE49-F238E27FC236}">
                    <a16:creationId xmlns:a16="http://schemas.microsoft.com/office/drawing/2014/main" id="{0CF1159F-985C-A8E2-3C05-ED2BDD59DD4C}"/>
                  </a:ext>
                </a:extLst>
              </p:cNvPr>
              <p:cNvSpPr/>
              <p:nvPr/>
            </p:nvSpPr>
            <p:spPr>
              <a:xfrm>
                <a:off x="2147778" y="2541352"/>
                <a:ext cx="1971078" cy="6562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36946" tIns="0" rIns="0" bIns="0" numCol="1" spcCol="1270" anchor="t" anchorCtr="0">
                <a:noAutofit/>
              </a:bodyPr>
              <a:lstStyle/>
              <a:p>
                <a:pPr lvl="0" algn="l" defTabSz="800100">
                  <a:lnSpc>
                    <a:spcPct val="90000"/>
                  </a:lnSpc>
                  <a:spcBef>
                    <a:spcPct val="0"/>
                  </a:spcBef>
                  <a:spcAft>
                    <a:spcPct val="35000"/>
                  </a:spcAft>
                </a:pPr>
                <a:r>
                  <a:rPr lang="en-US" sz="1400" b="1" kern="1200" dirty="0">
                    <a:solidFill>
                      <a:srgbClr val="3C7434"/>
                    </a:solidFill>
                  </a:rPr>
                  <a:t>New Programs</a:t>
                </a:r>
              </a:p>
              <a:p>
                <a:pPr lvl="0" algn="l" defTabSz="800100">
                  <a:lnSpc>
                    <a:spcPct val="90000"/>
                  </a:lnSpc>
                  <a:spcBef>
                    <a:spcPct val="0"/>
                  </a:spcBef>
                  <a:spcAft>
                    <a:spcPct val="35000"/>
                  </a:spcAft>
                </a:pPr>
                <a:r>
                  <a:rPr lang="en-US" sz="1200" dirty="0">
                    <a:solidFill>
                      <a:schemeClr val="tx1"/>
                    </a:solidFill>
                  </a:rPr>
                  <a:t>Win content on </a:t>
                </a:r>
                <a:br>
                  <a:rPr lang="en-US" sz="1200" dirty="0">
                    <a:solidFill>
                      <a:schemeClr val="tx1"/>
                    </a:solidFill>
                  </a:rPr>
                </a:br>
                <a:r>
                  <a:rPr lang="en-US" sz="1200" dirty="0">
                    <a:solidFill>
                      <a:schemeClr val="tx1"/>
                    </a:solidFill>
                  </a:rPr>
                  <a:t>new programs in development</a:t>
                </a:r>
              </a:p>
            </p:txBody>
          </p:sp>
        </p:grpSp>
        <p:sp>
          <p:nvSpPr>
            <p:cNvPr id="92" name="Title 1">
              <a:extLst>
                <a:ext uri="{FF2B5EF4-FFF2-40B4-BE49-F238E27FC236}">
                  <a16:creationId xmlns:a16="http://schemas.microsoft.com/office/drawing/2014/main" id="{899282F2-0050-2481-911F-1E613E098A07}"/>
                </a:ext>
              </a:extLst>
            </p:cNvPr>
            <p:cNvSpPr txBox="1">
              <a:spLocks/>
            </p:cNvSpPr>
            <p:nvPr/>
          </p:nvSpPr>
          <p:spPr>
            <a:xfrm>
              <a:off x="2157826" y="2473476"/>
              <a:ext cx="872692" cy="508650"/>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a:solidFill>
                    <a:srgbClr val="3C7434"/>
                  </a:solidFill>
                  <a:latin typeface="+mn-lt"/>
                </a:rPr>
                <a:t>2.</a:t>
              </a:r>
            </a:p>
          </p:txBody>
        </p:sp>
      </p:grpSp>
      <p:grpSp>
        <p:nvGrpSpPr>
          <p:cNvPr id="20" name="Group 19">
            <a:extLst>
              <a:ext uri="{FF2B5EF4-FFF2-40B4-BE49-F238E27FC236}">
                <a16:creationId xmlns:a16="http://schemas.microsoft.com/office/drawing/2014/main" id="{6ACEFC97-4F93-8FF9-2BF0-422F34FAB2E4}"/>
              </a:ext>
            </a:extLst>
          </p:cNvPr>
          <p:cNvGrpSpPr/>
          <p:nvPr/>
        </p:nvGrpSpPr>
        <p:grpSpPr>
          <a:xfrm>
            <a:off x="5545091" y="1588939"/>
            <a:ext cx="2152148" cy="2336341"/>
            <a:chOff x="5333999" y="1340258"/>
            <a:chExt cx="2152148" cy="2336341"/>
          </a:xfrm>
        </p:grpSpPr>
        <p:grpSp>
          <p:nvGrpSpPr>
            <p:cNvPr id="15" name="Group 14">
              <a:extLst>
                <a:ext uri="{FF2B5EF4-FFF2-40B4-BE49-F238E27FC236}">
                  <a16:creationId xmlns:a16="http://schemas.microsoft.com/office/drawing/2014/main" id="{0F086436-5DD8-FF3F-CDC0-299A38D87EFF}"/>
                </a:ext>
              </a:extLst>
            </p:cNvPr>
            <p:cNvGrpSpPr/>
            <p:nvPr/>
          </p:nvGrpSpPr>
          <p:grpSpPr>
            <a:xfrm>
              <a:off x="5333999" y="1340258"/>
              <a:ext cx="2152148" cy="2336341"/>
              <a:chOff x="5333999" y="1340258"/>
              <a:chExt cx="2152148" cy="2336341"/>
            </a:xfrm>
          </p:grpSpPr>
          <p:sp>
            <p:nvSpPr>
              <p:cNvPr id="70" name="Isosceles Triangle 69">
                <a:extLst>
                  <a:ext uri="{FF2B5EF4-FFF2-40B4-BE49-F238E27FC236}">
                    <a16:creationId xmlns:a16="http://schemas.microsoft.com/office/drawing/2014/main" id="{77A33C56-F1C8-A85F-072A-915E763169B7}"/>
                  </a:ext>
                </a:extLst>
              </p:cNvPr>
              <p:cNvSpPr/>
              <p:nvPr/>
            </p:nvSpPr>
            <p:spPr>
              <a:xfrm flipH="1" flipV="1">
                <a:off x="6424658" y="2476134"/>
                <a:ext cx="211044" cy="1200465"/>
              </a:xfrm>
              <a:prstGeom prst="triangle">
                <a:avLst>
                  <a:gd name="adj" fmla="val 4974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1" name="Rectangle 70">
                <a:extLst>
                  <a:ext uri="{FF2B5EF4-FFF2-40B4-BE49-F238E27FC236}">
                    <a16:creationId xmlns:a16="http://schemas.microsoft.com/office/drawing/2014/main" id="{E150AE46-303B-3631-B697-14E6C0A95237}"/>
                  </a:ext>
                </a:extLst>
              </p:cNvPr>
              <p:cNvSpPr/>
              <p:nvPr/>
            </p:nvSpPr>
            <p:spPr>
              <a:xfrm rot="10800000">
                <a:off x="5333999" y="1340258"/>
                <a:ext cx="2152148" cy="11358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51" name="Rectangle 50">
              <a:extLst>
                <a:ext uri="{FF2B5EF4-FFF2-40B4-BE49-F238E27FC236}">
                  <a16:creationId xmlns:a16="http://schemas.microsoft.com/office/drawing/2014/main" id="{C9A73E80-465A-4D72-6F46-25FB2A5827EF}"/>
                </a:ext>
              </a:extLst>
            </p:cNvPr>
            <p:cNvSpPr/>
            <p:nvPr/>
          </p:nvSpPr>
          <p:spPr>
            <a:xfrm>
              <a:off x="5394266" y="1528181"/>
              <a:ext cx="1952692" cy="6562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36946" tIns="0" rIns="0" bIns="0" numCol="1" spcCol="1270" anchor="t" anchorCtr="0">
              <a:noAutofit/>
            </a:bodyPr>
            <a:lstStyle/>
            <a:p>
              <a:pPr lvl="0" algn="l" defTabSz="800100">
                <a:lnSpc>
                  <a:spcPct val="90000"/>
                </a:lnSpc>
                <a:spcBef>
                  <a:spcPct val="0"/>
                </a:spcBef>
                <a:spcAft>
                  <a:spcPct val="35000"/>
                </a:spcAft>
              </a:pPr>
              <a:r>
                <a:rPr lang="en-US" sz="1400" b="1" kern="1200">
                  <a:solidFill>
                    <a:srgbClr val="3C7434"/>
                  </a:solidFill>
                </a:rPr>
                <a:t>New Technology</a:t>
              </a:r>
            </a:p>
            <a:p>
              <a:pPr lvl="0" algn="l" defTabSz="800100">
                <a:lnSpc>
                  <a:spcPct val="90000"/>
                </a:lnSpc>
                <a:spcBef>
                  <a:spcPct val="0"/>
                </a:spcBef>
                <a:spcAft>
                  <a:spcPct val="35000"/>
                </a:spcAft>
              </a:pPr>
              <a:r>
                <a:rPr lang="en-US" sz="1200">
                  <a:solidFill>
                    <a:schemeClr val="tx1"/>
                  </a:solidFill>
                </a:rPr>
                <a:t>Increase product offerings to grow content per aircraft</a:t>
              </a:r>
            </a:p>
          </p:txBody>
        </p:sp>
        <p:sp>
          <p:nvSpPr>
            <p:cNvPr id="93" name="Title 1">
              <a:extLst>
                <a:ext uri="{FF2B5EF4-FFF2-40B4-BE49-F238E27FC236}">
                  <a16:creationId xmlns:a16="http://schemas.microsoft.com/office/drawing/2014/main" id="{E35D6F0A-CEBD-A6CE-CADC-B6EF4DC950E2}"/>
                </a:ext>
              </a:extLst>
            </p:cNvPr>
            <p:cNvSpPr txBox="1">
              <a:spLocks/>
            </p:cNvSpPr>
            <p:nvPr/>
          </p:nvSpPr>
          <p:spPr>
            <a:xfrm>
              <a:off x="5397730" y="1466633"/>
              <a:ext cx="872692" cy="508650"/>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solidFill>
                    <a:srgbClr val="3C7434"/>
                  </a:solidFill>
                  <a:latin typeface="+mn-lt"/>
                </a:rPr>
                <a:t>4.</a:t>
              </a:r>
            </a:p>
          </p:txBody>
        </p:sp>
      </p:grpSp>
      <p:grpSp>
        <p:nvGrpSpPr>
          <p:cNvPr id="4" name="Group 3">
            <a:extLst>
              <a:ext uri="{FF2B5EF4-FFF2-40B4-BE49-F238E27FC236}">
                <a16:creationId xmlns:a16="http://schemas.microsoft.com/office/drawing/2014/main" id="{96D770CC-FBF9-7136-CBCC-78C9DBAFBA71}"/>
              </a:ext>
            </a:extLst>
          </p:cNvPr>
          <p:cNvGrpSpPr/>
          <p:nvPr/>
        </p:nvGrpSpPr>
        <p:grpSpPr>
          <a:xfrm>
            <a:off x="8955814" y="3067930"/>
            <a:ext cx="2276088" cy="1498030"/>
            <a:chOff x="8955814" y="3067930"/>
            <a:chExt cx="2276088" cy="1498030"/>
          </a:xfrm>
        </p:grpSpPr>
        <p:grpSp>
          <p:nvGrpSpPr>
            <p:cNvPr id="16" name="Group 15">
              <a:extLst>
                <a:ext uri="{FF2B5EF4-FFF2-40B4-BE49-F238E27FC236}">
                  <a16:creationId xmlns:a16="http://schemas.microsoft.com/office/drawing/2014/main" id="{8885CFF7-99FB-FDAE-586C-7A8CAE950254}"/>
                </a:ext>
              </a:extLst>
            </p:cNvPr>
            <p:cNvGrpSpPr/>
            <p:nvPr/>
          </p:nvGrpSpPr>
          <p:grpSpPr>
            <a:xfrm rot="10800000">
              <a:off x="8955814" y="3067930"/>
              <a:ext cx="2276088" cy="1484245"/>
              <a:chOff x="8287352" y="1337183"/>
              <a:chExt cx="2276088" cy="1484245"/>
            </a:xfrm>
          </p:grpSpPr>
          <p:sp>
            <p:nvSpPr>
              <p:cNvPr id="62" name="Isosceles Triangle 61">
                <a:extLst>
                  <a:ext uri="{FF2B5EF4-FFF2-40B4-BE49-F238E27FC236}">
                    <a16:creationId xmlns:a16="http://schemas.microsoft.com/office/drawing/2014/main" id="{2CF0801C-9821-7BFC-CE7D-0BA9D430C97B}"/>
                  </a:ext>
                </a:extLst>
              </p:cNvPr>
              <p:cNvSpPr/>
              <p:nvPr/>
            </p:nvSpPr>
            <p:spPr>
              <a:xfrm flipH="1" flipV="1">
                <a:off x="9869614" y="2473060"/>
                <a:ext cx="150040" cy="348368"/>
              </a:xfrm>
              <a:prstGeom prst="triangle">
                <a:avLst>
                  <a:gd name="adj" fmla="val 4974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3" name="Rectangle 62">
                <a:extLst>
                  <a:ext uri="{FF2B5EF4-FFF2-40B4-BE49-F238E27FC236}">
                    <a16:creationId xmlns:a16="http://schemas.microsoft.com/office/drawing/2014/main" id="{46276E85-F83E-A67B-7B10-69FACE963040}"/>
                  </a:ext>
                </a:extLst>
              </p:cNvPr>
              <p:cNvSpPr/>
              <p:nvPr/>
            </p:nvSpPr>
            <p:spPr>
              <a:xfrm rot="10800000">
                <a:off x="8287352" y="1337183"/>
                <a:ext cx="2276088" cy="11358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49" name="Rectangle 48"/>
            <p:cNvSpPr/>
            <p:nvPr/>
          </p:nvSpPr>
          <p:spPr>
            <a:xfrm>
              <a:off x="9058540" y="3569985"/>
              <a:ext cx="2111285" cy="9959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36946" tIns="0" rIns="0" bIns="0" numCol="1" spcCol="1270" anchor="t" anchorCtr="0">
              <a:noAutofit/>
            </a:bodyPr>
            <a:lstStyle/>
            <a:p>
              <a:pPr lvl="0" algn="l" defTabSz="800100">
                <a:lnSpc>
                  <a:spcPct val="90000"/>
                </a:lnSpc>
                <a:spcBef>
                  <a:spcPct val="0"/>
                </a:spcBef>
                <a:spcAft>
                  <a:spcPct val="35000"/>
                </a:spcAft>
              </a:pPr>
              <a:r>
                <a:rPr lang="en-US" sz="1400" b="1" kern="1200">
                  <a:solidFill>
                    <a:srgbClr val="3C7434"/>
                  </a:solidFill>
                </a:rPr>
                <a:t>Acquisitions</a:t>
              </a:r>
            </a:p>
            <a:p>
              <a:pPr lvl="0" algn="l" defTabSz="800100">
                <a:lnSpc>
                  <a:spcPct val="90000"/>
                </a:lnSpc>
                <a:spcBef>
                  <a:spcPct val="0"/>
                </a:spcBef>
                <a:spcAft>
                  <a:spcPct val="35000"/>
                </a:spcAft>
              </a:pPr>
              <a:r>
                <a:rPr lang="en-US" sz="1200">
                  <a:solidFill>
                    <a:schemeClr val="tx1"/>
                  </a:solidFill>
                </a:rPr>
                <a:t>In support of increased capacity, add technology, add geographic region </a:t>
              </a:r>
              <a:endParaRPr lang="en-US" sz="1200" kern="1200">
                <a:solidFill>
                  <a:schemeClr val="tx1"/>
                </a:solidFill>
              </a:endParaRPr>
            </a:p>
          </p:txBody>
        </p:sp>
        <p:sp>
          <p:nvSpPr>
            <p:cNvPr id="94" name="Title 1">
              <a:extLst>
                <a:ext uri="{FF2B5EF4-FFF2-40B4-BE49-F238E27FC236}">
                  <a16:creationId xmlns:a16="http://schemas.microsoft.com/office/drawing/2014/main" id="{F973D552-A6FC-13C0-C524-1C5A2C708661}"/>
                </a:ext>
              </a:extLst>
            </p:cNvPr>
            <p:cNvSpPr txBox="1">
              <a:spLocks/>
            </p:cNvSpPr>
            <p:nvPr/>
          </p:nvSpPr>
          <p:spPr>
            <a:xfrm>
              <a:off x="9049975" y="3516394"/>
              <a:ext cx="872692" cy="508650"/>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a:solidFill>
                    <a:srgbClr val="3C7434"/>
                  </a:solidFill>
                  <a:latin typeface="+mn-lt"/>
                </a:rPr>
                <a:t>6.</a:t>
              </a:r>
            </a:p>
          </p:txBody>
        </p:sp>
      </p:grpSp>
      <p:sp>
        <p:nvSpPr>
          <p:cNvPr id="58" name="Oval 57">
            <a:extLst>
              <a:ext uri="{FF2B5EF4-FFF2-40B4-BE49-F238E27FC236}">
                <a16:creationId xmlns:a16="http://schemas.microsoft.com/office/drawing/2014/main" id="{475D581C-E14C-5601-0BAB-7CAEF48C72F9}"/>
              </a:ext>
            </a:extLst>
          </p:cNvPr>
          <p:cNvSpPr/>
          <p:nvPr/>
        </p:nvSpPr>
        <p:spPr>
          <a:xfrm>
            <a:off x="1129895" y="5136610"/>
            <a:ext cx="651348" cy="651348"/>
          </a:xfrm>
          <a:prstGeom prst="ellipse">
            <a:avLst/>
          </a:prstGeom>
          <a:solidFill>
            <a:srgbClr val="3C7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0" name="Graphic 59" descr="Upward trend with solid fill">
            <a:extLst>
              <a:ext uri="{FF2B5EF4-FFF2-40B4-BE49-F238E27FC236}">
                <a16:creationId xmlns:a16="http://schemas.microsoft.com/office/drawing/2014/main" id="{9751A380-2DDC-B970-7DA6-7D114CB225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22786" y="5219905"/>
            <a:ext cx="465566" cy="465566"/>
          </a:xfrm>
          <a:prstGeom prst="rect">
            <a:avLst/>
          </a:prstGeom>
        </p:spPr>
      </p:pic>
      <p:sp>
        <p:nvSpPr>
          <p:cNvPr id="61" name="Oval 60">
            <a:extLst>
              <a:ext uri="{FF2B5EF4-FFF2-40B4-BE49-F238E27FC236}">
                <a16:creationId xmlns:a16="http://schemas.microsoft.com/office/drawing/2014/main" id="{E500D89C-4D8C-BD7C-C3D6-99163C037A46}"/>
              </a:ext>
            </a:extLst>
          </p:cNvPr>
          <p:cNvSpPr/>
          <p:nvPr/>
        </p:nvSpPr>
        <p:spPr>
          <a:xfrm>
            <a:off x="2861418" y="5084224"/>
            <a:ext cx="651348" cy="651348"/>
          </a:xfrm>
          <a:prstGeom prst="ellipse">
            <a:avLst/>
          </a:prstGeom>
          <a:solidFill>
            <a:srgbClr val="3C7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4" name="Oval 63">
            <a:extLst>
              <a:ext uri="{FF2B5EF4-FFF2-40B4-BE49-F238E27FC236}">
                <a16:creationId xmlns:a16="http://schemas.microsoft.com/office/drawing/2014/main" id="{94AB35E7-9363-8F59-0B43-C9454181C420}"/>
              </a:ext>
            </a:extLst>
          </p:cNvPr>
          <p:cNvSpPr/>
          <p:nvPr/>
        </p:nvSpPr>
        <p:spPr>
          <a:xfrm>
            <a:off x="4836133" y="4667137"/>
            <a:ext cx="651348" cy="651348"/>
          </a:xfrm>
          <a:prstGeom prst="ellipse">
            <a:avLst/>
          </a:prstGeom>
          <a:solidFill>
            <a:srgbClr val="3C7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5" name="Oval 64">
            <a:extLst>
              <a:ext uri="{FF2B5EF4-FFF2-40B4-BE49-F238E27FC236}">
                <a16:creationId xmlns:a16="http://schemas.microsoft.com/office/drawing/2014/main" id="{8B24B086-57EC-E0E7-A6FA-DE05FCE389DD}"/>
              </a:ext>
            </a:extLst>
          </p:cNvPr>
          <p:cNvSpPr/>
          <p:nvPr/>
        </p:nvSpPr>
        <p:spPr>
          <a:xfrm>
            <a:off x="6431469" y="4012678"/>
            <a:ext cx="651348" cy="651348"/>
          </a:xfrm>
          <a:prstGeom prst="ellipse">
            <a:avLst/>
          </a:prstGeom>
          <a:solidFill>
            <a:srgbClr val="3C7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9" name="Oval 68">
            <a:extLst>
              <a:ext uri="{FF2B5EF4-FFF2-40B4-BE49-F238E27FC236}">
                <a16:creationId xmlns:a16="http://schemas.microsoft.com/office/drawing/2014/main" id="{D81171CF-7806-277D-279D-C3780F9115DF}"/>
              </a:ext>
            </a:extLst>
          </p:cNvPr>
          <p:cNvSpPr/>
          <p:nvPr/>
        </p:nvSpPr>
        <p:spPr>
          <a:xfrm>
            <a:off x="7841980" y="3284607"/>
            <a:ext cx="651348" cy="651348"/>
          </a:xfrm>
          <a:prstGeom prst="ellipse">
            <a:avLst/>
          </a:prstGeom>
          <a:solidFill>
            <a:srgbClr val="3C7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2" name="Oval 71">
            <a:extLst>
              <a:ext uri="{FF2B5EF4-FFF2-40B4-BE49-F238E27FC236}">
                <a16:creationId xmlns:a16="http://schemas.microsoft.com/office/drawing/2014/main" id="{DCE0B28D-127C-CAB6-75CB-A9BAB6002272}"/>
              </a:ext>
            </a:extLst>
          </p:cNvPr>
          <p:cNvSpPr/>
          <p:nvPr/>
        </p:nvSpPr>
        <p:spPr>
          <a:xfrm>
            <a:off x="9242763" y="2399390"/>
            <a:ext cx="651348" cy="651348"/>
          </a:xfrm>
          <a:prstGeom prst="ellipse">
            <a:avLst/>
          </a:prstGeom>
          <a:solidFill>
            <a:srgbClr val="3C7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Graphic 5" descr="Earth globe: Americas with solid fill">
            <a:extLst>
              <a:ext uri="{FF2B5EF4-FFF2-40B4-BE49-F238E27FC236}">
                <a16:creationId xmlns:a16="http://schemas.microsoft.com/office/drawing/2014/main" id="{306A8345-A118-5783-DFED-AB58F28CAC2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82496" y="3330941"/>
            <a:ext cx="569850" cy="569850"/>
          </a:xfrm>
          <a:prstGeom prst="rect">
            <a:avLst/>
          </a:prstGeom>
        </p:spPr>
      </p:pic>
      <p:pic>
        <p:nvPicPr>
          <p:cNvPr id="23" name="Graphic 22" descr="Robot Hand with solid fill">
            <a:extLst>
              <a:ext uri="{FF2B5EF4-FFF2-40B4-BE49-F238E27FC236}">
                <a16:creationId xmlns:a16="http://schemas.microsoft.com/office/drawing/2014/main" id="{58AC5D99-4821-3618-F35C-FD295D221DB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38976" y="4080629"/>
            <a:ext cx="473402" cy="473402"/>
          </a:xfrm>
          <a:prstGeom prst="rect">
            <a:avLst/>
          </a:prstGeom>
        </p:spPr>
      </p:pic>
      <p:pic>
        <p:nvPicPr>
          <p:cNvPr id="25" name="Graphic 24" descr="Excellent with solid fill">
            <a:extLst>
              <a:ext uri="{FF2B5EF4-FFF2-40B4-BE49-F238E27FC236}">
                <a16:creationId xmlns:a16="http://schemas.microsoft.com/office/drawing/2014/main" id="{D28007AD-DF17-0477-FD4D-0E880616656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28571" y="4758105"/>
            <a:ext cx="465754" cy="465754"/>
          </a:xfrm>
          <a:prstGeom prst="rect">
            <a:avLst/>
          </a:prstGeom>
        </p:spPr>
      </p:pic>
      <p:pic>
        <p:nvPicPr>
          <p:cNvPr id="28" name="Graphic 27" descr="New with solid fill">
            <a:extLst>
              <a:ext uri="{FF2B5EF4-FFF2-40B4-BE49-F238E27FC236}">
                <a16:creationId xmlns:a16="http://schemas.microsoft.com/office/drawing/2014/main" id="{CF646532-2CF9-D722-D2E7-5AE45E4CEA6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966946" y="5169933"/>
            <a:ext cx="440292" cy="440292"/>
          </a:xfrm>
          <a:prstGeom prst="rect">
            <a:avLst/>
          </a:prstGeom>
        </p:spPr>
      </p:pic>
      <p:pic>
        <p:nvPicPr>
          <p:cNvPr id="35" name="Graphic 34" descr="Bank check with solid fill">
            <a:extLst>
              <a:ext uri="{FF2B5EF4-FFF2-40B4-BE49-F238E27FC236}">
                <a16:creationId xmlns:a16="http://schemas.microsoft.com/office/drawing/2014/main" id="{15EC245E-ED87-6946-4AE1-DB3C15C1853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322043" y="2476322"/>
            <a:ext cx="499718" cy="499718"/>
          </a:xfrm>
          <a:prstGeom prst="rect">
            <a:avLst/>
          </a:prstGeom>
        </p:spPr>
      </p:pic>
    </p:spTree>
    <p:extLst>
      <p:ext uri="{BB962C8B-B14F-4D97-AF65-F5344CB8AC3E}">
        <p14:creationId xmlns:p14="http://schemas.microsoft.com/office/powerpoint/2010/main" val="390401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nodeType="withEffect">
                                  <p:stCondLst>
                                    <p:cond delay="10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nodeType="withEffect">
                                  <p:stCondLst>
                                    <p:cond delay="1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20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par>
                                <p:cTn id="20" presetID="10" presetClass="entr" presetSubtype="0" fill="hold" nodeType="withEffect">
                                  <p:stCondLst>
                                    <p:cond delay="20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nodeType="withEffect">
                                  <p:stCondLst>
                                    <p:cond delay="2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00"/>
                                        <p:tgtEl>
                                          <p:spTgt spid="3"/>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500"/>
                                        <p:tgtEl>
                                          <p:spTgt spid="64"/>
                                        </p:tgtEl>
                                      </p:cBhvr>
                                    </p:animEffect>
                                  </p:childTnLst>
                                </p:cTn>
                              </p:par>
                              <p:par>
                                <p:cTn id="29" presetID="10" presetClass="entr" presetSubtype="0" fill="hold" nodeType="withEffect">
                                  <p:stCondLst>
                                    <p:cond delay="30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nodeType="withEffect">
                                  <p:stCondLst>
                                    <p:cond delay="30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40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500"/>
                                        <p:tgtEl>
                                          <p:spTgt spid="65"/>
                                        </p:tgtEl>
                                      </p:cBhvr>
                                    </p:animEffect>
                                  </p:childTnLst>
                                </p:cTn>
                              </p:par>
                              <p:par>
                                <p:cTn id="38" presetID="10" presetClass="entr" presetSubtype="0" fill="hold" nodeType="withEffect">
                                  <p:stCondLst>
                                    <p:cond delay="40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nodeType="withEffect">
                                  <p:stCondLst>
                                    <p:cond delay="40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69"/>
                                        </p:tgtEl>
                                        <p:attrNameLst>
                                          <p:attrName>style.visibility</p:attrName>
                                        </p:attrNameLst>
                                      </p:cBhvr>
                                      <p:to>
                                        <p:strVal val="visible"/>
                                      </p:to>
                                    </p:set>
                                    <p:animEffect transition="in" filter="fade">
                                      <p:cBhvr>
                                        <p:cTn id="46" dur="500"/>
                                        <p:tgtEl>
                                          <p:spTgt spid="69"/>
                                        </p:tgtEl>
                                      </p:cBhvr>
                                    </p:animEffect>
                                  </p:childTnLst>
                                </p:cTn>
                              </p:par>
                              <p:par>
                                <p:cTn id="47" presetID="10" presetClass="entr" presetSubtype="0" fill="hold" nodeType="withEffect">
                                  <p:stCondLst>
                                    <p:cond delay="50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par>
                                <p:cTn id="50" presetID="10" presetClass="entr" presetSubtype="0" fill="hold" nodeType="withEffect">
                                  <p:stCondLst>
                                    <p:cond delay="50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grpId="0" nodeType="withEffect">
                                  <p:stCondLst>
                                    <p:cond delay="600"/>
                                  </p:stCondLst>
                                  <p:childTnLst>
                                    <p:set>
                                      <p:cBhvr>
                                        <p:cTn id="54" dur="1" fill="hold">
                                          <p:stCondLst>
                                            <p:cond delay="0"/>
                                          </p:stCondLst>
                                        </p:cTn>
                                        <p:tgtEl>
                                          <p:spTgt spid="72"/>
                                        </p:tgtEl>
                                        <p:attrNameLst>
                                          <p:attrName>style.visibility</p:attrName>
                                        </p:attrNameLst>
                                      </p:cBhvr>
                                      <p:to>
                                        <p:strVal val="visible"/>
                                      </p:to>
                                    </p:set>
                                    <p:animEffect transition="in" filter="fade">
                                      <p:cBhvr>
                                        <p:cTn id="55" dur="500"/>
                                        <p:tgtEl>
                                          <p:spTgt spid="72"/>
                                        </p:tgtEl>
                                      </p:cBhvr>
                                    </p:animEffect>
                                  </p:childTnLst>
                                </p:cTn>
                              </p:par>
                              <p:par>
                                <p:cTn id="56" presetID="10" presetClass="entr" presetSubtype="0" fill="hold" nodeType="withEffect">
                                  <p:stCondLst>
                                    <p:cond delay="60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par>
                                <p:cTn id="59" presetID="10" presetClass="entr" presetSubtype="0" fill="hold" nodeType="withEffect">
                                  <p:stCondLst>
                                    <p:cond delay="60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1" grpId="0" animBg="1"/>
      <p:bldP spid="64" grpId="0" animBg="1"/>
      <p:bldP spid="65" grpId="0" animBg="1"/>
      <p:bldP spid="69" grpId="0" animBg="1"/>
      <p:bldP spid="7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A7A908-A96F-26F7-8B52-2B565FE632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25" y="0"/>
            <a:ext cx="12184951" cy="6861968"/>
          </a:xfrm>
          <a:prstGeom prst="rect">
            <a:avLst/>
          </a:prstGeom>
        </p:spPr>
      </p:pic>
      <p:sp>
        <p:nvSpPr>
          <p:cNvPr id="9" name="Partial Circle 8">
            <a:extLst>
              <a:ext uri="{FF2B5EF4-FFF2-40B4-BE49-F238E27FC236}">
                <a16:creationId xmlns:a16="http://schemas.microsoft.com/office/drawing/2014/main" id="{BDF8AE53-F737-94FA-B68E-5335824715C0}"/>
              </a:ext>
            </a:extLst>
          </p:cNvPr>
          <p:cNvSpPr/>
          <p:nvPr/>
        </p:nvSpPr>
        <p:spPr>
          <a:xfrm rot="16200000">
            <a:off x="4307530" y="3385285"/>
            <a:ext cx="1805294" cy="1805294"/>
          </a:xfrm>
          <a:prstGeom prst="pieWedge">
            <a:avLst/>
          </a:prstGeom>
          <a:solidFill>
            <a:srgbClr val="1F4E79"/>
          </a:solidFill>
          <a:ln w="254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CA" sz="1600"/>
          </a:p>
        </p:txBody>
      </p:sp>
      <p:sp>
        <p:nvSpPr>
          <p:cNvPr id="11" name="Partial Circle 10">
            <a:extLst>
              <a:ext uri="{FF2B5EF4-FFF2-40B4-BE49-F238E27FC236}">
                <a16:creationId xmlns:a16="http://schemas.microsoft.com/office/drawing/2014/main" id="{2AA252AC-D07B-FF4B-D620-DBABF7A35D4C}"/>
              </a:ext>
            </a:extLst>
          </p:cNvPr>
          <p:cNvSpPr/>
          <p:nvPr/>
        </p:nvSpPr>
        <p:spPr>
          <a:xfrm rot="5400000">
            <a:off x="6104339" y="1580593"/>
            <a:ext cx="1805294" cy="1805294"/>
          </a:xfrm>
          <a:prstGeom prst="pieWedge">
            <a:avLst/>
          </a:prstGeom>
          <a:solidFill>
            <a:schemeClr val="accent1">
              <a:lumMod val="50000"/>
            </a:schemeClr>
          </a:solidFill>
          <a:ln w="254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CA" sz="1600"/>
          </a:p>
        </p:txBody>
      </p:sp>
      <p:sp>
        <p:nvSpPr>
          <p:cNvPr id="7" name="Partial Circle 6">
            <a:extLst>
              <a:ext uri="{FF2B5EF4-FFF2-40B4-BE49-F238E27FC236}">
                <a16:creationId xmlns:a16="http://schemas.microsoft.com/office/drawing/2014/main" id="{E66E8DC9-EF63-0453-D218-47E57882DDDF}"/>
              </a:ext>
            </a:extLst>
          </p:cNvPr>
          <p:cNvSpPr/>
          <p:nvPr/>
        </p:nvSpPr>
        <p:spPr>
          <a:xfrm rot="10800000">
            <a:off x="6189947" y="3468676"/>
            <a:ext cx="2143645" cy="2143645"/>
          </a:xfrm>
          <a:prstGeom prst="pieWedge">
            <a:avLst/>
          </a:prstGeom>
          <a:solidFill>
            <a:srgbClr val="3C7434"/>
          </a:solidFill>
          <a:ln w="508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CA" sz="1600"/>
          </a:p>
        </p:txBody>
      </p:sp>
      <p:sp>
        <p:nvSpPr>
          <p:cNvPr id="14" name="Partial Circle 6">
            <a:extLst>
              <a:ext uri="{FF2B5EF4-FFF2-40B4-BE49-F238E27FC236}">
                <a16:creationId xmlns:a16="http://schemas.microsoft.com/office/drawing/2014/main" id="{03E49DC4-78A9-9600-CD22-14098DB057CA}"/>
              </a:ext>
            </a:extLst>
          </p:cNvPr>
          <p:cNvSpPr txBox="1"/>
          <p:nvPr/>
        </p:nvSpPr>
        <p:spPr>
          <a:xfrm>
            <a:off x="6395096" y="3765479"/>
            <a:ext cx="1390084" cy="12765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j-lt"/>
              </a:rPr>
              <a:t>Pursue High Margin Business</a:t>
            </a:r>
          </a:p>
        </p:txBody>
      </p:sp>
      <p:sp>
        <p:nvSpPr>
          <p:cNvPr id="13" name="Partial Circle 12">
            <a:extLst>
              <a:ext uri="{FF2B5EF4-FFF2-40B4-BE49-F238E27FC236}">
                <a16:creationId xmlns:a16="http://schemas.microsoft.com/office/drawing/2014/main" id="{CA2A7F37-0436-98E9-0F00-1A5E46B221E9}"/>
              </a:ext>
            </a:extLst>
          </p:cNvPr>
          <p:cNvSpPr/>
          <p:nvPr/>
        </p:nvSpPr>
        <p:spPr>
          <a:xfrm>
            <a:off x="4303284" y="1580593"/>
            <a:ext cx="1805294" cy="1805294"/>
          </a:xfrm>
          <a:prstGeom prst="pieWedge">
            <a:avLst/>
          </a:prstGeom>
          <a:solidFill>
            <a:schemeClr val="accent1">
              <a:lumMod val="50000"/>
            </a:schemeClr>
          </a:solidFill>
          <a:ln w="254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CA" sz="1600"/>
          </a:p>
        </p:txBody>
      </p:sp>
      <p:sp>
        <p:nvSpPr>
          <p:cNvPr id="34" name="Oval 33">
            <a:extLst>
              <a:ext uri="{FF2B5EF4-FFF2-40B4-BE49-F238E27FC236}">
                <a16:creationId xmlns:a16="http://schemas.microsoft.com/office/drawing/2014/main" id="{9B9C7C0D-771F-AECB-5499-61CDC222ED63}"/>
              </a:ext>
            </a:extLst>
          </p:cNvPr>
          <p:cNvSpPr/>
          <p:nvPr/>
        </p:nvSpPr>
        <p:spPr>
          <a:xfrm rot="10800000">
            <a:off x="5521497" y="2766630"/>
            <a:ext cx="1164550" cy="11645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1" name="Graphic 60">
            <a:extLst>
              <a:ext uri="{FF2B5EF4-FFF2-40B4-BE49-F238E27FC236}">
                <a16:creationId xmlns:a16="http://schemas.microsoft.com/office/drawing/2014/main" id="{90371531-AF58-60FE-2BA5-4EBCB005F0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571054" y="2816471"/>
            <a:ext cx="1064868" cy="1064868"/>
          </a:xfrm>
          <a:prstGeom prst="rect">
            <a:avLst/>
          </a:prstGeom>
        </p:spPr>
      </p:pic>
      <p:sp>
        <p:nvSpPr>
          <p:cNvPr id="22" name="Oval 21">
            <a:extLst>
              <a:ext uri="{FF2B5EF4-FFF2-40B4-BE49-F238E27FC236}">
                <a16:creationId xmlns:a16="http://schemas.microsoft.com/office/drawing/2014/main" id="{0B314B9E-1CB6-0CCC-1B73-D7443A072453}"/>
              </a:ext>
            </a:extLst>
          </p:cNvPr>
          <p:cNvSpPr/>
          <p:nvPr/>
        </p:nvSpPr>
        <p:spPr>
          <a:xfrm>
            <a:off x="236233" y="6085466"/>
            <a:ext cx="606829" cy="606829"/>
          </a:xfrm>
          <a:prstGeom prst="ellipse">
            <a:avLst/>
          </a:prstGeom>
          <a:blipFill rotWithShape="1">
            <a:blip r:embed="rId6"/>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4" name="Slide Number Placeholder 5">
            <a:extLst>
              <a:ext uri="{FF2B5EF4-FFF2-40B4-BE49-F238E27FC236}">
                <a16:creationId xmlns:a16="http://schemas.microsoft.com/office/drawing/2014/main" id="{6095EAA5-CD5E-79C7-0C7F-BB518E26AED1}"/>
              </a:ext>
            </a:extLst>
          </p:cNvPr>
          <p:cNvSpPr txBox="1">
            <a:spLocks/>
          </p:cNvSpPr>
          <p:nvPr/>
        </p:nvSpPr>
        <p:spPr>
          <a:xfrm>
            <a:off x="11125409" y="6279544"/>
            <a:ext cx="749968" cy="365125"/>
          </a:xfrm>
          <a:prstGeom prst="rect">
            <a:avLst/>
          </a:prstGeom>
        </p:spPr>
        <p:txBody>
          <a:bodyPr/>
          <a:lstStyle>
            <a:defPPr>
              <a:defRPr lang="en-US"/>
            </a:defPPr>
            <a:lvl1pPr marL="0" algn="l" defTabSz="914400" rtl="0" eaLnBrk="1" latinLnBrk="0" hangingPunct="1">
              <a:defRPr lang="en-US" sz="1200" kern="1200" smtClean="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A47E1BB-4538-49FA-9D62-2EF2D3DB0F85}" type="slidenum">
              <a:rPr lang="en-CA" b="1" smtClean="0">
                <a:solidFill>
                  <a:schemeClr val="bg1"/>
                </a:solidFill>
              </a:rPr>
              <a:pPr algn="r"/>
              <a:t>15</a:t>
            </a:fld>
            <a:endParaRPr lang="en-CA" b="1">
              <a:solidFill>
                <a:schemeClr val="bg1"/>
              </a:solidFill>
            </a:endParaRPr>
          </a:p>
        </p:txBody>
      </p:sp>
      <p:grpSp>
        <p:nvGrpSpPr>
          <p:cNvPr id="2" name="Group 1">
            <a:extLst>
              <a:ext uri="{FF2B5EF4-FFF2-40B4-BE49-F238E27FC236}">
                <a16:creationId xmlns:a16="http://schemas.microsoft.com/office/drawing/2014/main" id="{36C78826-6571-718D-0F19-8898149B1AF7}"/>
              </a:ext>
            </a:extLst>
          </p:cNvPr>
          <p:cNvGrpSpPr/>
          <p:nvPr/>
        </p:nvGrpSpPr>
        <p:grpSpPr>
          <a:xfrm>
            <a:off x="8123816" y="4001812"/>
            <a:ext cx="2121748" cy="1419402"/>
            <a:chOff x="7603511" y="3994065"/>
            <a:chExt cx="2121748" cy="1419402"/>
          </a:xfrm>
        </p:grpSpPr>
        <p:sp>
          <p:nvSpPr>
            <p:cNvPr id="48" name="Isosceles Triangle 47">
              <a:extLst>
                <a:ext uri="{FF2B5EF4-FFF2-40B4-BE49-F238E27FC236}">
                  <a16:creationId xmlns:a16="http://schemas.microsoft.com/office/drawing/2014/main" id="{436DDEB8-BD2B-C145-A25D-2017AA1DEEEC}"/>
                </a:ext>
              </a:extLst>
            </p:cNvPr>
            <p:cNvSpPr/>
            <p:nvPr/>
          </p:nvSpPr>
          <p:spPr>
            <a:xfrm rot="17477997">
              <a:off x="7951326" y="4028110"/>
              <a:ext cx="215708" cy="911338"/>
            </a:xfrm>
            <a:prstGeom prst="triangle">
              <a:avLst>
                <a:gd name="adj" fmla="val 0"/>
              </a:avLst>
            </a:prstGeom>
            <a:solidFill>
              <a:srgbClr val="3C7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Rectangle 48">
              <a:extLst>
                <a:ext uri="{FF2B5EF4-FFF2-40B4-BE49-F238E27FC236}">
                  <a16:creationId xmlns:a16="http://schemas.microsoft.com/office/drawing/2014/main" id="{ED714A09-3B96-1320-B08C-AF5457B26A9D}"/>
                </a:ext>
              </a:extLst>
            </p:cNvPr>
            <p:cNvSpPr/>
            <p:nvPr/>
          </p:nvSpPr>
          <p:spPr>
            <a:xfrm flipV="1">
              <a:off x="8110361" y="3994065"/>
              <a:ext cx="1614898" cy="1419402"/>
            </a:xfrm>
            <a:prstGeom prst="rect">
              <a:avLst/>
            </a:prstGeom>
            <a:solidFill>
              <a:srgbClr val="3C7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New shape">
              <a:extLst>
                <a:ext uri="{FF2B5EF4-FFF2-40B4-BE49-F238E27FC236}">
                  <a16:creationId xmlns:a16="http://schemas.microsoft.com/office/drawing/2014/main" id="{2F86850A-9C39-46DE-1A5C-4FC0811B3CAA}"/>
                </a:ext>
              </a:extLst>
            </p:cNvPr>
            <p:cNvSpPr/>
            <p:nvPr/>
          </p:nvSpPr>
          <p:spPr>
            <a:xfrm>
              <a:off x="8162743" y="4132632"/>
              <a:ext cx="1510133" cy="381000"/>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25908" rIns="91440" bIns="45720" rtlCol="0" anchor="t"/>
            <a:lstStyle/>
            <a:p>
              <a:pPr algn="ctr" defTabSz="457200">
                <a:spcBef>
                  <a:spcPct val="0"/>
                </a:spcBef>
                <a:spcAft>
                  <a:spcPct val="0"/>
                </a:spcAft>
              </a:pPr>
              <a:r>
                <a:rPr lang="en-US" sz="1600" b="1">
                  <a:solidFill>
                    <a:schemeClr val="bg1"/>
                  </a:solidFill>
                </a:rPr>
                <a:t>Market Positioning</a:t>
              </a:r>
            </a:p>
            <a:p>
              <a:pPr algn="ctr" defTabSz="457200">
                <a:spcBef>
                  <a:spcPts val="1200"/>
                </a:spcBef>
                <a:spcAft>
                  <a:spcPct val="0"/>
                </a:spcAft>
              </a:pPr>
              <a:r>
                <a:rPr lang="en-US" sz="1600" b="1">
                  <a:solidFill>
                    <a:schemeClr val="bg1"/>
                  </a:solidFill>
                </a:rPr>
                <a:t>Advanced Technology</a:t>
              </a:r>
            </a:p>
          </p:txBody>
        </p:sp>
        <p:cxnSp>
          <p:nvCxnSpPr>
            <p:cNvPr id="51" name="Straight Connector 50">
              <a:extLst>
                <a:ext uri="{FF2B5EF4-FFF2-40B4-BE49-F238E27FC236}">
                  <a16:creationId xmlns:a16="http://schemas.microsoft.com/office/drawing/2014/main" id="{9FA3C9A1-1361-234F-1CE0-175AEF6728A8}"/>
                </a:ext>
              </a:extLst>
            </p:cNvPr>
            <p:cNvCxnSpPr/>
            <p:nvPr/>
          </p:nvCxnSpPr>
          <p:spPr>
            <a:xfrm>
              <a:off x="8333486" y="4703766"/>
              <a:ext cx="1134463" cy="0"/>
            </a:xfrm>
            <a:prstGeom prst="line">
              <a:avLst/>
            </a:prstGeom>
            <a:ln w="15875">
              <a:solidFill>
                <a:srgbClr val="D7A747"/>
              </a:solidFill>
            </a:ln>
          </p:spPr>
          <p:style>
            <a:lnRef idx="1">
              <a:schemeClr val="accent1"/>
            </a:lnRef>
            <a:fillRef idx="0">
              <a:schemeClr val="accent1"/>
            </a:fillRef>
            <a:effectRef idx="0">
              <a:schemeClr val="accent1"/>
            </a:effectRef>
            <a:fontRef idx="minor">
              <a:schemeClr val="tx1"/>
            </a:fontRef>
          </p:style>
        </p:cxnSp>
      </p:grpSp>
      <p:sp>
        <p:nvSpPr>
          <p:cNvPr id="60" name="Title 1">
            <a:extLst>
              <a:ext uri="{FF2B5EF4-FFF2-40B4-BE49-F238E27FC236}">
                <a16:creationId xmlns:a16="http://schemas.microsoft.com/office/drawing/2014/main" id="{2BB5A414-8C74-0E0A-7D0B-8D5C85BE7D05}"/>
              </a:ext>
            </a:extLst>
          </p:cNvPr>
          <p:cNvSpPr txBox="1">
            <a:spLocks/>
          </p:cNvSpPr>
          <p:nvPr/>
        </p:nvSpPr>
        <p:spPr>
          <a:xfrm>
            <a:off x="876300" y="6249229"/>
            <a:ext cx="3175000" cy="4309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a:cs typeface="Arial"/>
              </a:rPr>
              <a:t>TSX: FTG</a:t>
            </a:r>
            <a:endParaRPr lang="en-US" sz="800" b="1">
              <a:cs typeface="Arial" panose="020B0604020202020204" pitchFamily="34" charset="0"/>
            </a:endParaRPr>
          </a:p>
        </p:txBody>
      </p:sp>
      <p:sp>
        <p:nvSpPr>
          <p:cNvPr id="5" name="Title 1">
            <a:extLst>
              <a:ext uri="{FF2B5EF4-FFF2-40B4-BE49-F238E27FC236}">
                <a16:creationId xmlns:a16="http://schemas.microsoft.com/office/drawing/2014/main" id="{F99F395F-8E64-7060-CA8A-23909C6E5725}"/>
              </a:ext>
            </a:extLst>
          </p:cNvPr>
          <p:cNvSpPr txBox="1">
            <a:spLocks/>
          </p:cNvSpPr>
          <p:nvPr/>
        </p:nvSpPr>
        <p:spPr>
          <a:xfrm>
            <a:off x="3012707" y="504547"/>
            <a:ext cx="6166586" cy="571499"/>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rgbClr val="3C7434"/>
                </a:solidFill>
                <a:ea typeface="+mj-lt"/>
                <a:cs typeface="+mj-lt"/>
              </a:rPr>
              <a:t>FTG Strategic Initiatives</a:t>
            </a:r>
            <a:endParaRPr lang="en-US"/>
          </a:p>
        </p:txBody>
      </p:sp>
      <p:sp>
        <p:nvSpPr>
          <p:cNvPr id="8" name="Partial Circle 6">
            <a:extLst>
              <a:ext uri="{FF2B5EF4-FFF2-40B4-BE49-F238E27FC236}">
                <a16:creationId xmlns:a16="http://schemas.microsoft.com/office/drawing/2014/main" id="{A99C159D-8AC5-C587-46F2-C5A8D771E724}"/>
              </a:ext>
            </a:extLst>
          </p:cNvPr>
          <p:cNvSpPr txBox="1"/>
          <p:nvPr/>
        </p:nvSpPr>
        <p:spPr>
          <a:xfrm>
            <a:off x="4525687" y="1966401"/>
            <a:ext cx="1587137" cy="12765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400" kern="1200"/>
              <a:t>Reduce </a:t>
            </a:r>
            <a:r>
              <a:rPr lang="en-US" sz="1400"/>
              <a:t>Costs</a:t>
            </a:r>
            <a:r>
              <a:rPr lang="en-US" sz="1400" kern="1200"/>
              <a:t>, </a:t>
            </a:r>
            <a:r>
              <a:rPr lang="en-US" sz="1400"/>
              <a:t>Improve</a:t>
            </a:r>
            <a:r>
              <a:rPr lang="en-US" sz="1400" kern="1200"/>
              <a:t> </a:t>
            </a:r>
            <a:r>
              <a:rPr lang="en-US" sz="1400"/>
              <a:t>Efficiencies</a:t>
            </a:r>
            <a:endParaRPr lang="en-US" sz="1400" kern="1200"/>
          </a:p>
        </p:txBody>
      </p:sp>
      <p:sp>
        <p:nvSpPr>
          <p:cNvPr id="10" name="Partial Circle 6">
            <a:extLst>
              <a:ext uri="{FF2B5EF4-FFF2-40B4-BE49-F238E27FC236}">
                <a16:creationId xmlns:a16="http://schemas.microsoft.com/office/drawing/2014/main" id="{F359A299-CA19-5879-4BAC-95388F17AAD5}"/>
              </a:ext>
            </a:extLst>
          </p:cNvPr>
          <p:cNvSpPr txBox="1"/>
          <p:nvPr/>
        </p:nvSpPr>
        <p:spPr>
          <a:xfrm>
            <a:off x="6251967" y="1916107"/>
            <a:ext cx="1276535" cy="12765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400" kern="1200"/>
              <a:t>Increase Operating Leverage</a:t>
            </a:r>
          </a:p>
        </p:txBody>
      </p:sp>
      <p:sp>
        <p:nvSpPr>
          <p:cNvPr id="12" name="Partial Circle 6">
            <a:extLst>
              <a:ext uri="{FF2B5EF4-FFF2-40B4-BE49-F238E27FC236}">
                <a16:creationId xmlns:a16="http://schemas.microsoft.com/office/drawing/2014/main" id="{4F0CE754-FC6E-6F45-9BF2-68371B14949F}"/>
              </a:ext>
            </a:extLst>
          </p:cNvPr>
          <p:cNvSpPr txBox="1"/>
          <p:nvPr/>
        </p:nvSpPr>
        <p:spPr>
          <a:xfrm>
            <a:off x="4691953" y="3619165"/>
            <a:ext cx="1276535" cy="12765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400" kern="1200"/>
              <a:t>Expand Technology, Geography, Capacity </a:t>
            </a:r>
          </a:p>
        </p:txBody>
      </p:sp>
      <p:sp>
        <p:nvSpPr>
          <p:cNvPr id="15" name="Isosceles Triangle 14">
            <a:extLst>
              <a:ext uri="{FF2B5EF4-FFF2-40B4-BE49-F238E27FC236}">
                <a16:creationId xmlns:a16="http://schemas.microsoft.com/office/drawing/2014/main" id="{FBE0AD11-EABF-1FC3-95D0-D987C1AD4F67}"/>
              </a:ext>
            </a:extLst>
          </p:cNvPr>
          <p:cNvSpPr/>
          <p:nvPr/>
        </p:nvSpPr>
        <p:spPr>
          <a:xfrm rot="3093278" flipV="1">
            <a:off x="7842037" y="1628512"/>
            <a:ext cx="250558" cy="1077270"/>
          </a:xfrm>
          <a:prstGeom prst="triangl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a:extLst>
              <a:ext uri="{FF2B5EF4-FFF2-40B4-BE49-F238E27FC236}">
                <a16:creationId xmlns:a16="http://schemas.microsoft.com/office/drawing/2014/main" id="{AA057682-29AD-61AB-C781-72D349270ACB}"/>
              </a:ext>
            </a:extLst>
          </p:cNvPr>
          <p:cNvSpPr/>
          <p:nvPr/>
        </p:nvSpPr>
        <p:spPr>
          <a:xfrm>
            <a:off x="8110361" y="1630531"/>
            <a:ext cx="1357588" cy="6739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New shape">
            <a:extLst>
              <a:ext uri="{FF2B5EF4-FFF2-40B4-BE49-F238E27FC236}">
                <a16:creationId xmlns:a16="http://schemas.microsoft.com/office/drawing/2014/main" id="{D5FF404E-DF41-D22B-1C30-528008229056}"/>
              </a:ext>
            </a:extLst>
          </p:cNvPr>
          <p:cNvSpPr/>
          <p:nvPr/>
        </p:nvSpPr>
        <p:spPr>
          <a:xfrm>
            <a:off x="8333486" y="1812547"/>
            <a:ext cx="911338" cy="381000"/>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25908" rIns="91440" bIns="45720" rtlCol="0" anchor="t"/>
          <a:lstStyle/>
          <a:p>
            <a:pPr algn="ctr" defTabSz="457200">
              <a:lnSpc>
                <a:spcPct val="110000"/>
              </a:lnSpc>
              <a:spcBef>
                <a:spcPct val="0"/>
              </a:spcBef>
              <a:spcAft>
                <a:spcPct val="0"/>
              </a:spcAft>
            </a:pPr>
            <a:r>
              <a:rPr lang="en-US" sz="1600" b="1">
                <a:solidFill>
                  <a:srgbClr val="3C7434"/>
                </a:solidFill>
              </a:rPr>
              <a:t>Growth</a:t>
            </a:r>
          </a:p>
        </p:txBody>
      </p:sp>
      <p:sp>
        <p:nvSpPr>
          <p:cNvPr id="23" name="Isosceles Triangle 22">
            <a:extLst>
              <a:ext uri="{FF2B5EF4-FFF2-40B4-BE49-F238E27FC236}">
                <a16:creationId xmlns:a16="http://schemas.microsoft.com/office/drawing/2014/main" id="{794CB820-2C30-255E-7F68-960F7753B36D}"/>
              </a:ext>
            </a:extLst>
          </p:cNvPr>
          <p:cNvSpPr/>
          <p:nvPr/>
        </p:nvSpPr>
        <p:spPr>
          <a:xfrm rot="13893278" flipV="1">
            <a:off x="4093632" y="3954628"/>
            <a:ext cx="306366" cy="989071"/>
          </a:xfrm>
          <a:prstGeom prst="triangl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a:extLst>
              <a:ext uri="{FF2B5EF4-FFF2-40B4-BE49-F238E27FC236}">
                <a16:creationId xmlns:a16="http://schemas.microsoft.com/office/drawing/2014/main" id="{C92A5655-D59A-565E-38B3-7FDB952E0B14}"/>
              </a:ext>
            </a:extLst>
          </p:cNvPr>
          <p:cNvSpPr/>
          <p:nvPr/>
        </p:nvSpPr>
        <p:spPr>
          <a:xfrm rot="10800000">
            <a:off x="2491773" y="4384045"/>
            <a:ext cx="1562515" cy="6739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Rounded Corners 4">
            <a:extLst>
              <a:ext uri="{FF2B5EF4-FFF2-40B4-BE49-F238E27FC236}">
                <a16:creationId xmlns:a16="http://schemas.microsoft.com/office/drawing/2014/main" id="{3A6B77D6-D5C8-B971-1F93-CA98E23686F8}"/>
              </a:ext>
            </a:extLst>
          </p:cNvPr>
          <p:cNvSpPr txBox="1"/>
          <p:nvPr/>
        </p:nvSpPr>
        <p:spPr>
          <a:xfrm>
            <a:off x="2527233" y="4457050"/>
            <a:ext cx="1479657" cy="6009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64770" rIns="64770" bIns="64770" numCol="1" spcCol="1270" anchor="ctr" anchorCtr="0">
            <a:noAutofit/>
          </a:bodyPr>
          <a:lstStyle/>
          <a:p>
            <a:pPr marL="0" lvl="1" algn="ctr" defTabSz="755650">
              <a:lnSpc>
                <a:spcPct val="90000"/>
              </a:lnSpc>
              <a:spcBef>
                <a:spcPct val="0"/>
              </a:spcBef>
              <a:spcAft>
                <a:spcPct val="15000"/>
              </a:spcAft>
            </a:pPr>
            <a:r>
              <a:rPr lang="en-US" sz="1600" b="1" kern="1200">
                <a:solidFill>
                  <a:srgbClr val="3C7434"/>
                </a:solidFill>
              </a:rPr>
              <a:t>Acquisitions</a:t>
            </a:r>
          </a:p>
        </p:txBody>
      </p:sp>
      <p:grpSp>
        <p:nvGrpSpPr>
          <p:cNvPr id="28" name="Group 27">
            <a:extLst>
              <a:ext uri="{FF2B5EF4-FFF2-40B4-BE49-F238E27FC236}">
                <a16:creationId xmlns:a16="http://schemas.microsoft.com/office/drawing/2014/main" id="{55221C57-360C-F27D-92A3-6DC18E996597}"/>
              </a:ext>
            </a:extLst>
          </p:cNvPr>
          <p:cNvGrpSpPr/>
          <p:nvPr/>
        </p:nvGrpSpPr>
        <p:grpSpPr>
          <a:xfrm>
            <a:off x="2476607" y="1266638"/>
            <a:ext cx="2270189" cy="1415158"/>
            <a:chOff x="2365142" y="1712756"/>
            <a:chExt cx="2270189" cy="1415158"/>
          </a:xfrm>
          <a:solidFill>
            <a:srgbClr val="FFFFFF"/>
          </a:solidFill>
        </p:grpSpPr>
        <p:grpSp>
          <p:nvGrpSpPr>
            <p:cNvPr id="29" name="Group 28">
              <a:extLst>
                <a:ext uri="{FF2B5EF4-FFF2-40B4-BE49-F238E27FC236}">
                  <a16:creationId xmlns:a16="http://schemas.microsoft.com/office/drawing/2014/main" id="{346BD248-F385-595D-718C-FBC432D89F74}"/>
                </a:ext>
              </a:extLst>
            </p:cNvPr>
            <p:cNvGrpSpPr/>
            <p:nvPr/>
          </p:nvGrpSpPr>
          <p:grpSpPr>
            <a:xfrm>
              <a:off x="2365142" y="1712756"/>
              <a:ext cx="2270189" cy="1415158"/>
              <a:chOff x="2365142" y="1712756"/>
              <a:chExt cx="2270189" cy="1415158"/>
            </a:xfrm>
            <a:grpFill/>
          </p:grpSpPr>
          <p:grpSp>
            <p:nvGrpSpPr>
              <p:cNvPr id="31" name="Group 30">
                <a:extLst>
                  <a:ext uri="{FF2B5EF4-FFF2-40B4-BE49-F238E27FC236}">
                    <a16:creationId xmlns:a16="http://schemas.microsoft.com/office/drawing/2014/main" id="{2CDE4CB9-F564-D668-7141-9D4ED99ACF76}"/>
                  </a:ext>
                </a:extLst>
              </p:cNvPr>
              <p:cNvGrpSpPr/>
              <p:nvPr/>
            </p:nvGrpSpPr>
            <p:grpSpPr>
              <a:xfrm rot="10800000">
                <a:off x="2365142" y="1712756"/>
                <a:ext cx="2270189" cy="1415158"/>
                <a:chOff x="7280512" y="4442894"/>
                <a:chExt cx="2270189" cy="1415158"/>
              </a:xfrm>
              <a:grpFill/>
            </p:grpSpPr>
            <p:sp>
              <p:nvSpPr>
                <p:cNvPr id="33" name="Isosceles Triangle 32">
                  <a:extLst>
                    <a:ext uri="{FF2B5EF4-FFF2-40B4-BE49-F238E27FC236}">
                      <a16:creationId xmlns:a16="http://schemas.microsoft.com/office/drawing/2014/main" id="{C2753976-AA89-C3BE-CA04-237DE4F644A0}"/>
                    </a:ext>
                  </a:extLst>
                </p:cNvPr>
                <p:cNvSpPr/>
                <p:nvPr/>
              </p:nvSpPr>
              <p:spPr>
                <a:xfrm rot="18506722">
                  <a:off x="7675698" y="4356490"/>
                  <a:ext cx="311469" cy="1101841"/>
                </a:xfrm>
                <a:prstGeom prst="triangle">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Rectangle 35">
                  <a:extLst>
                    <a:ext uri="{FF2B5EF4-FFF2-40B4-BE49-F238E27FC236}">
                      <a16:creationId xmlns:a16="http://schemas.microsoft.com/office/drawing/2014/main" id="{78ED5E24-897D-514F-1844-EEDC9FDB6017}"/>
                    </a:ext>
                  </a:extLst>
                </p:cNvPr>
                <p:cNvSpPr/>
                <p:nvPr/>
              </p:nvSpPr>
              <p:spPr>
                <a:xfrm flipV="1">
                  <a:off x="7935803" y="4442894"/>
                  <a:ext cx="1614898" cy="141515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32" name="New shape">
                <a:extLst>
                  <a:ext uri="{FF2B5EF4-FFF2-40B4-BE49-F238E27FC236}">
                    <a16:creationId xmlns:a16="http://schemas.microsoft.com/office/drawing/2014/main" id="{15BB2384-776D-89DD-B7FA-300B186B3F24}"/>
                  </a:ext>
                </a:extLst>
              </p:cNvPr>
              <p:cNvSpPr/>
              <p:nvPr/>
            </p:nvSpPr>
            <p:spPr>
              <a:xfrm>
                <a:off x="2417213" y="1848605"/>
                <a:ext cx="1510133" cy="1013466"/>
              </a:xfrm>
              <a:prstGeom prst="rect">
                <a:avLst/>
              </a:prstGeom>
              <a:grp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25908" rIns="91440" bIns="45720" rtlCol="0" anchor="t"/>
              <a:lstStyle/>
              <a:p>
                <a:pPr marL="0" lvl="1" algn="ctr" defTabSz="755650">
                  <a:lnSpc>
                    <a:spcPct val="90000"/>
                  </a:lnSpc>
                  <a:spcBef>
                    <a:spcPct val="0"/>
                  </a:spcBef>
                  <a:spcAft>
                    <a:spcPct val="15000"/>
                  </a:spcAft>
                </a:pPr>
                <a:r>
                  <a:rPr lang="en-US" sz="1600" b="1">
                    <a:solidFill>
                      <a:srgbClr val="3C7434"/>
                    </a:solidFill>
                  </a:rPr>
                  <a:t>Operating Performance</a:t>
                </a:r>
                <a:endParaRPr lang="en-US" sz="1400" b="1">
                  <a:solidFill>
                    <a:srgbClr val="3C7434"/>
                  </a:solidFill>
                </a:endParaRPr>
              </a:p>
              <a:p>
                <a:pPr marL="0" lvl="1" algn="ctr" defTabSz="755650">
                  <a:lnSpc>
                    <a:spcPct val="90000"/>
                  </a:lnSpc>
                  <a:spcBef>
                    <a:spcPct val="0"/>
                  </a:spcBef>
                  <a:spcAft>
                    <a:spcPct val="15000"/>
                  </a:spcAft>
                </a:pPr>
                <a:endParaRPr lang="en-US" sz="600" b="1">
                  <a:solidFill>
                    <a:srgbClr val="3C7434"/>
                  </a:solidFill>
                </a:endParaRPr>
              </a:p>
              <a:p>
                <a:pPr marL="0" lvl="1" algn="ctr" defTabSz="755650">
                  <a:lnSpc>
                    <a:spcPct val="90000"/>
                  </a:lnSpc>
                  <a:spcBef>
                    <a:spcPct val="0"/>
                  </a:spcBef>
                  <a:spcAft>
                    <a:spcPct val="15000"/>
                  </a:spcAft>
                </a:pPr>
                <a:r>
                  <a:rPr lang="en-US" sz="1600" b="1">
                    <a:solidFill>
                      <a:srgbClr val="3C7434"/>
                    </a:solidFill>
                  </a:rPr>
                  <a:t>Deliver Value to Customers</a:t>
                </a:r>
              </a:p>
            </p:txBody>
          </p:sp>
        </p:grpSp>
        <p:cxnSp>
          <p:nvCxnSpPr>
            <p:cNvPr id="30" name="Straight Connector 29">
              <a:extLst>
                <a:ext uri="{FF2B5EF4-FFF2-40B4-BE49-F238E27FC236}">
                  <a16:creationId xmlns:a16="http://schemas.microsoft.com/office/drawing/2014/main" id="{C93997BC-EC70-976A-CE6B-8EF2C565B941}"/>
                </a:ext>
              </a:extLst>
            </p:cNvPr>
            <p:cNvCxnSpPr/>
            <p:nvPr/>
          </p:nvCxnSpPr>
          <p:spPr>
            <a:xfrm>
              <a:off x="2605047" y="2339986"/>
              <a:ext cx="1134463" cy="0"/>
            </a:xfrm>
            <a:prstGeom prst="line">
              <a:avLst/>
            </a:prstGeom>
            <a:grpFill/>
            <a:ln w="15875">
              <a:solidFill>
                <a:srgbClr val="D7A747"/>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745238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66000" fill="hold" grpId="0" nodeType="afterEffect" p14:presetBounceEnd="66000">
                                      <p:stCondLst>
                                        <p:cond delay="0"/>
                                      </p:stCondLst>
                                      <p:childTnLst>
                                        <p:animScale p14:bounceEnd="66000">
                                          <p:cBhvr>
                                            <p:cTn id="6" dur="5000" fill="hold"/>
                                            <p:tgtEl>
                                              <p:spTgt spid="7"/>
                                            </p:tgtEl>
                                          </p:cBhvr>
                                          <p:by x="110000" y="110000"/>
                                        </p:animScale>
                                      </p:childTnLst>
                                    </p:cTn>
                                  </p:par>
                                  <p:par>
                                    <p:cTn id="7" presetID="6" presetClass="emph" presetSubtype="0" accel="66000" fill="hold" grpId="0" nodeType="withEffect" p14:presetBounceEnd="66000">
                                      <p:stCondLst>
                                        <p:cond delay="250"/>
                                      </p:stCondLst>
                                      <p:childTnLst>
                                        <p:animScale p14:bounceEnd="66000">
                                          <p:cBhvr>
                                            <p:cTn id="8" dur="5000" fill="hold"/>
                                            <p:tgtEl>
                                              <p:spTgt spid="1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66000" fill="hold" grpId="0" nodeType="afterEffect">
                                      <p:stCondLst>
                                        <p:cond delay="0"/>
                                      </p:stCondLst>
                                      <p:childTnLst>
                                        <p:animScale>
                                          <p:cBhvr>
                                            <p:cTn id="6" dur="5000" fill="hold"/>
                                            <p:tgtEl>
                                              <p:spTgt spid="7"/>
                                            </p:tgtEl>
                                          </p:cBhvr>
                                          <p:by x="110000" y="110000"/>
                                        </p:animScale>
                                      </p:childTnLst>
                                    </p:cTn>
                                  </p:par>
                                  <p:par>
                                    <p:cTn id="7" presetID="6" presetClass="emph" presetSubtype="0" accel="66000" fill="hold" grpId="0" nodeType="withEffect">
                                      <p:stCondLst>
                                        <p:cond delay="250"/>
                                      </p:stCondLst>
                                      <p:childTnLst>
                                        <p:animScale>
                                          <p:cBhvr>
                                            <p:cTn id="8" dur="5000" fill="hold"/>
                                            <p:tgtEl>
                                              <p:spTgt spid="1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descr="A jet taking off from a plane&#10;&#10;Description automatically generated">
            <a:extLst>
              <a:ext uri="{FF2B5EF4-FFF2-40B4-BE49-F238E27FC236}">
                <a16:creationId xmlns:a16="http://schemas.microsoft.com/office/drawing/2014/main" id="{CB5C4352-1B4A-6657-0C33-E520C80FB323}"/>
              </a:ext>
            </a:extLst>
          </p:cNvPr>
          <p:cNvPicPr>
            <a:picLocks noChangeAspect="1"/>
          </p:cNvPicPr>
          <p:nvPr/>
        </p:nvPicPr>
        <p:blipFill rotWithShape="1">
          <a:blip r:embed="rId2">
            <a:extLst>
              <a:ext uri="{28A0092B-C50C-407E-A947-70E740481C1C}">
                <a14:useLocalDpi xmlns:a14="http://schemas.microsoft.com/office/drawing/2010/main" val="0"/>
              </a:ext>
            </a:extLst>
          </a:blip>
          <a:srcRect l="26788" r="7864"/>
          <a:stretch/>
        </p:blipFill>
        <p:spPr>
          <a:xfrm flipH="1">
            <a:off x="0" y="0"/>
            <a:ext cx="12192000" cy="6858000"/>
          </a:xfrm>
          <a:prstGeom prst="rect">
            <a:avLst/>
          </a:prstGeom>
        </p:spPr>
      </p:pic>
      <p:sp>
        <p:nvSpPr>
          <p:cNvPr id="36" name="Rectangle: Rounded Corners 35">
            <a:extLst>
              <a:ext uri="{FF2B5EF4-FFF2-40B4-BE49-F238E27FC236}">
                <a16:creationId xmlns:a16="http://schemas.microsoft.com/office/drawing/2014/main" id="{8D2FD9FF-BD17-D31D-2096-304A7CEAEF26}"/>
              </a:ext>
            </a:extLst>
          </p:cNvPr>
          <p:cNvSpPr/>
          <p:nvPr/>
        </p:nvSpPr>
        <p:spPr>
          <a:xfrm>
            <a:off x="1188979" y="1868804"/>
            <a:ext cx="4614921" cy="529284"/>
          </a:xfrm>
          <a:prstGeom prst="roundRect">
            <a:avLst>
              <a:gd name="adj" fmla="val 7200"/>
            </a:avLst>
          </a:prstGeom>
          <a:solidFill>
            <a:srgbClr val="FFFFFF">
              <a:alpha val="6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Rectangle: Rounded Corners 36">
            <a:extLst>
              <a:ext uri="{FF2B5EF4-FFF2-40B4-BE49-F238E27FC236}">
                <a16:creationId xmlns:a16="http://schemas.microsoft.com/office/drawing/2014/main" id="{05A627F8-40CD-C1C2-0291-D7051F9CE221}"/>
              </a:ext>
            </a:extLst>
          </p:cNvPr>
          <p:cNvSpPr/>
          <p:nvPr/>
        </p:nvSpPr>
        <p:spPr>
          <a:xfrm>
            <a:off x="1188979" y="2490911"/>
            <a:ext cx="4614921" cy="529284"/>
          </a:xfrm>
          <a:prstGeom prst="roundRect">
            <a:avLst>
              <a:gd name="adj" fmla="val 7200"/>
            </a:avLst>
          </a:prstGeom>
          <a:solidFill>
            <a:srgbClr val="FFFFFF">
              <a:alpha val="6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Rectangle: Rounded Corners 37">
            <a:extLst>
              <a:ext uri="{FF2B5EF4-FFF2-40B4-BE49-F238E27FC236}">
                <a16:creationId xmlns:a16="http://schemas.microsoft.com/office/drawing/2014/main" id="{1AE9CBBC-3AEB-EC93-3650-3BA6749EE902}"/>
              </a:ext>
            </a:extLst>
          </p:cNvPr>
          <p:cNvSpPr/>
          <p:nvPr/>
        </p:nvSpPr>
        <p:spPr>
          <a:xfrm>
            <a:off x="1188979" y="3113018"/>
            <a:ext cx="4614921" cy="529284"/>
          </a:xfrm>
          <a:prstGeom prst="roundRect">
            <a:avLst>
              <a:gd name="adj" fmla="val 7200"/>
            </a:avLst>
          </a:prstGeom>
          <a:solidFill>
            <a:srgbClr val="FFFFFF">
              <a:alpha val="6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Rectangle: Rounded Corners 38">
            <a:extLst>
              <a:ext uri="{FF2B5EF4-FFF2-40B4-BE49-F238E27FC236}">
                <a16:creationId xmlns:a16="http://schemas.microsoft.com/office/drawing/2014/main" id="{93BF5AEA-FB25-B3CB-AE75-2BC9EBF1BA3A}"/>
              </a:ext>
            </a:extLst>
          </p:cNvPr>
          <p:cNvSpPr/>
          <p:nvPr/>
        </p:nvSpPr>
        <p:spPr>
          <a:xfrm>
            <a:off x="1188979" y="3735125"/>
            <a:ext cx="4614921" cy="529284"/>
          </a:xfrm>
          <a:prstGeom prst="roundRect">
            <a:avLst>
              <a:gd name="adj" fmla="val 7200"/>
            </a:avLst>
          </a:prstGeom>
          <a:solidFill>
            <a:srgbClr val="FFFFFF">
              <a:alpha val="6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Rectangle: Rounded Corners 39">
            <a:extLst>
              <a:ext uri="{FF2B5EF4-FFF2-40B4-BE49-F238E27FC236}">
                <a16:creationId xmlns:a16="http://schemas.microsoft.com/office/drawing/2014/main" id="{D9110791-8351-0C15-4340-018561F30FC5}"/>
              </a:ext>
            </a:extLst>
          </p:cNvPr>
          <p:cNvSpPr/>
          <p:nvPr/>
        </p:nvSpPr>
        <p:spPr>
          <a:xfrm>
            <a:off x="1188979" y="4357232"/>
            <a:ext cx="4614921" cy="529284"/>
          </a:xfrm>
          <a:prstGeom prst="roundRect">
            <a:avLst>
              <a:gd name="adj" fmla="val 7200"/>
            </a:avLst>
          </a:prstGeom>
          <a:solidFill>
            <a:srgbClr val="FFFFFF">
              <a:alpha val="6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8AD9871D-F460-7312-8D76-696A1CA2F420}"/>
              </a:ext>
            </a:extLst>
          </p:cNvPr>
          <p:cNvSpPr txBox="1">
            <a:spLocks/>
          </p:cNvSpPr>
          <p:nvPr/>
        </p:nvSpPr>
        <p:spPr>
          <a:xfrm>
            <a:off x="876300" y="515464"/>
            <a:ext cx="3644900" cy="571499"/>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a:solidFill>
                  <a:srgbClr val="3C7434"/>
                </a:solidFill>
              </a:rPr>
              <a:t>Barriers to Entry</a:t>
            </a:r>
            <a:endParaRPr lang="en-US" sz="3000" b="1">
              <a:solidFill>
                <a:srgbClr val="3C7434"/>
              </a:solidFill>
              <a:cs typeface="Hind SemiBold"/>
            </a:endParaRPr>
          </a:p>
        </p:txBody>
      </p:sp>
      <p:sp>
        <p:nvSpPr>
          <p:cNvPr id="34" name="Rectangle: Rounded Corners 33">
            <a:extLst>
              <a:ext uri="{FF2B5EF4-FFF2-40B4-BE49-F238E27FC236}">
                <a16:creationId xmlns:a16="http://schemas.microsoft.com/office/drawing/2014/main" id="{75A118E0-0B1B-1552-73C2-90758BCA7F66}"/>
              </a:ext>
            </a:extLst>
          </p:cNvPr>
          <p:cNvSpPr/>
          <p:nvPr/>
        </p:nvSpPr>
        <p:spPr>
          <a:xfrm>
            <a:off x="1188979" y="1246697"/>
            <a:ext cx="4614921" cy="529284"/>
          </a:xfrm>
          <a:prstGeom prst="roundRect">
            <a:avLst>
              <a:gd name="adj" fmla="val 7200"/>
            </a:avLst>
          </a:prstGeom>
          <a:solidFill>
            <a:srgbClr val="FFFFFF">
              <a:alpha val="6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a:extLst>
              <a:ext uri="{FF2B5EF4-FFF2-40B4-BE49-F238E27FC236}">
                <a16:creationId xmlns:a16="http://schemas.microsoft.com/office/drawing/2014/main" id="{08A5EF91-B8E1-18FC-C35D-7622EB52D505}"/>
              </a:ext>
            </a:extLst>
          </p:cNvPr>
          <p:cNvSpPr>
            <a:spLocks noGrp="1"/>
          </p:cNvSpPr>
          <p:nvPr>
            <p:ph idx="1"/>
          </p:nvPr>
        </p:nvSpPr>
        <p:spPr>
          <a:xfrm>
            <a:off x="1572438" y="1246695"/>
            <a:ext cx="4061934" cy="529286"/>
          </a:xfrm>
        </p:spPr>
        <p:txBody>
          <a:bodyPr tIns="91440" anchor="ctr">
            <a:noAutofit/>
          </a:bodyPr>
          <a:lstStyle/>
          <a:p>
            <a:pPr marL="0" lvl="0" indent="0">
              <a:spcBef>
                <a:spcPts val="2800"/>
              </a:spcBef>
              <a:buNone/>
            </a:pPr>
            <a:r>
              <a:rPr lang="en-CA" sz="1800" dirty="0">
                <a:solidFill>
                  <a:srgbClr val="1F4E79"/>
                </a:solidFill>
                <a:effectLst/>
                <a:latin typeface="+mj-lt"/>
                <a:ea typeface="Times New Roman" panose="02020603050405020304" pitchFamily="18" charset="0"/>
                <a:cs typeface="Aptos" panose="020B0004020202020204" pitchFamily="34" charset="0"/>
              </a:rPr>
              <a:t>Technology/Capabilities</a:t>
            </a:r>
            <a:endParaRPr lang="en-CA" sz="1800" dirty="0">
              <a:solidFill>
                <a:srgbClr val="1F4E79"/>
              </a:solidFill>
              <a:effectLst/>
              <a:latin typeface="+mj-lt"/>
              <a:ea typeface="Aptos" panose="020B0004020202020204" pitchFamily="34" charset="0"/>
              <a:cs typeface="Aptos" panose="020B0004020202020204" pitchFamily="34" charset="0"/>
            </a:endParaRPr>
          </a:p>
        </p:txBody>
      </p:sp>
      <p:sp>
        <p:nvSpPr>
          <p:cNvPr id="25" name="Oval 24">
            <a:extLst>
              <a:ext uri="{FF2B5EF4-FFF2-40B4-BE49-F238E27FC236}">
                <a16:creationId xmlns:a16="http://schemas.microsoft.com/office/drawing/2014/main" id="{A2140584-B693-034F-FBE5-A53A74C8F93F}"/>
              </a:ext>
            </a:extLst>
          </p:cNvPr>
          <p:cNvSpPr/>
          <p:nvPr/>
        </p:nvSpPr>
        <p:spPr>
          <a:xfrm>
            <a:off x="957277" y="1246696"/>
            <a:ext cx="529286" cy="529286"/>
          </a:xfrm>
          <a:prstGeom prst="ellipse">
            <a:avLst/>
          </a:prstGeom>
          <a:solidFill>
            <a:srgbClr val="3C7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4" name="Graphic 23" descr="Plug with solid fill">
            <a:extLst>
              <a:ext uri="{FF2B5EF4-FFF2-40B4-BE49-F238E27FC236}">
                <a16:creationId xmlns:a16="http://schemas.microsoft.com/office/drawing/2014/main" id="{03CCFB9F-9064-3687-D34A-CE30F0EC14F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5295" y="1340549"/>
            <a:ext cx="373250" cy="373250"/>
          </a:xfrm>
          <a:prstGeom prst="rect">
            <a:avLst/>
          </a:prstGeom>
        </p:spPr>
      </p:pic>
      <p:sp>
        <p:nvSpPr>
          <p:cNvPr id="26" name="Oval 25">
            <a:extLst>
              <a:ext uri="{FF2B5EF4-FFF2-40B4-BE49-F238E27FC236}">
                <a16:creationId xmlns:a16="http://schemas.microsoft.com/office/drawing/2014/main" id="{64E85C48-1D5F-02F6-0F95-C4C535BD1107}"/>
              </a:ext>
            </a:extLst>
          </p:cNvPr>
          <p:cNvSpPr/>
          <p:nvPr/>
        </p:nvSpPr>
        <p:spPr>
          <a:xfrm>
            <a:off x="957277" y="1868803"/>
            <a:ext cx="529286" cy="529286"/>
          </a:xfrm>
          <a:prstGeom prst="ellipse">
            <a:avLst/>
          </a:prstGeom>
          <a:solidFill>
            <a:srgbClr val="3C7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Oval 27">
            <a:extLst>
              <a:ext uri="{FF2B5EF4-FFF2-40B4-BE49-F238E27FC236}">
                <a16:creationId xmlns:a16="http://schemas.microsoft.com/office/drawing/2014/main" id="{3DD0729C-DA4A-5C97-55DD-CC38CA800146}"/>
              </a:ext>
            </a:extLst>
          </p:cNvPr>
          <p:cNvSpPr/>
          <p:nvPr/>
        </p:nvSpPr>
        <p:spPr>
          <a:xfrm>
            <a:off x="957277" y="2490910"/>
            <a:ext cx="529286" cy="529286"/>
          </a:xfrm>
          <a:prstGeom prst="ellipse">
            <a:avLst/>
          </a:prstGeom>
          <a:solidFill>
            <a:srgbClr val="3C7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Oval 28">
            <a:extLst>
              <a:ext uri="{FF2B5EF4-FFF2-40B4-BE49-F238E27FC236}">
                <a16:creationId xmlns:a16="http://schemas.microsoft.com/office/drawing/2014/main" id="{B94FE870-63BB-3FE8-DE69-01B4EC32A762}"/>
              </a:ext>
            </a:extLst>
          </p:cNvPr>
          <p:cNvSpPr/>
          <p:nvPr/>
        </p:nvSpPr>
        <p:spPr>
          <a:xfrm>
            <a:off x="957277" y="3113017"/>
            <a:ext cx="529286" cy="529286"/>
          </a:xfrm>
          <a:prstGeom prst="ellipse">
            <a:avLst/>
          </a:prstGeom>
          <a:solidFill>
            <a:srgbClr val="3C7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Oval 29">
            <a:extLst>
              <a:ext uri="{FF2B5EF4-FFF2-40B4-BE49-F238E27FC236}">
                <a16:creationId xmlns:a16="http://schemas.microsoft.com/office/drawing/2014/main" id="{E06476A5-73C7-763E-0498-096F76D95ECB}"/>
              </a:ext>
            </a:extLst>
          </p:cNvPr>
          <p:cNvSpPr/>
          <p:nvPr/>
        </p:nvSpPr>
        <p:spPr>
          <a:xfrm>
            <a:off x="957277" y="3735124"/>
            <a:ext cx="529286" cy="529286"/>
          </a:xfrm>
          <a:prstGeom prst="ellipse">
            <a:avLst/>
          </a:prstGeom>
          <a:solidFill>
            <a:srgbClr val="3C7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Rectangle: Rounded Corners 40">
            <a:extLst>
              <a:ext uri="{FF2B5EF4-FFF2-40B4-BE49-F238E27FC236}">
                <a16:creationId xmlns:a16="http://schemas.microsoft.com/office/drawing/2014/main" id="{74AF6119-07F7-CA15-A639-DAABF959D8C7}"/>
              </a:ext>
            </a:extLst>
          </p:cNvPr>
          <p:cNvSpPr/>
          <p:nvPr/>
        </p:nvSpPr>
        <p:spPr>
          <a:xfrm>
            <a:off x="1188979" y="4979338"/>
            <a:ext cx="4614921" cy="529284"/>
          </a:xfrm>
          <a:prstGeom prst="roundRect">
            <a:avLst>
              <a:gd name="adj" fmla="val 7200"/>
            </a:avLst>
          </a:prstGeom>
          <a:solidFill>
            <a:srgbClr val="FFFFFF">
              <a:alpha val="6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Oval 30">
            <a:extLst>
              <a:ext uri="{FF2B5EF4-FFF2-40B4-BE49-F238E27FC236}">
                <a16:creationId xmlns:a16="http://schemas.microsoft.com/office/drawing/2014/main" id="{0A778128-BE1A-7F2E-CAE5-B8D7CFA460FC}"/>
              </a:ext>
            </a:extLst>
          </p:cNvPr>
          <p:cNvSpPr/>
          <p:nvPr/>
        </p:nvSpPr>
        <p:spPr>
          <a:xfrm>
            <a:off x="957277" y="4357231"/>
            <a:ext cx="529286" cy="529286"/>
          </a:xfrm>
          <a:prstGeom prst="ellipse">
            <a:avLst/>
          </a:prstGeom>
          <a:solidFill>
            <a:srgbClr val="3C7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Oval 31">
            <a:extLst>
              <a:ext uri="{FF2B5EF4-FFF2-40B4-BE49-F238E27FC236}">
                <a16:creationId xmlns:a16="http://schemas.microsoft.com/office/drawing/2014/main" id="{8704767A-4BF5-B7A6-CC4C-603F9036B2B5}"/>
              </a:ext>
            </a:extLst>
          </p:cNvPr>
          <p:cNvSpPr/>
          <p:nvPr/>
        </p:nvSpPr>
        <p:spPr>
          <a:xfrm>
            <a:off x="957277" y="4979340"/>
            <a:ext cx="529286" cy="529286"/>
          </a:xfrm>
          <a:prstGeom prst="ellipse">
            <a:avLst/>
          </a:prstGeom>
          <a:solidFill>
            <a:srgbClr val="3C7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Graphic 11" descr="Earth globe: Americas with solid fill">
            <a:extLst>
              <a:ext uri="{FF2B5EF4-FFF2-40B4-BE49-F238E27FC236}">
                <a16:creationId xmlns:a16="http://schemas.microsoft.com/office/drawing/2014/main" id="{CAB27F69-C2E3-75A3-C136-A7F2135F93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7829" y="5034152"/>
            <a:ext cx="407798" cy="407798"/>
          </a:xfrm>
          <a:prstGeom prst="rect">
            <a:avLst/>
          </a:prstGeom>
        </p:spPr>
      </p:pic>
      <p:pic>
        <p:nvPicPr>
          <p:cNvPr id="14" name="Graphic 13" descr="Upward trend with solid fill">
            <a:extLst>
              <a:ext uri="{FF2B5EF4-FFF2-40B4-BE49-F238E27FC236}">
                <a16:creationId xmlns:a16="http://schemas.microsoft.com/office/drawing/2014/main" id="{DEA6C0DE-4A60-0273-A884-3FC7EDB695C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3477" y="4424098"/>
            <a:ext cx="376502" cy="376502"/>
          </a:xfrm>
          <a:prstGeom prst="rect">
            <a:avLst/>
          </a:prstGeom>
        </p:spPr>
      </p:pic>
      <p:pic>
        <p:nvPicPr>
          <p:cNvPr id="16" name="Graphic 15" descr="Checklist with solid fill">
            <a:extLst>
              <a:ext uri="{FF2B5EF4-FFF2-40B4-BE49-F238E27FC236}">
                <a16:creationId xmlns:a16="http://schemas.microsoft.com/office/drawing/2014/main" id="{AE5DDFFC-11AA-FCA0-9C2F-B188349E99E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47995" y="3824152"/>
            <a:ext cx="353184" cy="353184"/>
          </a:xfrm>
          <a:prstGeom prst="rect">
            <a:avLst/>
          </a:prstGeom>
        </p:spPr>
      </p:pic>
      <p:pic>
        <p:nvPicPr>
          <p:cNvPr id="18" name="Graphic 17" descr="Handshake with solid fill">
            <a:extLst>
              <a:ext uri="{FF2B5EF4-FFF2-40B4-BE49-F238E27FC236}">
                <a16:creationId xmlns:a16="http://schemas.microsoft.com/office/drawing/2014/main" id="{DBEBDBB4-1B3A-0D07-87A4-BE291076B61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16245" y="3183260"/>
            <a:ext cx="411350" cy="411350"/>
          </a:xfrm>
          <a:prstGeom prst="rect">
            <a:avLst/>
          </a:prstGeom>
        </p:spPr>
      </p:pic>
      <p:pic>
        <p:nvPicPr>
          <p:cNvPr id="20" name="Graphic 19" descr="Diploma with solid fill">
            <a:extLst>
              <a:ext uri="{FF2B5EF4-FFF2-40B4-BE49-F238E27FC236}">
                <a16:creationId xmlns:a16="http://schemas.microsoft.com/office/drawing/2014/main" id="{B2BEDDF8-1E38-E69F-BD74-0CBB79D7E12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28945" y="2562578"/>
            <a:ext cx="385950" cy="385950"/>
          </a:xfrm>
          <a:prstGeom prst="rect">
            <a:avLst/>
          </a:prstGeom>
        </p:spPr>
      </p:pic>
      <p:pic>
        <p:nvPicPr>
          <p:cNvPr id="22" name="Graphic 21" descr="Diploma roll with solid fill">
            <a:extLst>
              <a:ext uri="{FF2B5EF4-FFF2-40B4-BE49-F238E27FC236}">
                <a16:creationId xmlns:a16="http://schemas.microsoft.com/office/drawing/2014/main" id="{42C09C9F-E1D5-6146-B682-108B67D7876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02145" y="1927656"/>
            <a:ext cx="439550" cy="439550"/>
          </a:xfrm>
          <a:prstGeom prst="rect">
            <a:avLst/>
          </a:prstGeom>
        </p:spPr>
      </p:pic>
      <p:sp>
        <p:nvSpPr>
          <p:cNvPr id="42" name="Content Placeholder 2">
            <a:extLst>
              <a:ext uri="{FF2B5EF4-FFF2-40B4-BE49-F238E27FC236}">
                <a16:creationId xmlns:a16="http://schemas.microsoft.com/office/drawing/2014/main" id="{B2AB5273-4D84-2B6A-1F47-6D78A07ECA9B}"/>
              </a:ext>
            </a:extLst>
          </p:cNvPr>
          <p:cNvSpPr txBox="1">
            <a:spLocks/>
          </p:cNvSpPr>
          <p:nvPr/>
        </p:nvSpPr>
        <p:spPr>
          <a:xfrm>
            <a:off x="1572438" y="1868800"/>
            <a:ext cx="4061934" cy="529286"/>
          </a:xfrm>
          <a:prstGeom prst="rect">
            <a:avLst/>
          </a:prstGeom>
        </p:spPr>
        <p:txBody>
          <a:bodyPr vert="horz" lIns="91440" tIns="91440" rIns="91440" bIns="45720" rtlCol="0" anchor="ctr">
            <a:noAutofit/>
          </a:bodyPr>
          <a:lstStyle>
            <a:lvl1pPr marL="342900" marR="0" indent="-342900" algn="l" defTabSz="914400" rtl="0" eaLnBrk="1" fontAlgn="base" latinLnBrk="0" hangingPunct="1">
              <a:lnSpc>
                <a:spcPct val="100000"/>
              </a:lnSpc>
              <a:spcBef>
                <a:spcPct val="20000"/>
              </a:spcBef>
              <a:spcAft>
                <a:spcPct val="0"/>
              </a:spcAft>
              <a:buClr>
                <a:srgbClr val="000000"/>
              </a:buClr>
              <a:buSzTx/>
              <a:buFont typeface="Wingdings" pitchFamily="2" charset="2"/>
              <a:buBlip>
                <a:blip r:embed="rId17"/>
              </a:buBlip>
              <a:tabLst/>
              <a:defRPr sz="2000" kern="1200">
                <a:solidFill>
                  <a:schemeClr val="accent6">
                    <a:lumMod val="50000"/>
                  </a:schemeClr>
                </a:solidFill>
                <a:latin typeface="+mn-lt"/>
                <a:ea typeface="+mn-ea"/>
                <a:cs typeface="+mn-cs"/>
              </a:defRPr>
            </a:lvl1pPr>
            <a:lvl2pPr marL="742950" marR="0" indent="-285750" algn="l" defTabSz="914400" rtl="0" eaLnBrk="1" fontAlgn="base" latinLnBrk="0" hangingPunct="1">
              <a:lnSpc>
                <a:spcPct val="100000"/>
              </a:lnSpc>
              <a:spcBef>
                <a:spcPct val="20000"/>
              </a:spcBef>
              <a:spcAft>
                <a:spcPct val="0"/>
              </a:spcAft>
              <a:buClrTx/>
              <a:buSzTx/>
              <a:buFont typeface="Wingdings" pitchFamily="2" charset="2"/>
              <a:buBlip>
                <a:blip r:embed="rId18"/>
              </a:buBlip>
              <a:tabLst/>
              <a:defRPr sz="2000" kern="1200">
                <a:solidFill>
                  <a:schemeClr val="accent6">
                    <a:lumMod val="50000"/>
                  </a:schemeClr>
                </a:solidFill>
                <a:latin typeface="+mn-lt"/>
                <a:ea typeface="+mn-ea"/>
                <a:cs typeface="+mn-cs"/>
              </a:defRPr>
            </a:lvl2pPr>
            <a:lvl3pPr marL="1143000" marR="0" indent="-228600" algn="l" defTabSz="914400" rtl="0" eaLnBrk="1" fontAlgn="base" latinLnBrk="0" hangingPunct="1">
              <a:lnSpc>
                <a:spcPct val="100000"/>
              </a:lnSpc>
              <a:spcBef>
                <a:spcPct val="20000"/>
              </a:spcBef>
              <a:spcAft>
                <a:spcPct val="0"/>
              </a:spcAft>
              <a:buClrTx/>
              <a:buSzTx/>
              <a:buFont typeface="Wingdings" pitchFamily="2" charset="2"/>
              <a:buBlip>
                <a:blip r:embed="rId19"/>
              </a:buBlip>
              <a:tabLst/>
              <a:defRPr sz="2200" kern="1200">
                <a:solidFill>
                  <a:schemeClr val="accent6">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800"/>
              </a:spcBef>
              <a:buFont typeface="Wingdings" pitchFamily="2" charset="2"/>
              <a:buNone/>
            </a:pPr>
            <a:r>
              <a:rPr lang="en-CA" sz="1800" dirty="0">
                <a:solidFill>
                  <a:srgbClr val="1F4E79"/>
                </a:solidFill>
                <a:latin typeface="+mj-lt"/>
                <a:ea typeface="Times New Roman" panose="02020603050405020304" pitchFamily="18" charset="0"/>
                <a:cs typeface="Aptos" panose="020B0004020202020204" pitchFamily="34" charset="0"/>
              </a:rPr>
              <a:t>Government certifications</a:t>
            </a:r>
          </a:p>
        </p:txBody>
      </p:sp>
      <p:sp>
        <p:nvSpPr>
          <p:cNvPr id="43" name="Content Placeholder 2">
            <a:extLst>
              <a:ext uri="{FF2B5EF4-FFF2-40B4-BE49-F238E27FC236}">
                <a16:creationId xmlns:a16="http://schemas.microsoft.com/office/drawing/2014/main" id="{94AA90B3-97F6-74F8-B88E-7173A35B868A}"/>
              </a:ext>
            </a:extLst>
          </p:cNvPr>
          <p:cNvSpPr txBox="1">
            <a:spLocks/>
          </p:cNvSpPr>
          <p:nvPr/>
        </p:nvSpPr>
        <p:spPr>
          <a:xfrm>
            <a:off x="1572438" y="2490905"/>
            <a:ext cx="4061934" cy="529286"/>
          </a:xfrm>
          <a:prstGeom prst="rect">
            <a:avLst/>
          </a:prstGeom>
        </p:spPr>
        <p:txBody>
          <a:bodyPr vert="horz" lIns="91440" tIns="91440" rIns="91440" bIns="45720" rtlCol="0" anchor="ctr">
            <a:noAutofit/>
          </a:bodyPr>
          <a:lstStyle>
            <a:lvl1pPr marL="342900" marR="0" indent="-342900" algn="l" defTabSz="914400" rtl="0" eaLnBrk="1" fontAlgn="base" latinLnBrk="0" hangingPunct="1">
              <a:lnSpc>
                <a:spcPct val="100000"/>
              </a:lnSpc>
              <a:spcBef>
                <a:spcPct val="20000"/>
              </a:spcBef>
              <a:spcAft>
                <a:spcPct val="0"/>
              </a:spcAft>
              <a:buClr>
                <a:srgbClr val="000000"/>
              </a:buClr>
              <a:buSzTx/>
              <a:buFont typeface="Wingdings" pitchFamily="2" charset="2"/>
              <a:buBlip>
                <a:blip r:embed="rId17"/>
              </a:buBlip>
              <a:tabLst/>
              <a:defRPr sz="2000" kern="1200">
                <a:solidFill>
                  <a:schemeClr val="accent6">
                    <a:lumMod val="50000"/>
                  </a:schemeClr>
                </a:solidFill>
                <a:latin typeface="+mn-lt"/>
                <a:ea typeface="+mn-ea"/>
                <a:cs typeface="+mn-cs"/>
              </a:defRPr>
            </a:lvl1pPr>
            <a:lvl2pPr marL="742950" marR="0" indent="-285750" algn="l" defTabSz="914400" rtl="0" eaLnBrk="1" fontAlgn="base" latinLnBrk="0" hangingPunct="1">
              <a:lnSpc>
                <a:spcPct val="100000"/>
              </a:lnSpc>
              <a:spcBef>
                <a:spcPct val="20000"/>
              </a:spcBef>
              <a:spcAft>
                <a:spcPct val="0"/>
              </a:spcAft>
              <a:buClrTx/>
              <a:buSzTx/>
              <a:buFont typeface="Wingdings" pitchFamily="2" charset="2"/>
              <a:buBlip>
                <a:blip r:embed="rId18"/>
              </a:buBlip>
              <a:tabLst/>
              <a:defRPr sz="2000" kern="1200">
                <a:solidFill>
                  <a:schemeClr val="accent6">
                    <a:lumMod val="50000"/>
                  </a:schemeClr>
                </a:solidFill>
                <a:latin typeface="+mn-lt"/>
                <a:ea typeface="+mn-ea"/>
                <a:cs typeface="+mn-cs"/>
              </a:defRPr>
            </a:lvl2pPr>
            <a:lvl3pPr marL="1143000" marR="0" indent="-228600" algn="l" defTabSz="914400" rtl="0" eaLnBrk="1" fontAlgn="base" latinLnBrk="0" hangingPunct="1">
              <a:lnSpc>
                <a:spcPct val="100000"/>
              </a:lnSpc>
              <a:spcBef>
                <a:spcPct val="20000"/>
              </a:spcBef>
              <a:spcAft>
                <a:spcPct val="0"/>
              </a:spcAft>
              <a:buClrTx/>
              <a:buSzTx/>
              <a:buFont typeface="Wingdings" pitchFamily="2" charset="2"/>
              <a:buBlip>
                <a:blip r:embed="rId19"/>
              </a:buBlip>
              <a:tabLst/>
              <a:defRPr sz="2200" kern="1200">
                <a:solidFill>
                  <a:schemeClr val="accent6">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800"/>
              </a:spcBef>
              <a:buFont typeface="Wingdings" pitchFamily="2" charset="2"/>
              <a:buNone/>
            </a:pPr>
            <a:r>
              <a:rPr lang="en-CA" sz="1800">
                <a:solidFill>
                  <a:srgbClr val="1F4E79"/>
                </a:solidFill>
                <a:latin typeface="+mj-lt"/>
                <a:ea typeface="Times New Roman" panose="02020603050405020304" pitchFamily="18" charset="0"/>
                <a:cs typeface="Aptos" panose="020B0004020202020204" pitchFamily="34" charset="0"/>
              </a:rPr>
              <a:t>Customer certifications and approvals</a:t>
            </a:r>
          </a:p>
        </p:txBody>
      </p:sp>
      <p:sp>
        <p:nvSpPr>
          <p:cNvPr id="44" name="Content Placeholder 2">
            <a:extLst>
              <a:ext uri="{FF2B5EF4-FFF2-40B4-BE49-F238E27FC236}">
                <a16:creationId xmlns:a16="http://schemas.microsoft.com/office/drawing/2014/main" id="{6A7304DE-264A-2B58-1391-80D077C98EB0}"/>
              </a:ext>
            </a:extLst>
          </p:cNvPr>
          <p:cNvSpPr txBox="1">
            <a:spLocks/>
          </p:cNvSpPr>
          <p:nvPr/>
        </p:nvSpPr>
        <p:spPr>
          <a:xfrm>
            <a:off x="1572438" y="3113017"/>
            <a:ext cx="4061934" cy="529286"/>
          </a:xfrm>
          <a:prstGeom prst="rect">
            <a:avLst/>
          </a:prstGeom>
        </p:spPr>
        <p:txBody>
          <a:bodyPr vert="horz" lIns="91440" tIns="91440" rIns="91440" bIns="45720" rtlCol="0" anchor="ctr">
            <a:noAutofit/>
          </a:bodyPr>
          <a:lstStyle>
            <a:lvl1pPr marL="342900" marR="0" indent="-342900" algn="l" defTabSz="914400" rtl="0" eaLnBrk="1" fontAlgn="base" latinLnBrk="0" hangingPunct="1">
              <a:lnSpc>
                <a:spcPct val="100000"/>
              </a:lnSpc>
              <a:spcBef>
                <a:spcPct val="20000"/>
              </a:spcBef>
              <a:spcAft>
                <a:spcPct val="0"/>
              </a:spcAft>
              <a:buClr>
                <a:srgbClr val="000000"/>
              </a:buClr>
              <a:buSzTx/>
              <a:buFont typeface="Wingdings" pitchFamily="2" charset="2"/>
              <a:buBlip>
                <a:blip r:embed="rId17"/>
              </a:buBlip>
              <a:tabLst/>
              <a:defRPr sz="2000" kern="1200">
                <a:solidFill>
                  <a:schemeClr val="accent6">
                    <a:lumMod val="50000"/>
                  </a:schemeClr>
                </a:solidFill>
                <a:latin typeface="+mn-lt"/>
                <a:ea typeface="+mn-ea"/>
                <a:cs typeface="+mn-cs"/>
              </a:defRPr>
            </a:lvl1pPr>
            <a:lvl2pPr marL="742950" marR="0" indent="-285750" algn="l" defTabSz="914400" rtl="0" eaLnBrk="1" fontAlgn="base" latinLnBrk="0" hangingPunct="1">
              <a:lnSpc>
                <a:spcPct val="100000"/>
              </a:lnSpc>
              <a:spcBef>
                <a:spcPct val="20000"/>
              </a:spcBef>
              <a:spcAft>
                <a:spcPct val="0"/>
              </a:spcAft>
              <a:buClrTx/>
              <a:buSzTx/>
              <a:buFont typeface="Wingdings" pitchFamily="2" charset="2"/>
              <a:buBlip>
                <a:blip r:embed="rId18"/>
              </a:buBlip>
              <a:tabLst/>
              <a:defRPr sz="2000" kern="1200">
                <a:solidFill>
                  <a:schemeClr val="accent6">
                    <a:lumMod val="50000"/>
                  </a:schemeClr>
                </a:solidFill>
                <a:latin typeface="+mn-lt"/>
                <a:ea typeface="+mn-ea"/>
                <a:cs typeface="+mn-cs"/>
              </a:defRPr>
            </a:lvl2pPr>
            <a:lvl3pPr marL="1143000" marR="0" indent="-228600" algn="l" defTabSz="914400" rtl="0" eaLnBrk="1" fontAlgn="base" latinLnBrk="0" hangingPunct="1">
              <a:lnSpc>
                <a:spcPct val="100000"/>
              </a:lnSpc>
              <a:spcBef>
                <a:spcPct val="20000"/>
              </a:spcBef>
              <a:spcAft>
                <a:spcPct val="0"/>
              </a:spcAft>
              <a:buClrTx/>
              <a:buSzTx/>
              <a:buFont typeface="Wingdings" pitchFamily="2" charset="2"/>
              <a:buBlip>
                <a:blip r:embed="rId19"/>
              </a:buBlip>
              <a:tabLst/>
              <a:defRPr sz="2200" kern="1200">
                <a:solidFill>
                  <a:schemeClr val="accent6">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800"/>
              </a:spcBef>
              <a:buFont typeface="Wingdings" pitchFamily="2" charset="2"/>
              <a:buNone/>
            </a:pPr>
            <a:r>
              <a:rPr lang="en-CA" sz="1800">
                <a:solidFill>
                  <a:srgbClr val="1F4E79"/>
                </a:solidFill>
                <a:latin typeface="+mj-lt"/>
                <a:ea typeface="Times New Roman" panose="02020603050405020304" pitchFamily="18" charset="0"/>
                <a:cs typeface="Aptos" panose="020B0004020202020204" pitchFamily="34" charset="0"/>
              </a:rPr>
              <a:t>Customer Relationships</a:t>
            </a:r>
          </a:p>
        </p:txBody>
      </p:sp>
      <p:sp>
        <p:nvSpPr>
          <p:cNvPr id="45" name="Content Placeholder 2">
            <a:extLst>
              <a:ext uri="{FF2B5EF4-FFF2-40B4-BE49-F238E27FC236}">
                <a16:creationId xmlns:a16="http://schemas.microsoft.com/office/drawing/2014/main" id="{683CB191-4449-C022-D5DF-45D0574A8211}"/>
              </a:ext>
            </a:extLst>
          </p:cNvPr>
          <p:cNvSpPr txBox="1">
            <a:spLocks/>
          </p:cNvSpPr>
          <p:nvPr/>
        </p:nvSpPr>
        <p:spPr>
          <a:xfrm>
            <a:off x="1572438" y="3735121"/>
            <a:ext cx="4061934" cy="529286"/>
          </a:xfrm>
          <a:prstGeom prst="rect">
            <a:avLst/>
          </a:prstGeom>
        </p:spPr>
        <p:txBody>
          <a:bodyPr vert="horz" lIns="91440" tIns="91440" rIns="91440" bIns="45720" rtlCol="0" anchor="ctr">
            <a:noAutofit/>
          </a:bodyPr>
          <a:lstStyle>
            <a:lvl1pPr marL="342900" marR="0" indent="-342900" algn="l" defTabSz="914400" rtl="0" eaLnBrk="1" fontAlgn="base" latinLnBrk="0" hangingPunct="1">
              <a:lnSpc>
                <a:spcPct val="100000"/>
              </a:lnSpc>
              <a:spcBef>
                <a:spcPct val="20000"/>
              </a:spcBef>
              <a:spcAft>
                <a:spcPct val="0"/>
              </a:spcAft>
              <a:buClr>
                <a:srgbClr val="000000"/>
              </a:buClr>
              <a:buSzTx/>
              <a:buFont typeface="Wingdings" pitchFamily="2" charset="2"/>
              <a:buBlip>
                <a:blip r:embed="rId17"/>
              </a:buBlip>
              <a:tabLst/>
              <a:defRPr sz="2000" kern="1200">
                <a:solidFill>
                  <a:schemeClr val="accent6">
                    <a:lumMod val="50000"/>
                  </a:schemeClr>
                </a:solidFill>
                <a:latin typeface="+mn-lt"/>
                <a:ea typeface="+mn-ea"/>
                <a:cs typeface="+mn-cs"/>
              </a:defRPr>
            </a:lvl1pPr>
            <a:lvl2pPr marL="742950" marR="0" indent="-285750" algn="l" defTabSz="914400" rtl="0" eaLnBrk="1" fontAlgn="base" latinLnBrk="0" hangingPunct="1">
              <a:lnSpc>
                <a:spcPct val="100000"/>
              </a:lnSpc>
              <a:spcBef>
                <a:spcPct val="20000"/>
              </a:spcBef>
              <a:spcAft>
                <a:spcPct val="0"/>
              </a:spcAft>
              <a:buClrTx/>
              <a:buSzTx/>
              <a:buFont typeface="Wingdings" pitchFamily="2" charset="2"/>
              <a:buBlip>
                <a:blip r:embed="rId18"/>
              </a:buBlip>
              <a:tabLst/>
              <a:defRPr sz="2000" kern="1200">
                <a:solidFill>
                  <a:schemeClr val="accent6">
                    <a:lumMod val="50000"/>
                  </a:schemeClr>
                </a:solidFill>
                <a:latin typeface="+mn-lt"/>
                <a:ea typeface="+mn-ea"/>
                <a:cs typeface="+mn-cs"/>
              </a:defRPr>
            </a:lvl2pPr>
            <a:lvl3pPr marL="1143000" marR="0" indent="-228600" algn="l" defTabSz="914400" rtl="0" eaLnBrk="1" fontAlgn="base" latinLnBrk="0" hangingPunct="1">
              <a:lnSpc>
                <a:spcPct val="100000"/>
              </a:lnSpc>
              <a:spcBef>
                <a:spcPct val="20000"/>
              </a:spcBef>
              <a:spcAft>
                <a:spcPct val="0"/>
              </a:spcAft>
              <a:buClrTx/>
              <a:buSzTx/>
              <a:buFont typeface="Wingdings" pitchFamily="2" charset="2"/>
              <a:buBlip>
                <a:blip r:embed="rId19"/>
              </a:buBlip>
              <a:tabLst/>
              <a:defRPr sz="2200" kern="1200">
                <a:solidFill>
                  <a:schemeClr val="accent6">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800"/>
              </a:spcBef>
              <a:buFont typeface="Wingdings" pitchFamily="2" charset="2"/>
              <a:buNone/>
            </a:pPr>
            <a:r>
              <a:rPr lang="en-CA" sz="1800">
                <a:solidFill>
                  <a:srgbClr val="1F4E79"/>
                </a:solidFill>
                <a:latin typeface="+mj-lt"/>
                <a:ea typeface="Times New Roman" panose="02020603050405020304" pitchFamily="18" charset="0"/>
                <a:cs typeface="Aptos" panose="020B0004020202020204" pitchFamily="34" charset="0"/>
              </a:rPr>
              <a:t>Operational Performance</a:t>
            </a:r>
          </a:p>
        </p:txBody>
      </p:sp>
      <p:sp>
        <p:nvSpPr>
          <p:cNvPr id="46" name="Content Placeholder 2">
            <a:extLst>
              <a:ext uri="{FF2B5EF4-FFF2-40B4-BE49-F238E27FC236}">
                <a16:creationId xmlns:a16="http://schemas.microsoft.com/office/drawing/2014/main" id="{69C3DE36-0D45-8F29-57A0-5F01CD6CA9D4}"/>
              </a:ext>
            </a:extLst>
          </p:cNvPr>
          <p:cNvSpPr txBox="1">
            <a:spLocks/>
          </p:cNvSpPr>
          <p:nvPr/>
        </p:nvSpPr>
        <p:spPr>
          <a:xfrm>
            <a:off x="1572438" y="4357231"/>
            <a:ext cx="4061934" cy="529286"/>
          </a:xfrm>
          <a:prstGeom prst="rect">
            <a:avLst/>
          </a:prstGeom>
        </p:spPr>
        <p:txBody>
          <a:bodyPr vert="horz" lIns="91440" tIns="91440" rIns="91440" bIns="45720" rtlCol="0" anchor="ctr">
            <a:noAutofit/>
          </a:bodyPr>
          <a:lstStyle>
            <a:lvl1pPr marL="342900" marR="0" indent="-342900" algn="l" defTabSz="914400" rtl="0" eaLnBrk="1" fontAlgn="base" latinLnBrk="0" hangingPunct="1">
              <a:lnSpc>
                <a:spcPct val="100000"/>
              </a:lnSpc>
              <a:spcBef>
                <a:spcPct val="20000"/>
              </a:spcBef>
              <a:spcAft>
                <a:spcPct val="0"/>
              </a:spcAft>
              <a:buClr>
                <a:srgbClr val="000000"/>
              </a:buClr>
              <a:buSzTx/>
              <a:buFont typeface="Wingdings" pitchFamily="2" charset="2"/>
              <a:buBlip>
                <a:blip r:embed="rId17"/>
              </a:buBlip>
              <a:tabLst/>
              <a:defRPr sz="2000" kern="1200">
                <a:solidFill>
                  <a:schemeClr val="accent6">
                    <a:lumMod val="50000"/>
                  </a:schemeClr>
                </a:solidFill>
                <a:latin typeface="+mn-lt"/>
                <a:ea typeface="+mn-ea"/>
                <a:cs typeface="+mn-cs"/>
              </a:defRPr>
            </a:lvl1pPr>
            <a:lvl2pPr marL="742950" marR="0" indent="-285750" algn="l" defTabSz="914400" rtl="0" eaLnBrk="1" fontAlgn="base" latinLnBrk="0" hangingPunct="1">
              <a:lnSpc>
                <a:spcPct val="100000"/>
              </a:lnSpc>
              <a:spcBef>
                <a:spcPct val="20000"/>
              </a:spcBef>
              <a:spcAft>
                <a:spcPct val="0"/>
              </a:spcAft>
              <a:buClrTx/>
              <a:buSzTx/>
              <a:buFont typeface="Wingdings" pitchFamily="2" charset="2"/>
              <a:buBlip>
                <a:blip r:embed="rId18"/>
              </a:buBlip>
              <a:tabLst/>
              <a:defRPr sz="2000" kern="1200">
                <a:solidFill>
                  <a:schemeClr val="accent6">
                    <a:lumMod val="50000"/>
                  </a:schemeClr>
                </a:solidFill>
                <a:latin typeface="+mn-lt"/>
                <a:ea typeface="+mn-ea"/>
                <a:cs typeface="+mn-cs"/>
              </a:defRPr>
            </a:lvl2pPr>
            <a:lvl3pPr marL="1143000" marR="0" indent="-228600" algn="l" defTabSz="914400" rtl="0" eaLnBrk="1" fontAlgn="base" latinLnBrk="0" hangingPunct="1">
              <a:lnSpc>
                <a:spcPct val="100000"/>
              </a:lnSpc>
              <a:spcBef>
                <a:spcPct val="20000"/>
              </a:spcBef>
              <a:spcAft>
                <a:spcPct val="0"/>
              </a:spcAft>
              <a:buClrTx/>
              <a:buSzTx/>
              <a:buFont typeface="Wingdings" pitchFamily="2" charset="2"/>
              <a:buBlip>
                <a:blip r:embed="rId19"/>
              </a:buBlip>
              <a:tabLst/>
              <a:defRPr sz="2200" kern="1200">
                <a:solidFill>
                  <a:schemeClr val="accent6">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800"/>
              </a:spcBef>
              <a:buFont typeface="Wingdings" pitchFamily="2" charset="2"/>
              <a:buNone/>
            </a:pPr>
            <a:r>
              <a:rPr lang="en-CA" sz="1800">
                <a:solidFill>
                  <a:srgbClr val="1F4E79"/>
                </a:solidFill>
                <a:latin typeface="+mj-lt"/>
                <a:ea typeface="Times New Roman" panose="02020603050405020304" pitchFamily="18" charset="0"/>
                <a:cs typeface="Aptos" panose="020B0004020202020204" pitchFamily="34" charset="0"/>
              </a:rPr>
              <a:t>Financial Strength</a:t>
            </a:r>
          </a:p>
        </p:txBody>
      </p:sp>
      <p:sp>
        <p:nvSpPr>
          <p:cNvPr id="47" name="Content Placeholder 2">
            <a:extLst>
              <a:ext uri="{FF2B5EF4-FFF2-40B4-BE49-F238E27FC236}">
                <a16:creationId xmlns:a16="http://schemas.microsoft.com/office/drawing/2014/main" id="{931646BD-BF7D-19E9-13C7-E8B26A6717AA}"/>
              </a:ext>
            </a:extLst>
          </p:cNvPr>
          <p:cNvSpPr txBox="1">
            <a:spLocks/>
          </p:cNvSpPr>
          <p:nvPr/>
        </p:nvSpPr>
        <p:spPr>
          <a:xfrm>
            <a:off x="1572438" y="4979336"/>
            <a:ext cx="4061934" cy="529286"/>
          </a:xfrm>
          <a:prstGeom prst="rect">
            <a:avLst/>
          </a:prstGeom>
        </p:spPr>
        <p:txBody>
          <a:bodyPr vert="horz" lIns="91440" tIns="91440" rIns="91440" bIns="45720" rtlCol="0" anchor="ctr">
            <a:noAutofit/>
          </a:bodyPr>
          <a:lstStyle>
            <a:lvl1pPr marL="342900" marR="0" indent="-342900" algn="l" defTabSz="914400" rtl="0" eaLnBrk="1" fontAlgn="base" latinLnBrk="0" hangingPunct="1">
              <a:lnSpc>
                <a:spcPct val="100000"/>
              </a:lnSpc>
              <a:spcBef>
                <a:spcPct val="20000"/>
              </a:spcBef>
              <a:spcAft>
                <a:spcPct val="0"/>
              </a:spcAft>
              <a:buClr>
                <a:srgbClr val="000000"/>
              </a:buClr>
              <a:buSzTx/>
              <a:buFont typeface="Wingdings" pitchFamily="2" charset="2"/>
              <a:buBlip>
                <a:blip r:embed="rId17"/>
              </a:buBlip>
              <a:tabLst/>
              <a:defRPr sz="2000" kern="1200">
                <a:solidFill>
                  <a:schemeClr val="accent6">
                    <a:lumMod val="50000"/>
                  </a:schemeClr>
                </a:solidFill>
                <a:latin typeface="+mn-lt"/>
                <a:ea typeface="+mn-ea"/>
                <a:cs typeface="+mn-cs"/>
              </a:defRPr>
            </a:lvl1pPr>
            <a:lvl2pPr marL="742950" marR="0" indent="-285750" algn="l" defTabSz="914400" rtl="0" eaLnBrk="1" fontAlgn="base" latinLnBrk="0" hangingPunct="1">
              <a:lnSpc>
                <a:spcPct val="100000"/>
              </a:lnSpc>
              <a:spcBef>
                <a:spcPct val="20000"/>
              </a:spcBef>
              <a:spcAft>
                <a:spcPct val="0"/>
              </a:spcAft>
              <a:buClrTx/>
              <a:buSzTx/>
              <a:buFont typeface="Wingdings" pitchFamily="2" charset="2"/>
              <a:buBlip>
                <a:blip r:embed="rId18"/>
              </a:buBlip>
              <a:tabLst/>
              <a:defRPr sz="2000" kern="1200">
                <a:solidFill>
                  <a:schemeClr val="accent6">
                    <a:lumMod val="50000"/>
                  </a:schemeClr>
                </a:solidFill>
                <a:latin typeface="+mn-lt"/>
                <a:ea typeface="+mn-ea"/>
                <a:cs typeface="+mn-cs"/>
              </a:defRPr>
            </a:lvl2pPr>
            <a:lvl3pPr marL="1143000" marR="0" indent="-228600" algn="l" defTabSz="914400" rtl="0" eaLnBrk="1" fontAlgn="base" latinLnBrk="0" hangingPunct="1">
              <a:lnSpc>
                <a:spcPct val="100000"/>
              </a:lnSpc>
              <a:spcBef>
                <a:spcPct val="20000"/>
              </a:spcBef>
              <a:spcAft>
                <a:spcPct val="0"/>
              </a:spcAft>
              <a:buClrTx/>
              <a:buSzTx/>
              <a:buFont typeface="Wingdings" pitchFamily="2" charset="2"/>
              <a:buBlip>
                <a:blip r:embed="rId19"/>
              </a:buBlip>
              <a:tabLst/>
              <a:defRPr sz="2200" kern="1200">
                <a:solidFill>
                  <a:schemeClr val="accent6">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800"/>
              </a:spcBef>
              <a:buFont typeface="Wingdings" pitchFamily="2" charset="2"/>
              <a:buNone/>
            </a:pPr>
            <a:r>
              <a:rPr lang="en-CA" sz="1800">
                <a:solidFill>
                  <a:srgbClr val="1F4E79"/>
                </a:solidFill>
                <a:latin typeface="+mj-lt"/>
                <a:ea typeface="Times New Roman" panose="02020603050405020304" pitchFamily="18" charset="0"/>
                <a:cs typeface="Aptos" panose="020B0004020202020204" pitchFamily="34" charset="0"/>
              </a:rPr>
              <a:t>Global Footprint</a:t>
            </a:r>
          </a:p>
        </p:txBody>
      </p:sp>
      <p:sp>
        <p:nvSpPr>
          <p:cNvPr id="53" name="Oval 52">
            <a:extLst>
              <a:ext uri="{FF2B5EF4-FFF2-40B4-BE49-F238E27FC236}">
                <a16:creationId xmlns:a16="http://schemas.microsoft.com/office/drawing/2014/main" id="{0B66F46C-136F-58B6-8417-D8060970827F}"/>
              </a:ext>
            </a:extLst>
          </p:cNvPr>
          <p:cNvSpPr/>
          <p:nvPr/>
        </p:nvSpPr>
        <p:spPr>
          <a:xfrm>
            <a:off x="236233" y="6085466"/>
            <a:ext cx="606829" cy="606829"/>
          </a:xfrm>
          <a:prstGeom prst="ellipse">
            <a:avLst/>
          </a:prstGeom>
          <a:blipFill rotWithShape="1">
            <a:blip r:embed="rId20"/>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54" name="Slide Number Placeholder 5">
            <a:extLst>
              <a:ext uri="{FF2B5EF4-FFF2-40B4-BE49-F238E27FC236}">
                <a16:creationId xmlns:a16="http://schemas.microsoft.com/office/drawing/2014/main" id="{4EEAB173-4AE3-F30B-7AAE-4333AC768AA6}"/>
              </a:ext>
            </a:extLst>
          </p:cNvPr>
          <p:cNvSpPr txBox="1">
            <a:spLocks/>
          </p:cNvSpPr>
          <p:nvPr/>
        </p:nvSpPr>
        <p:spPr>
          <a:xfrm>
            <a:off x="11125409" y="6279544"/>
            <a:ext cx="749968" cy="365125"/>
          </a:xfrm>
          <a:prstGeom prst="rect">
            <a:avLst/>
          </a:prstGeom>
        </p:spPr>
        <p:txBody>
          <a:bodyPr/>
          <a:lstStyle>
            <a:defPPr>
              <a:defRPr lang="en-US"/>
            </a:defPPr>
            <a:lvl1pPr marL="0" algn="l" defTabSz="914400" rtl="0" eaLnBrk="1" latinLnBrk="0" hangingPunct="1">
              <a:defRPr lang="en-US" sz="1200" kern="1200" smtClean="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A47E1BB-4538-49FA-9D62-2EF2D3DB0F85}" type="slidenum">
              <a:rPr lang="en-CA" b="1" smtClean="0">
                <a:solidFill>
                  <a:schemeClr val="tx1"/>
                </a:solidFill>
              </a:rPr>
              <a:pPr algn="r"/>
              <a:t>16</a:t>
            </a:fld>
            <a:endParaRPr lang="en-CA" b="1">
              <a:solidFill>
                <a:schemeClr val="tx1"/>
              </a:solidFill>
            </a:endParaRPr>
          </a:p>
        </p:txBody>
      </p:sp>
      <p:sp>
        <p:nvSpPr>
          <p:cNvPr id="55" name="Title 1">
            <a:extLst>
              <a:ext uri="{FF2B5EF4-FFF2-40B4-BE49-F238E27FC236}">
                <a16:creationId xmlns:a16="http://schemas.microsoft.com/office/drawing/2014/main" id="{3D50832E-695B-3BA5-31F1-CC6799C417D8}"/>
              </a:ext>
            </a:extLst>
          </p:cNvPr>
          <p:cNvSpPr txBox="1">
            <a:spLocks/>
          </p:cNvSpPr>
          <p:nvPr/>
        </p:nvSpPr>
        <p:spPr>
          <a:xfrm>
            <a:off x="876300" y="6249229"/>
            <a:ext cx="3175000" cy="4309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a:cs typeface="Arial"/>
              </a:rPr>
              <a:t>TSX: FTG</a:t>
            </a:r>
            <a:endParaRPr lang="en-US" sz="800" b="1">
              <a:cs typeface="Arial" panose="020B0604020202020204" pitchFamily="34" charset="0"/>
            </a:endParaRPr>
          </a:p>
        </p:txBody>
      </p:sp>
    </p:spTree>
    <p:extLst>
      <p:ext uri="{BB962C8B-B14F-4D97-AF65-F5344CB8AC3E}">
        <p14:creationId xmlns:p14="http://schemas.microsoft.com/office/powerpoint/2010/main" val="2169399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0A1D7588-8785-8C9A-AC50-34CB215A93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433" b="12029"/>
          <a:stretch/>
        </p:blipFill>
        <p:spPr>
          <a:xfrm>
            <a:off x="1" y="0"/>
            <a:ext cx="12194850" cy="6858000"/>
          </a:xfrm>
          <a:prstGeom prst="rect">
            <a:avLst/>
          </a:prstGeom>
        </p:spPr>
      </p:pic>
      <p:sp>
        <p:nvSpPr>
          <p:cNvPr id="27" name="Rectangle 26">
            <a:extLst>
              <a:ext uri="{FF2B5EF4-FFF2-40B4-BE49-F238E27FC236}">
                <a16:creationId xmlns:a16="http://schemas.microsoft.com/office/drawing/2014/main" id="{9AF63245-35FC-DD4B-19BC-E9BC2F214323}"/>
              </a:ext>
            </a:extLst>
          </p:cNvPr>
          <p:cNvSpPr/>
          <p:nvPr/>
        </p:nvSpPr>
        <p:spPr>
          <a:xfrm>
            <a:off x="717452" y="1710566"/>
            <a:ext cx="10803988" cy="5030787"/>
          </a:xfrm>
          <a:prstGeom prst="rect">
            <a:avLst/>
          </a:prstGeom>
          <a:noFill/>
        </p:spPr>
        <p:txBody>
          <a:bodyPr/>
          <a:lstStyle/>
          <a:p>
            <a:endParaRPr lang="en-CA"/>
          </a:p>
        </p:txBody>
      </p:sp>
      <p:sp>
        <p:nvSpPr>
          <p:cNvPr id="30" name="Freeform: Shape 29">
            <a:extLst>
              <a:ext uri="{FF2B5EF4-FFF2-40B4-BE49-F238E27FC236}">
                <a16:creationId xmlns:a16="http://schemas.microsoft.com/office/drawing/2014/main" id="{1AF7AEB7-C3EB-74B0-349E-7A0BA15CCDBA}"/>
              </a:ext>
            </a:extLst>
          </p:cNvPr>
          <p:cNvSpPr/>
          <p:nvPr/>
        </p:nvSpPr>
        <p:spPr>
          <a:xfrm>
            <a:off x="2980234" y="4898064"/>
            <a:ext cx="1054452" cy="1197327"/>
          </a:xfrm>
          <a:custGeom>
            <a:avLst/>
            <a:gdLst>
              <a:gd name="connsiteX0" fmla="*/ 0 w 1054452"/>
              <a:gd name="connsiteY0" fmla="*/ 0 h 1197327"/>
              <a:gd name="connsiteX1" fmla="*/ 1054452 w 1054452"/>
              <a:gd name="connsiteY1" fmla="*/ 0 h 1197327"/>
              <a:gd name="connsiteX2" fmla="*/ 1054452 w 1054452"/>
              <a:gd name="connsiteY2" fmla="*/ 1197327 h 1197327"/>
              <a:gd name="connsiteX3" fmla="*/ 0 w 1054452"/>
              <a:gd name="connsiteY3" fmla="*/ 1197327 h 1197327"/>
              <a:gd name="connsiteX4" fmla="*/ 0 w 1054452"/>
              <a:gd name="connsiteY4" fmla="*/ 0 h 119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452" h="1197327">
                <a:moveTo>
                  <a:pt x="0" y="0"/>
                </a:moveTo>
                <a:lnTo>
                  <a:pt x="1054452" y="0"/>
                </a:lnTo>
                <a:lnTo>
                  <a:pt x="1054452" y="1197327"/>
                </a:lnTo>
                <a:lnTo>
                  <a:pt x="0" y="11973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8098" tIns="0" rIns="0" bIns="0" numCol="1" spcCol="1270" anchor="t" anchorCtr="0">
            <a:noAutofit/>
          </a:bodyPr>
          <a:lstStyle/>
          <a:p>
            <a:pPr marL="0" lvl="0" indent="0" algn="l" defTabSz="2800350">
              <a:lnSpc>
                <a:spcPct val="90000"/>
              </a:lnSpc>
              <a:spcBef>
                <a:spcPct val="0"/>
              </a:spcBef>
              <a:spcAft>
                <a:spcPct val="35000"/>
              </a:spcAft>
              <a:buNone/>
            </a:pPr>
            <a:endParaRPr lang="en-US" sz="6300" kern="1200"/>
          </a:p>
        </p:txBody>
      </p:sp>
      <p:sp>
        <p:nvSpPr>
          <p:cNvPr id="32" name="Freeform: Shape 31">
            <a:extLst>
              <a:ext uri="{FF2B5EF4-FFF2-40B4-BE49-F238E27FC236}">
                <a16:creationId xmlns:a16="http://schemas.microsoft.com/office/drawing/2014/main" id="{FBEB33A3-7323-B2FA-F00A-AA7748A92C18}"/>
              </a:ext>
            </a:extLst>
          </p:cNvPr>
          <p:cNvSpPr/>
          <p:nvPr/>
        </p:nvSpPr>
        <p:spPr>
          <a:xfrm>
            <a:off x="4034687" y="3987492"/>
            <a:ext cx="1336177" cy="2107899"/>
          </a:xfrm>
          <a:custGeom>
            <a:avLst/>
            <a:gdLst>
              <a:gd name="connsiteX0" fmla="*/ 0 w 1336177"/>
              <a:gd name="connsiteY0" fmla="*/ 0 h 2107899"/>
              <a:gd name="connsiteX1" fmla="*/ 1336177 w 1336177"/>
              <a:gd name="connsiteY1" fmla="*/ 0 h 2107899"/>
              <a:gd name="connsiteX2" fmla="*/ 1336177 w 1336177"/>
              <a:gd name="connsiteY2" fmla="*/ 2107899 h 2107899"/>
              <a:gd name="connsiteX3" fmla="*/ 0 w 1336177"/>
              <a:gd name="connsiteY3" fmla="*/ 2107899 h 2107899"/>
              <a:gd name="connsiteX4" fmla="*/ 0 w 1336177"/>
              <a:gd name="connsiteY4" fmla="*/ 0 h 2107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177" h="2107899">
                <a:moveTo>
                  <a:pt x="0" y="0"/>
                </a:moveTo>
                <a:lnTo>
                  <a:pt x="1336177" y="0"/>
                </a:lnTo>
                <a:lnTo>
                  <a:pt x="1336177" y="2107899"/>
                </a:lnTo>
                <a:lnTo>
                  <a:pt x="0" y="21078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3545" tIns="0" rIns="0" bIns="0" numCol="1" spcCol="1270" anchor="t" anchorCtr="0">
            <a:noAutofit/>
          </a:bodyPr>
          <a:lstStyle/>
          <a:p>
            <a:pPr marL="0" lvl="0" indent="0" algn="l" defTabSz="2889250">
              <a:lnSpc>
                <a:spcPct val="90000"/>
              </a:lnSpc>
              <a:spcBef>
                <a:spcPct val="0"/>
              </a:spcBef>
              <a:spcAft>
                <a:spcPct val="35000"/>
              </a:spcAft>
              <a:buNone/>
            </a:pPr>
            <a:endParaRPr lang="en-US" sz="6500" kern="1200"/>
          </a:p>
        </p:txBody>
      </p:sp>
      <p:sp>
        <p:nvSpPr>
          <p:cNvPr id="34" name="Freeform: Shape 33">
            <a:extLst>
              <a:ext uri="{FF2B5EF4-FFF2-40B4-BE49-F238E27FC236}">
                <a16:creationId xmlns:a16="http://schemas.microsoft.com/office/drawing/2014/main" id="{68CDA52A-0FC4-CC8E-3CEB-281F2B93D282}"/>
              </a:ext>
            </a:extLst>
          </p:cNvPr>
          <p:cNvSpPr/>
          <p:nvPr/>
        </p:nvSpPr>
        <p:spPr>
          <a:xfrm>
            <a:off x="5176979" y="3268089"/>
            <a:ext cx="1378566" cy="2827302"/>
          </a:xfrm>
          <a:custGeom>
            <a:avLst/>
            <a:gdLst>
              <a:gd name="connsiteX0" fmla="*/ 0 w 1378566"/>
              <a:gd name="connsiteY0" fmla="*/ 0 h 2827302"/>
              <a:gd name="connsiteX1" fmla="*/ 1378566 w 1378566"/>
              <a:gd name="connsiteY1" fmla="*/ 0 h 2827302"/>
              <a:gd name="connsiteX2" fmla="*/ 1378566 w 1378566"/>
              <a:gd name="connsiteY2" fmla="*/ 2827302 h 2827302"/>
              <a:gd name="connsiteX3" fmla="*/ 0 w 1378566"/>
              <a:gd name="connsiteY3" fmla="*/ 2827302 h 2827302"/>
              <a:gd name="connsiteX4" fmla="*/ 0 w 1378566"/>
              <a:gd name="connsiteY4" fmla="*/ 0 h 2827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566" h="2827302">
                <a:moveTo>
                  <a:pt x="0" y="0"/>
                </a:moveTo>
                <a:lnTo>
                  <a:pt x="1378566" y="0"/>
                </a:lnTo>
                <a:lnTo>
                  <a:pt x="1378566" y="2827302"/>
                </a:lnTo>
                <a:lnTo>
                  <a:pt x="0" y="282730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4727" tIns="0" rIns="0" bIns="0" numCol="1" spcCol="1270" anchor="t" anchorCtr="0">
            <a:noAutofit/>
          </a:bodyPr>
          <a:lstStyle/>
          <a:p>
            <a:pPr marL="0" lvl="0" indent="0" algn="l" defTabSz="2889250">
              <a:lnSpc>
                <a:spcPct val="90000"/>
              </a:lnSpc>
              <a:spcBef>
                <a:spcPct val="0"/>
              </a:spcBef>
              <a:spcAft>
                <a:spcPct val="35000"/>
              </a:spcAft>
              <a:buNone/>
            </a:pPr>
            <a:endParaRPr lang="en-US" sz="6500" kern="1200"/>
          </a:p>
        </p:txBody>
      </p:sp>
      <p:sp>
        <p:nvSpPr>
          <p:cNvPr id="36" name="Freeform: Shape 35">
            <a:extLst>
              <a:ext uri="{FF2B5EF4-FFF2-40B4-BE49-F238E27FC236}">
                <a16:creationId xmlns:a16="http://schemas.microsoft.com/office/drawing/2014/main" id="{44E123EC-D9E7-20A2-88EE-72C7E13C7F81}"/>
              </a:ext>
            </a:extLst>
          </p:cNvPr>
          <p:cNvSpPr/>
          <p:nvPr/>
        </p:nvSpPr>
        <p:spPr>
          <a:xfrm>
            <a:off x="6460138" y="3013290"/>
            <a:ext cx="1609851" cy="3066596"/>
          </a:xfrm>
          <a:custGeom>
            <a:avLst/>
            <a:gdLst>
              <a:gd name="connsiteX0" fmla="*/ 0 w 1609851"/>
              <a:gd name="connsiteY0" fmla="*/ 0 h 3066596"/>
              <a:gd name="connsiteX1" fmla="*/ 1609851 w 1609851"/>
              <a:gd name="connsiteY1" fmla="*/ 0 h 3066596"/>
              <a:gd name="connsiteX2" fmla="*/ 1609851 w 1609851"/>
              <a:gd name="connsiteY2" fmla="*/ 3066596 h 3066596"/>
              <a:gd name="connsiteX3" fmla="*/ 0 w 1609851"/>
              <a:gd name="connsiteY3" fmla="*/ 3066596 h 3066596"/>
              <a:gd name="connsiteX4" fmla="*/ 0 w 1609851"/>
              <a:gd name="connsiteY4" fmla="*/ 0 h 3066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9851" h="3066596">
                <a:moveTo>
                  <a:pt x="0" y="0"/>
                </a:moveTo>
                <a:lnTo>
                  <a:pt x="1609851" y="0"/>
                </a:lnTo>
                <a:lnTo>
                  <a:pt x="1609851" y="3066596"/>
                </a:lnTo>
                <a:lnTo>
                  <a:pt x="0" y="30665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4438" tIns="0" rIns="0" bIns="0" numCol="1" spcCol="1270" anchor="t" anchorCtr="0">
            <a:noAutofit/>
          </a:bodyPr>
          <a:lstStyle/>
          <a:p>
            <a:pPr marL="0" lvl="0" indent="0" algn="l" defTabSz="2889250">
              <a:lnSpc>
                <a:spcPct val="90000"/>
              </a:lnSpc>
              <a:spcBef>
                <a:spcPct val="0"/>
              </a:spcBef>
              <a:spcAft>
                <a:spcPct val="35000"/>
              </a:spcAft>
              <a:buNone/>
            </a:pPr>
            <a:endParaRPr lang="en-US" sz="6500" kern="1200"/>
          </a:p>
        </p:txBody>
      </p:sp>
      <p:sp>
        <p:nvSpPr>
          <p:cNvPr id="38" name="Freeform: Shape 37">
            <a:extLst>
              <a:ext uri="{FF2B5EF4-FFF2-40B4-BE49-F238E27FC236}">
                <a16:creationId xmlns:a16="http://schemas.microsoft.com/office/drawing/2014/main" id="{DDAF26F1-9E2F-2241-3BC6-2986D9DAC291}"/>
              </a:ext>
            </a:extLst>
          </p:cNvPr>
          <p:cNvSpPr/>
          <p:nvPr/>
        </p:nvSpPr>
        <p:spPr>
          <a:xfrm>
            <a:off x="7812366" y="2558871"/>
            <a:ext cx="1609851" cy="2972420"/>
          </a:xfrm>
          <a:custGeom>
            <a:avLst/>
            <a:gdLst>
              <a:gd name="connsiteX0" fmla="*/ 0 w 1609851"/>
              <a:gd name="connsiteY0" fmla="*/ 0 h 2972420"/>
              <a:gd name="connsiteX1" fmla="*/ 1609851 w 1609851"/>
              <a:gd name="connsiteY1" fmla="*/ 0 h 2972420"/>
              <a:gd name="connsiteX2" fmla="*/ 1609851 w 1609851"/>
              <a:gd name="connsiteY2" fmla="*/ 2972420 h 2972420"/>
              <a:gd name="connsiteX3" fmla="*/ 0 w 1609851"/>
              <a:gd name="connsiteY3" fmla="*/ 2972420 h 2972420"/>
              <a:gd name="connsiteX4" fmla="*/ 0 w 1609851"/>
              <a:gd name="connsiteY4" fmla="*/ 0 h 2972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9851" h="2972420">
                <a:moveTo>
                  <a:pt x="0" y="0"/>
                </a:moveTo>
                <a:lnTo>
                  <a:pt x="1609851" y="0"/>
                </a:lnTo>
                <a:lnTo>
                  <a:pt x="1609851" y="2972420"/>
                </a:lnTo>
                <a:lnTo>
                  <a:pt x="0" y="29724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6946" tIns="0" rIns="0" bIns="0" numCol="1" spcCol="1270" anchor="t" anchorCtr="0">
            <a:noAutofit/>
          </a:bodyPr>
          <a:lstStyle/>
          <a:p>
            <a:pPr marL="0" lvl="0" indent="0" algn="l" defTabSz="533400">
              <a:lnSpc>
                <a:spcPct val="90000"/>
              </a:lnSpc>
              <a:spcBef>
                <a:spcPct val="0"/>
              </a:spcBef>
              <a:spcAft>
                <a:spcPct val="35000"/>
              </a:spcAft>
              <a:buNone/>
            </a:pPr>
            <a:endParaRPr lang="en-US" sz="1200" kern="1200"/>
          </a:p>
        </p:txBody>
      </p:sp>
      <p:sp>
        <p:nvSpPr>
          <p:cNvPr id="40" name="Title 1">
            <a:extLst>
              <a:ext uri="{FF2B5EF4-FFF2-40B4-BE49-F238E27FC236}">
                <a16:creationId xmlns:a16="http://schemas.microsoft.com/office/drawing/2014/main" id="{706B0B42-3DF0-B35B-A12C-E270BE9D8DCD}"/>
              </a:ext>
            </a:extLst>
          </p:cNvPr>
          <p:cNvSpPr txBox="1">
            <a:spLocks/>
          </p:cNvSpPr>
          <p:nvPr/>
        </p:nvSpPr>
        <p:spPr>
          <a:xfrm>
            <a:off x="648854" y="756125"/>
            <a:ext cx="7016541" cy="571499"/>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a:solidFill>
                  <a:schemeClr val="bg1"/>
                </a:solidFill>
              </a:rPr>
              <a:t>Aerospace Technology Growth</a:t>
            </a:r>
          </a:p>
        </p:txBody>
      </p:sp>
      <p:sp>
        <p:nvSpPr>
          <p:cNvPr id="59" name="Title 1">
            <a:extLst>
              <a:ext uri="{FF2B5EF4-FFF2-40B4-BE49-F238E27FC236}">
                <a16:creationId xmlns:a16="http://schemas.microsoft.com/office/drawing/2014/main" id="{09816EB2-7535-5E2B-DA30-F7501292F846}"/>
              </a:ext>
            </a:extLst>
          </p:cNvPr>
          <p:cNvSpPr txBox="1">
            <a:spLocks/>
          </p:cNvSpPr>
          <p:nvPr/>
        </p:nvSpPr>
        <p:spPr>
          <a:xfrm>
            <a:off x="876300" y="6249229"/>
            <a:ext cx="3175000" cy="4309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a:solidFill>
                  <a:schemeClr val="bg1"/>
                </a:solidFill>
                <a:cs typeface="Arial"/>
              </a:rPr>
              <a:t>TSX: FTG</a:t>
            </a:r>
            <a:endParaRPr lang="en-US" sz="800" b="1">
              <a:solidFill>
                <a:schemeClr val="bg1"/>
              </a:solidFill>
              <a:cs typeface="Arial" panose="020B0604020202020204" pitchFamily="34" charset="0"/>
            </a:endParaRPr>
          </a:p>
        </p:txBody>
      </p:sp>
      <p:grpSp>
        <p:nvGrpSpPr>
          <p:cNvPr id="26" name="Group 25">
            <a:extLst>
              <a:ext uri="{FF2B5EF4-FFF2-40B4-BE49-F238E27FC236}">
                <a16:creationId xmlns:a16="http://schemas.microsoft.com/office/drawing/2014/main" id="{897B71E9-CE9B-19F3-32EB-CDF31A015E59}"/>
              </a:ext>
            </a:extLst>
          </p:cNvPr>
          <p:cNvGrpSpPr/>
          <p:nvPr/>
        </p:nvGrpSpPr>
        <p:grpSpPr>
          <a:xfrm>
            <a:off x="7665395" y="1145398"/>
            <a:ext cx="1436560" cy="1144654"/>
            <a:chOff x="7336780" y="1744482"/>
            <a:chExt cx="1436560" cy="1144654"/>
          </a:xfrm>
        </p:grpSpPr>
        <p:sp>
          <p:nvSpPr>
            <p:cNvPr id="62" name="Isosceles Triangle 61">
              <a:extLst>
                <a:ext uri="{FF2B5EF4-FFF2-40B4-BE49-F238E27FC236}">
                  <a16:creationId xmlns:a16="http://schemas.microsoft.com/office/drawing/2014/main" id="{2CF0801C-9821-7BFC-CE7D-0BA9D430C97B}"/>
                </a:ext>
              </a:extLst>
            </p:cNvPr>
            <p:cNvSpPr/>
            <p:nvPr/>
          </p:nvSpPr>
          <p:spPr>
            <a:xfrm flipH="1" flipV="1">
              <a:off x="7896267" y="1900065"/>
              <a:ext cx="306366" cy="989071"/>
            </a:xfrm>
            <a:prstGeom prst="triangle">
              <a:avLst>
                <a:gd name="adj" fmla="val 4974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3" name="Rectangle 62">
              <a:extLst>
                <a:ext uri="{FF2B5EF4-FFF2-40B4-BE49-F238E27FC236}">
                  <a16:creationId xmlns:a16="http://schemas.microsoft.com/office/drawing/2014/main" id="{46276E85-F83E-A67B-7B10-69FACE963040}"/>
                </a:ext>
              </a:extLst>
            </p:cNvPr>
            <p:cNvSpPr/>
            <p:nvPr/>
          </p:nvSpPr>
          <p:spPr>
            <a:xfrm rot="10800000">
              <a:off x="7336780" y="1744482"/>
              <a:ext cx="1436560" cy="7258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49" name="Rectangle 48"/>
          <p:cNvSpPr/>
          <p:nvPr/>
        </p:nvSpPr>
        <p:spPr>
          <a:xfrm>
            <a:off x="7665395" y="1285476"/>
            <a:ext cx="1436560" cy="5428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800100">
              <a:lnSpc>
                <a:spcPct val="90000"/>
              </a:lnSpc>
              <a:spcBef>
                <a:spcPct val="0"/>
              </a:spcBef>
              <a:spcAft>
                <a:spcPct val="35000"/>
              </a:spcAft>
            </a:pPr>
            <a:r>
              <a:rPr lang="en-US" b="1" dirty="0">
                <a:solidFill>
                  <a:srgbClr val="3C7434"/>
                </a:solidFill>
              </a:rPr>
              <a:t>Electronic Assembly</a:t>
            </a:r>
          </a:p>
        </p:txBody>
      </p:sp>
      <p:sp>
        <p:nvSpPr>
          <p:cNvPr id="66" name="Oval 65">
            <a:extLst>
              <a:ext uri="{FF2B5EF4-FFF2-40B4-BE49-F238E27FC236}">
                <a16:creationId xmlns:a16="http://schemas.microsoft.com/office/drawing/2014/main" id="{FCC379FF-FE98-3EE8-D05C-9391A6A8E297}"/>
              </a:ext>
            </a:extLst>
          </p:cNvPr>
          <p:cNvSpPr/>
          <p:nvPr/>
        </p:nvSpPr>
        <p:spPr>
          <a:xfrm>
            <a:off x="236233" y="6085466"/>
            <a:ext cx="606829" cy="606829"/>
          </a:xfrm>
          <a:prstGeom prst="ellipse">
            <a:avLst/>
          </a:prstGeom>
          <a:blipFill rotWithShape="1">
            <a:blip r:embed="rId4"/>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48" name="Rectangle 47"/>
          <p:cNvSpPr/>
          <p:nvPr/>
        </p:nvSpPr>
        <p:spPr>
          <a:xfrm>
            <a:off x="578262" y="2551848"/>
            <a:ext cx="1609851" cy="29724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CA"/>
          </a:p>
        </p:txBody>
      </p:sp>
      <p:sp>
        <p:nvSpPr>
          <p:cNvPr id="53" name="Rectangle 52">
            <a:extLst>
              <a:ext uri="{FF2B5EF4-FFF2-40B4-BE49-F238E27FC236}">
                <a16:creationId xmlns:a16="http://schemas.microsoft.com/office/drawing/2014/main" id="{0CF1159F-985C-A8E2-3C05-ED2BDD59DD4C}"/>
              </a:ext>
            </a:extLst>
          </p:cNvPr>
          <p:cNvSpPr/>
          <p:nvPr/>
        </p:nvSpPr>
        <p:spPr>
          <a:xfrm>
            <a:off x="321633" y="1160744"/>
            <a:ext cx="1971078" cy="6562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36946" tIns="0" rIns="0" bIns="0" numCol="1" spcCol="1270" anchor="t" anchorCtr="0">
            <a:noAutofit/>
          </a:bodyPr>
          <a:lstStyle/>
          <a:p>
            <a:pPr lvl="0" algn="l" defTabSz="800100">
              <a:lnSpc>
                <a:spcPct val="90000"/>
              </a:lnSpc>
              <a:spcBef>
                <a:spcPct val="0"/>
              </a:spcBef>
              <a:spcAft>
                <a:spcPct val="35000"/>
              </a:spcAft>
            </a:pPr>
            <a:endParaRPr lang="en-US" sz="1400" b="1" kern="1200">
              <a:solidFill>
                <a:srgbClr val="3C7434"/>
              </a:solidFill>
            </a:endParaRPr>
          </a:p>
        </p:txBody>
      </p:sp>
      <p:sp>
        <p:nvSpPr>
          <p:cNvPr id="82" name="Slide Number Placeholder 5">
            <a:extLst>
              <a:ext uri="{FF2B5EF4-FFF2-40B4-BE49-F238E27FC236}">
                <a16:creationId xmlns:a16="http://schemas.microsoft.com/office/drawing/2014/main" id="{42B49753-B123-CB64-69F9-5729D8F22BBE}"/>
              </a:ext>
            </a:extLst>
          </p:cNvPr>
          <p:cNvSpPr txBox="1">
            <a:spLocks/>
          </p:cNvSpPr>
          <p:nvPr/>
        </p:nvSpPr>
        <p:spPr>
          <a:xfrm>
            <a:off x="11125409" y="6279544"/>
            <a:ext cx="749968" cy="365125"/>
          </a:xfrm>
          <a:prstGeom prst="rect">
            <a:avLst/>
          </a:prstGeom>
        </p:spPr>
        <p:txBody>
          <a:bodyPr/>
          <a:lstStyle>
            <a:defPPr>
              <a:defRPr lang="en-US"/>
            </a:defPPr>
            <a:lvl1pPr marL="0" algn="l" defTabSz="914400" rtl="0" eaLnBrk="1" latinLnBrk="0" hangingPunct="1">
              <a:defRPr lang="en-US" sz="1200" kern="1200" smtClean="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A47E1BB-4538-49FA-9D62-2EF2D3DB0F85}" type="slidenum">
              <a:rPr lang="en-CA" b="1" smtClean="0">
                <a:solidFill>
                  <a:schemeClr val="bg1"/>
                </a:solidFill>
              </a:rPr>
              <a:pPr algn="r"/>
              <a:t>17</a:t>
            </a:fld>
            <a:endParaRPr lang="en-CA" b="1">
              <a:solidFill>
                <a:schemeClr val="bg1"/>
              </a:solidFill>
            </a:endParaRPr>
          </a:p>
        </p:txBody>
      </p:sp>
      <p:sp>
        <p:nvSpPr>
          <p:cNvPr id="4" name="Oval 3">
            <a:extLst>
              <a:ext uri="{FF2B5EF4-FFF2-40B4-BE49-F238E27FC236}">
                <a16:creationId xmlns:a16="http://schemas.microsoft.com/office/drawing/2014/main" id="{13B98E8A-60BA-1392-0E88-21940DD86011}"/>
              </a:ext>
            </a:extLst>
          </p:cNvPr>
          <p:cNvSpPr/>
          <p:nvPr/>
        </p:nvSpPr>
        <p:spPr>
          <a:xfrm>
            <a:off x="1871040" y="5265414"/>
            <a:ext cx="627631" cy="627687"/>
          </a:xfrm>
          <a:prstGeom prst="ellipse">
            <a:avLst/>
          </a:prstGeom>
          <a:blipFill>
            <a:blip r:embed="rId5"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CA"/>
          </a:p>
        </p:txBody>
      </p:sp>
      <p:sp>
        <p:nvSpPr>
          <p:cNvPr id="6" name="Oval 5">
            <a:extLst>
              <a:ext uri="{FF2B5EF4-FFF2-40B4-BE49-F238E27FC236}">
                <a16:creationId xmlns:a16="http://schemas.microsoft.com/office/drawing/2014/main" id="{6522B992-4C23-227E-31AA-8C5A2A34C7B6}"/>
              </a:ext>
            </a:extLst>
          </p:cNvPr>
          <p:cNvSpPr/>
          <p:nvPr/>
        </p:nvSpPr>
        <p:spPr>
          <a:xfrm>
            <a:off x="3421348" y="4992290"/>
            <a:ext cx="624172" cy="624228"/>
          </a:xfrm>
          <a:prstGeom prst="ellipse">
            <a:avLst/>
          </a:prstGeom>
          <a:blipFill>
            <a:blip r:embed="rId6"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CA"/>
          </a:p>
        </p:txBody>
      </p:sp>
      <p:sp>
        <p:nvSpPr>
          <p:cNvPr id="15" name="Oval 14" descr="Rockwell C3">
            <a:extLst>
              <a:ext uri="{FF2B5EF4-FFF2-40B4-BE49-F238E27FC236}">
                <a16:creationId xmlns:a16="http://schemas.microsoft.com/office/drawing/2014/main" id="{879FE3E7-2031-C231-B511-1FC10E352E67}"/>
              </a:ext>
            </a:extLst>
          </p:cNvPr>
          <p:cNvSpPr/>
          <p:nvPr/>
        </p:nvSpPr>
        <p:spPr>
          <a:xfrm>
            <a:off x="8042849" y="2333190"/>
            <a:ext cx="657873" cy="657932"/>
          </a:xfrm>
          <a:prstGeom prst="ellipse">
            <a:avLst/>
          </a:prstGeom>
          <a:blipFill>
            <a:blip r:embed="rId7"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CA"/>
          </a:p>
        </p:txBody>
      </p:sp>
      <p:grpSp>
        <p:nvGrpSpPr>
          <p:cNvPr id="7" name="Group 6">
            <a:extLst>
              <a:ext uri="{FF2B5EF4-FFF2-40B4-BE49-F238E27FC236}">
                <a16:creationId xmlns:a16="http://schemas.microsoft.com/office/drawing/2014/main" id="{96692781-4B91-DA85-1F3A-48418968E39D}"/>
              </a:ext>
            </a:extLst>
          </p:cNvPr>
          <p:cNvGrpSpPr/>
          <p:nvPr/>
        </p:nvGrpSpPr>
        <p:grpSpPr>
          <a:xfrm>
            <a:off x="5521422" y="2691685"/>
            <a:ext cx="1436560" cy="1822910"/>
            <a:chOff x="4974580" y="2236675"/>
            <a:chExt cx="1436560" cy="1822910"/>
          </a:xfrm>
        </p:grpSpPr>
        <p:sp>
          <p:nvSpPr>
            <p:cNvPr id="10" name="Oval 9" descr="FTG-A-035309">
              <a:extLst>
                <a:ext uri="{FF2B5EF4-FFF2-40B4-BE49-F238E27FC236}">
                  <a16:creationId xmlns:a16="http://schemas.microsoft.com/office/drawing/2014/main" id="{1D30600A-C89C-8A08-F5C0-D694DABC3A22}"/>
                </a:ext>
              </a:extLst>
            </p:cNvPr>
            <p:cNvSpPr/>
            <p:nvPr/>
          </p:nvSpPr>
          <p:spPr>
            <a:xfrm>
              <a:off x="5391032" y="3433717"/>
              <a:ext cx="625812" cy="625868"/>
            </a:xfrm>
            <a:prstGeom prst="ellipse">
              <a:avLst/>
            </a:prstGeom>
            <a:blipFill>
              <a:blip r:embed="rId8"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CA"/>
            </a:p>
          </p:txBody>
        </p:sp>
        <p:grpSp>
          <p:nvGrpSpPr>
            <p:cNvPr id="25" name="Group 24">
              <a:extLst>
                <a:ext uri="{FF2B5EF4-FFF2-40B4-BE49-F238E27FC236}">
                  <a16:creationId xmlns:a16="http://schemas.microsoft.com/office/drawing/2014/main" id="{0D9885EA-D369-FFDB-1693-50EC2F05B8C4}"/>
                </a:ext>
              </a:extLst>
            </p:cNvPr>
            <p:cNvGrpSpPr/>
            <p:nvPr/>
          </p:nvGrpSpPr>
          <p:grpSpPr>
            <a:xfrm>
              <a:off x="4974580" y="2236675"/>
              <a:ext cx="1436560" cy="1144654"/>
              <a:chOff x="4974580" y="2236675"/>
              <a:chExt cx="1436560" cy="1144654"/>
            </a:xfrm>
          </p:grpSpPr>
          <p:sp>
            <p:nvSpPr>
              <p:cNvPr id="16" name="Isosceles Triangle 15">
                <a:extLst>
                  <a:ext uri="{FF2B5EF4-FFF2-40B4-BE49-F238E27FC236}">
                    <a16:creationId xmlns:a16="http://schemas.microsoft.com/office/drawing/2014/main" id="{8B813E1E-C328-2827-0E58-D2AD5CA66BEA}"/>
                  </a:ext>
                </a:extLst>
              </p:cNvPr>
              <p:cNvSpPr/>
              <p:nvPr/>
            </p:nvSpPr>
            <p:spPr>
              <a:xfrm flipH="1" flipV="1">
                <a:off x="5534067" y="2392258"/>
                <a:ext cx="306366" cy="989071"/>
              </a:xfrm>
              <a:prstGeom prst="triangle">
                <a:avLst>
                  <a:gd name="adj" fmla="val 4974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3AD8D333-3C85-C490-643F-4980DB92AFEE}"/>
                  </a:ext>
                </a:extLst>
              </p:cNvPr>
              <p:cNvSpPr/>
              <p:nvPr/>
            </p:nvSpPr>
            <p:spPr>
              <a:xfrm rot="10800000">
                <a:off x="4974580" y="2236675"/>
                <a:ext cx="1436560" cy="7258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8" name="Rectangle 17">
              <a:extLst>
                <a:ext uri="{FF2B5EF4-FFF2-40B4-BE49-F238E27FC236}">
                  <a16:creationId xmlns:a16="http://schemas.microsoft.com/office/drawing/2014/main" id="{1AD47743-C8C5-1675-4F42-3E476FE59428}"/>
                </a:ext>
              </a:extLst>
            </p:cNvPr>
            <p:cNvSpPr/>
            <p:nvPr/>
          </p:nvSpPr>
          <p:spPr>
            <a:xfrm>
              <a:off x="4974580" y="2368675"/>
              <a:ext cx="1436560" cy="5428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800100">
                <a:lnSpc>
                  <a:spcPct val="90000"/>
                </a:lnSpc>
                <a:spcBef>
                  <a:spcPct val="0"/>
                </a:spcBef>
                <a:spcAft>
                  <a:spcPct val="35000"/>
                </a:spcAft>
              </a:pPr>
              <a:r>
                <a:rPr lang="en-US" b="1" dirty="0">
                  <a:solidFill>
                    <a:srgbClr val="3C7434"/>
                  </a:solidFill>
                </a:rPr>
                <a:t>Power</a:t>
              </a:r>
              <a:br>
                <a:rPr lang="en-US" b="1" dirty="0">
                  <a:solidFill>
                    <a:srgbClr val="3C7434"/>
                  </a:solidFill>
                </a:rPr>
              </a:br>
              <a:r>
                <a:rPr lang="en-US" b="1" dirty="0">
                  <a:solidFill>
                    <a:srgbClr val="3C7434"/>
                  </a:solidFill>
                </a:rPr>
                <a:t>Supply</a:t>
              </a:r>
            </a:p>
          </p:txBody>
        </p:sp>
      </p:grpSp>
      <p:grpSp>
        <p:nvGrpSpPr>
          <p:cNvPr id="24" name="Group 23">
            <a:extLst>
              <a:ext uri="{FF2B5EF4-FFF2-40B4-BE49-F238E27FC236}">
                <a16:creationId xmlns:a16="http://schemas.microsoft.com/office/drawing/2014/main" id="{A1DC8478-2BFB-4C0B-BB28-1FFFDC1E45A4}"/>
              </a:ext>
            </a:extLst>
          </p:cNvPr>
          <p:cNvGrpSpPr/>
          <p:nvPr/>
        </p:nvGrpSpPr>
        <p:grpSpPr>
          <a:xfrm>
            <a:off x="3031030" y="3731425"/>
            <a:ext cx="1436560" cy="1144654"/>
            <a:chOff x="2637780" y="2236675"/>
            <a:chExt cx="1436560" cy="1144654"/>
          </a:xfrm>
        </p:grpSpPr>
        <p:sp>
          <p:nvSpPr>
            <p:cNvPr id="21" name="Isosceles Triangle 20">
              <a:extLst>
                <a:ext uri="{FF2B5EF4-FFF2-40B4-BE49-F238E27FC236}">
                  <a16:creationId xmlns:a16="http://schemas.microsoft.com/office/drawing/2014/main" id="{A307AB3F-0EF4-E311-3C57-7359F338B60B}"/>
                </a:ext>
              </a:extLst>
            </p:cNvPr>
            <p:cNvSpPr/>
            <p:nvPr/>
          </p:nvSpPr>
          <p:spPr>
            <a:xfrm flipH="1" flipV="1">
              <a:off x="3197267" y="2392258"/>
              <a:ext cx="306366" cy="989071"/>
            </a:xfrm>
            <a:prstGeom prst="triangle">
              <a:avLst>
                <a:gd name="adj" fmla="val 4974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a:extLst>
                <a:ext uri="{FF2B5EF4-FFF2-40B4-BE49-F238E27FC236}">
                  <a16:creationId xmlns:a16="http://schemas.microsoft.com/office/drawing/2014/main" id="{4A485F70-2797-7A82-BC69-E3B0C5AC254D}"/>
                </a:ext>
              </a:extLst>
            </p:cNvPr>
            <p:cNvSpPr/>
            <p:nvPr/>
          </p:nvSpPr>
          <p:spPr>
            <a:xfrm rot="10800000">
              <a:off x="2637780" y="2236675"/>
              <a:ext cx="1436560" cy="7258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3" name="Rectangle 22">
            <a:extLst>
              <a:ext uri="{FF2B5EF4-FFF2-40B4-BE49-F238E27FC236}">
                <a16:creationId xmlns:a16="http://schemas.microsoft.com/office/drawing/2014/main" id="{2D9009B9-184B-55A6-2FAD-BD10E4364DFD}"/>
              </a:ext>
            </a:extLst>
          </p:cNvPr>
          <p:cNvSpPr/>
          <p:nvPr/>
        </p:nvSpPr>
        <p:spPr>
          <a:xfrm>
            <a:off x="3031030" y="3884361"/>
            <a:ext cx="1436560" cy="5428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800100">
              <a:lnSpc>
                <a:spcPct val="90000"/>
              </a:lnSpc>
              <a:spcBef>
                <a:spcPct val="0"/>
              </a:spcBef>
              <a:spcAft>
                <a:spcPct val="35000"/>
              </a:spcAft>
            </a:pPr>
            <a:r>
              <a:rPr lang="en-US" b="1" dirty="0">
                <a:solidFill>
                  <a:srgbClr val="3C7434"/>
                </a:solidFill>
              </a:rPr>
              <a:t>Switch </a:t>
            </a:r>
            <a:br>
              <a:rPr lang="en-US" b="1" dirty="0">
                <a:solidFill>
                  <a:srgbClr val="3C7434"/>
                </a:solidFill>
              </a:rPr>
            </a:br>
            <a:r>
              <a:rPr lang="en-US" b="1" dirty="0">
                <a:solidFill>
                  <a:srgbClr val="3C7434"/>
                </a:solidFill>
              </a:rPr>
              <a:t>Panel</a:t>
            </a:r>
          </a:p>
        </p:txBody>
      </p:sp>
      <p:grpSp>
        <p:nvGrpSpPr>
          <p:cNvPr id="14" name="Group 13">
            <a:extLst>
              <a:ext uri="{FF2B5EF4-FFF2-40B4-BE49-F238E27FC236}">
                <a16:creationId xmlns:a16="http://schemas.microsoft.com/office/drawing/2014/main" id="{9155EC8C-1357-8B44-631D-675DE2052D76}"/>
              </a:ext>
            </a:extLst>
          </p:cNvPr>
          <p:cNvGrpSpPr/>
          <p:nvPr/>
        </p:nvGrpSpPr>
        <p:grpSpPr>
          <a:xfrm>
            <a:off x="1252305" y="4060610"/>
            <a:ext cx="1437738" cy="1144654"/>
            <a:chOff x="1252305" y="4118666"/>
            <a:chExt cx="1437738" cy="1144654"/>
          </a:xfrm>
        </p:grpSpPr>
        <p:grpSp>
          <p:nvGrpSpPr>
            <p:cNvPr id="39" name="Group 38">
              <a:extLst>
                <a:ext uri="{FF2B5EF4-FFF2-40B4-BE49-F238E27FC236}">
                  <a16:creationId xmlns:a16="http://schemas.microsoft.com/office/drawing/2014/main" id="{CB30684B-406C-A043-982F-49B79D62D6EF}"/>
                </a:ext>
              </a:extLst>
            </p:cNvPr>
            <p:cNvGrpSpPr/>
            <p:nvPr/>
          </p:nvGrpSpPr>
          <p:grpSpPr>
            <a:xfrm>
              <a:off x="1253483" y="4118666"/>
              <a:ext cx="1436560" cy="1144654"/>
              <a:chOff x="2637780" y="2236675"/>
              <a:chExt cx="1436560" cy="1144654"/>
            </a:xfrm>
          </p:grpSpPr>
          <p:sp>
            <p:nvSpPr>
              <p:cNvPr id="41" name="Isosceles Triangle 40">
                <a:extLst>
                  <a:ext uri="{FF2B5EF4-FFF2-40B4-BE49-F238E27FC236}">
                    <a16:creationId xmlns:a16="http://schemas.microsoft.com/office/drawing/2014/main" id="{6CC8C764-46E0-9276-9A5F-8E1F5164D8E7}"/>
                  </a:ext>
                </a:extLst>
              </p:cNvPr>
              <p:cNvSpPr/>
              <p:nvPr/>
            </p:nvSpPr>
            <p:spPr>
              <a:xfrm flipH="1" flipV="1">
                <a:off x="3414240" y="2392258"/>
                <a:ext cx="306366" cy="989071"/>
              </a:xfrm>
              <a:prstGeom prst="triangle">
                <a:avLst>
                  <a:gd name="adj" fmla="val 4974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Rectangle 41">
                <a:extLst>
                  <a:ext uri="{FF2B5EF4-FFF2-40B4-BE49-F238E27FC236}">
                    <a16:creationId xmlns:a16="http://schemas.microsoft.com/office/drawing/2014/main" id="{322B8EF9-ED21-6664-A8DE-21D143E6B958}"/>
                  </a:ext>
                </a:extLst>
              </p:cNvPr>
              <p:cNvSpPr/>
              <p:nvPr/>
            </p:nvSpPr>
            <p:spPr>
              <a:xfrm rot="10800000">
                <a:off x="2637780" y="2236675"/>
                <a:ext cx="1436560" cy="7258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43" name="Rectangle 42">
              <a:extLst>
                <a:ext uri="{FF2B5EF4-FFF2-40B4-BE49-F238E27FC236}">
                  <a16:creationId xmlns:a16="http://schemas.microsoft.com/office/drawing/2014/main" id="{7F198F59-4048-683E-2CDD-3AFF789DEDA9}"/>
                </a:ext>
              </a:extLst>
            </p:cNvPr>
            <p:cNvSpPr/>
            <p:nvPr/>
          </p:nvSpPr>
          <p:spPr>
            <a:xfrm>
              <a:off x="1252305" y="4161980"/>
              <a:ext cx="1436560" cy="6932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800100">
                <a:lnSpc>
                  <a:spcPct val="90000"/>
                </a:lnSpc>
                <a:spcBef>
                  <a:spcPct val="0"/>
                </a:spcBef>
                <a:spcAft>
                  <a:spcPct val="35000"/>
                </a:spcAft>
              </a:pPr>
              <a:r>
                <a:rPr lang="en-US" b="1">
                  <a:solidFill>
                    <a:srgbClr val="3C7434"/>
                  </a:solidFill>
                </a:rPr>
                <a:t>Panel</a:t>
              </a:r>
            </a:p>
          </p:txBody>
        </p:sp>
      </p:grpSp>
      <p:sp>
        <p:nvSpPr>
          <p:cNvPr id="8" name="Oval 7">
            <a:extLst>
              <a:ext uri="{FF2B5EF4-FFF2-40B4-BE49-F238E27FC236}">
                <a16:creationId xmlns:a16="http://schemas.microsoft.com/office/drawing/2014/main" id="{1C7280FF-B1B6-6620-2648-29CCECE9C069}"/>
              </a:ext>
            </a:extLst>
          </p:cNvPr>
          <p:cNvSpPr/>
          <p:nvPr/>
        </p:nvSpPr>
        <p:spPr>
          <a:xfrm>
            <a:off x="4728605" y="4514774"/>
            <a:ext cx="606726" cy="606781"/>
          </a:xfrm>
          <a:prstGeom prst="ellipse">
            <a:avLst/>
          </a:prstGeom>
          <a:blipFill>
            <a:blip r:embed="rId9"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CA"/>
          </a:p>
        </p:txBody>
      </p:sp>
      <p:sp>
        <p:nvSpPr>
          <p:cNvPr id="35" name="Isosceles Triangle 34">
            <a:extLst>
              <a:ext uri="{FF2B5EF4-FFF2-40B4-BE49-F238E27FC236}">
                <a16:creationId xmlns:a16="http://schemas.microsoft.com/office/drawing/2014/main" id="{30C645A6-E211-7CCC-F12B-A533AEF47E00}"/>
              </a:ext>
            </a:extLst>
          </p:cNvPr>
          <p:cNvSpPr/>
          <p:nvPr/>
        </p:nvSpPr>
        <p:spPr>
          <a:xfrm rot="10800000" flipH="1" flipV="1">
            <a:off x="4926725" y="5205931"/>
            <a:ext cx="306366" cy="989071"/>
          </a:xfrm>
          <a:prstGeom prst="triangle">
            <a:avLst>
              <a:gd name="adj" fmla="val 4974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Rectangle 36">
            <a:extLst>
              <a:ext uri="{FF2B5EF4-FFF2-40B4-BE49-F238E27FC236}">
                <a16:creationId xmlns:a16="http://schemas.microsoft.com/office/drawing/2014/main" id="{3A605CCE-053E-DE6D-90AB-FF7510037811}"/>
              </a:ext>
            </a:extLst>
          </p:cNvPr>
          <p:cNvSpPr/>
          <p:nvPr/>
        </p:nvSpPr>
        <p:spPr>
          <a:xfrm>
            <a:off x="4356018" y="5501720"/>
            <a:ext cx="1436560" cy="7258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Rectangle 43">
            <a:extLst>
              <a:ext uri="{FF2B5EF4-FFF2-40B4-BE49-F238E27FC236}">
                <a16:creationId xmlns:a16="http://schemas.microsoft.com/office/drawing/2014/main" id="{099F4E68-D64B-6DD4-F83A-A02E7B0274AC}"/>
              </a:ext>
            </a:extLst>
          </p:cNvPr>
          <p:cNvSpPr/>
          <p:nvPr/>
        </p:nvSpPr>
        <p:spPr>
          <a:xfrm>
            <a:off x="4358294" y="5560037"/>
            <a:ext cx="1436560" cy="6932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b="1" kern="1200" dirty="0">
                <a:solidFill>
                  <a:srgbClr val="3C7434"/>
                </a:solidFill>
              </a:rPr>
              <a:t>Keyboard</a:t>
            </a:r>
            <a:endParaRPr lang="en-US" sz="1200" b="1" kern="1200" dirty="0">
              <a:solidFill>
                <a:srgbClr val="3C7434"/>
              </a:solidFill>
            </a:endParaRPr>
          </a:p>
        </p:txBody>
      </p:sp>
      <p:sp>
        <p:nvSpPr>
          <p:cNvPr id="13" name="Oval 12">
            <a:extLst>
              <a:ext uri="{FF2B5EF4-FFF2-40B4-BE49-F238E27FC236}">
                <a16:creationId xmlns:a16="http://schemas.microsoft.com/office/drawing/2014/main" id="{2D2A18A1-959D-41DE-BF28-FF58314A9D08}"/>
              </a:ext>
            </a:extLst>
          </p:cNvPr>
          <p:cNvSpPr/>
          <p:nvPr/>
        </p:nvSpPr>
        <p:spPr>
          <a:xfrm>
            <a:off x="7121611" y="3154414"/>
            <a:ext cx="635891" cy="635948"/>
          </a:xfrm>
          <a:prstGeom prst="ellipse">
            <a:avLst/>
          </a:prstGeom>
          <a:blipFill>
            <a:blip r:embed="rId10"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CA"/>
          </a:p>
        </p:txBody>
      </p:sp>
      <p:grpSp>
        <p:nvGrpSpPr>
          <p:cNvPr id="12" name="Group 11">
            <a:extLst>
              <a:ext uri="{FF2B5EF4-FFF2-40B4-BE49-F238E27FC236}">
                <a16:creationId xmlns:a16="http://schemas.microsoft.com/office/drawing/2014/main" id="{01B75E55-0CF5-FDBF-B392-5547D23681DB}"/>
              </a:ext>
            </a:extLst>
          </p:cNvPr>
          <p:cNvGrpSpPr/>
          <p:nvPr/>
        </p:nvGrpSpPr>
        <p:grpSpPr>
          <a:xfrm>
            <a:off x="6946748" y="3866197"/>
            <a:ext cx="1584500" cy="1175244"/>
            <a:chOff x="6640834" y="4022223"/>
            <a:chExt cx="1584500" cy="1175244"/>
          </a:xfrm>
        </p:grpSpPr>
        <p:grpSp>
          <p:nvGrpSpPr>
            <p:cNvPr id="28" name="Group 27">
              <a:extLst>
                <a:ext uri="{FF2B5EF4-FFF2-40B4-BE49-F238E27FC236}">
                  <a16:creationId xmlns:a16="http://schemas.microsoft.com/office/drawing/2014/main" id="{88791FE6-E76E-2196-0C8D-3B4D597FADA0}"/>
                </a:ext>
              </a:extLst>
            </p:cNvPr>
            <p:cNvGrpSpPr/>
            <p:nvPr/>
          </p:nvGrpSpPr>
          <p:grpSpPr>
            <a:xfrm rot="10800000">
              <a:off x="6640834" y="4022223"/>
              <a:ext cx="1584500" cy="1144654"/>
              <a:chOff x="7262810" y="1744482"/>
              <a:chExt cx="1584500" cy="1144654"/>
            </a:xfrm>
          </p:grpSpPr>
          <p:sp>
            <p:nvSpPr>
              <p:cNvPr id="29" name="Isosceles Triangle 28">
                <a:extLst>
                  <a:ext uri="{FF2B5EF4-FFF2-40B4-BE49-F238E27FC236}">
                    <a16:creationId xmlns:a16="http://schemas.microsoft.com/office/drawing/2014/main" id="{8E601065-1AC7-7D0F-0084-C8316C7D7A6D}"/>
                  </a:ext>
                </a:extLst>
              </p:cNvPr>
              <p:cNvSpPr/>
              <p:nvPr/>
            </p:nvSpPr>
            <p:spPr>
              <a:xfrm flipH="1" flipV="1">
                <a:off x="8175377" y="1900065"/>
                <a:ext cx="306366" cy="989071"/>
              </a:xfrm>
              <a:prstGeom prst="triangle">
                <a:avLst>
                  <a:gd name="adj" fmla="val 4974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Rectangle 30">
                <a:extLst>
                  <a:ext uri="{FF2B5EF4-FFF2-40B4-BE49-F238E27FC236}">
                    <a16:creationId xmlns:a16="http://schemas.microsoft.com/office/drawing/2014/main" id="{8BC5BDDD-ADB6-46E0-B92C-90459FDE5BAB}"/>
                  </a:ext>
                </a:extLst>
              </p:cNvPr>
              <p:cNvSpPr/>
              <p:nvPr/>
            </p:nvSpPr>
            <p:spPr>
              <a:xfrm rot="10800000">
                <a:off x="7262810" y="1744482"/>
                <a:ext cx="1584500" cy="7258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58" name="Rectangle 57">
              <a:extLst>
                <a:ext uri="{FF2B5EF4-FFF2-40B4-BE49-F238E27FC236}">
                  <a16:creationId xmlns:a16="http://schemas.microsoft.com/office/drawing/2014/main" id="{95AC2F1D-260E-2B72-05CF-DB18DAFECB81}"/>
                </a:ext>
              </a:extLst>
            </p:cNvPr>
            <p:cNvSpPr/>
            <p:nvPr/>
          </p:nvSpPr>
          <p:spPr>
            <a:xfrm>
              <a:off x="6713164" y="4504178"/>
              <a:ext cx="1436560" cy="69328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b="1" dirty="0">
                  <a:solidFill>
                    <a:srgbClr val="3C7434"/>
                  </a:solidFill>
                </a:rPr>
                <a:t>Electro-mech  Assembly</a:t>
              </a:r>
            </a:p>
          </p:txBody>
        </p:sp>
      </p:grpSp>
      <p:sp>
        <p:nvSpPr>
          <p:cNvPr id="60" name="AutoShape 17">
            <a:extLst>
              <a:ext uri="{FF2B5EF4-FFF2-40B4-BE49-F238E27FC236}">
                <a16:creationId xmlns:a16="http://schemas.microsoft.com/office/drawing/2014/main" id="{5A74E878-E725-9CF3-7099-BA234CEAE2A4}"/>
              </a:ext>
            </a:extLst>
          </p:cNvPr>
          <p:cNvSpPr>
            <a:spLocks noChangeArrowheads="1"/>
          </p:cNvSpPr>
          <p:nvPr/>
        </p:nvSpPr>
        <p:spPr bwMode="auto">
          <a:xfrm>
            <a:off x="578262" y="1155878"/>
            <a:ext cx="6973209" cy="972108"/>
          </a:xfrm>
          <a:prstGeom prst="roundRect">
            <a:avLst>
              <a:gd name="adj" fmla="val 33486"/>
            </a:avLst>
          </a:prstGeom>
          <a:noFill/>
          <a:ln w="28575">
            <a:noFill/>
            <a:round/>
            <a:headEnd/>
            <a:tailEnd/>
          </a:ln>
          <a:effectLst/>
          <a:scene3d>
            <a:camera prst="orthographicFront"/>
            <a:lightRig rig="threePt" dir="t"/>
          </a:scene3d>
          <a:sp3d>
            <a:bevelT w="203200"/>
          </a:sp3d>
        </p:spPr>
        <p:txBody>
          <a:bodyPr wrap="none" lIns="91440" tIns="45720" rIns="91440" bIns="45720" anchor="t"/>
          <a:lstStyle/>
          <a:p>
            <a:pPr fontAlgn="auto">
              <a:spcBef>
                <a:spcPts val="0"/>
              </a:spcBef>
              <a:spcAft>
                <a:spcPts val="0"/>
              </a:spcAft>
            </a:pPr>
            <a:r>
              <a:rPr lang="en-US" sz="2000">
                <a:solidFill>
                  <a:schemeClr val="bg1"/>
                </a:solidFill>
              </a:rPr>
              <a:t>Technology Growth Drives Higher Content Per </a:t>
            </a:r>
            <a:br>
              <a:rPr lang="en-US" sz="2000"/>
            </a:br>
            <a:r>
              <a:rPr lang="en-US" sz="2000">
                <a:solidFill>
                  <a:schemeClr val="bg1"/>
                </a:solidFill>
              </a:rPr>
              <a:t>Aircraft And Accelerates Revenue Growth</a:t>
            </a:r>
          </a:p>
        </p:txBody>
      </p:sp>
      <p:grpSp>
        <p:nvGrpSpPr>
          <p:cNvPr id="2" name="Group 1">
            <a:extLst>
              <a:ext uri="{FF2B5EF4-FFF2-40B4-BE49-F238E27FC236}">
                <a16:creationId xmlns:a16="http://schemas.microsoft.com/office/drawing/2014/main" id="{C597B1F5-681C-B033-79AA-1A5F58A0195D}"/>
              </a:ext>
            </a:extLst>
          </p:cNvPr>
          <p:cNvGrpSpPr/>
          <p:nvPr/>
        </p:nvGrpSpPr>
        <p:grpSpPr>
          <a:xfrm>
            <a:off x="9290055" y="3405436"/>
            <a:ext cx="2215053" cy="1626117"/>
            <a:chOff x="8617291" y="3789991"/>
            <a:chExt cx="2215053" cy="1626117"/>
          </a:xfrm>
        </p:grpSpPr>
        <p:sp>
          <p:nvSpPr>
            <p:cNvPr id="65" name="Rectangle: Rounded Corners 64">
              <a:extLst>
                <a:ext uri="{FF2B5EF4-FFF2-40B4-BE49-F238E27FC236}">
                  <a16:creationId xmlns:a16="http://schemas.microsoft.com/office/drawing/2014/main" id="{2E4F3178-D445-E56C-FAEB-C4BF64C52B1D}"/>
                </a:ext>
              </a:extLst>
            </p:cNvPr>
            <p:cNvSpPr/>
            <p:nvPr/>
          </p:nvSpPr>
          <p:spPr>
            <a:xfrm>
              <a:off x="8777554" y="3789991"/>
              <a:ext cx="1894530" cy="1601263"/>
            </a:xfrm>
            <a:prstGeom prst="roundRect">
              <a:avLst>
                <a:gd name="adj" fmla="val 11147"/>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4" name="AutoShape 17">
              <a:extLst>
                <a:ext uri="{FF2B5EF4-FFF2-40B4-BE49-F238E27FC236}">
                  <a16:creationId xmlns:a16="http://schemas.microsoft.com/office/drawing/2014/main" id="{E72AE6AE-43F1-7E83-A4A9-2E8FECFA318F}"/>
                </a:ext>
              </a:extLst>
            </p:cNvPr>
            <p:cNvSpPr>
              <a:spLocks noChangeArrowheads="1"/>
            </p:cNvSpPr>
            <p:nvPr/>
          </p:nvSpPr>
          <p:spPr bwMode="auto">
            <a:xfrm>
              <a:off x="8617291" y="4444000"/>
              <a:ext cx="2215053" cy="972108"/>
            </a:xfrm>
            <a:prstGeom prst="roundRect">
              <a:avLst>
                <a:gd name="adj" fmla="val 33486"/>
              </a:avLst>
            </a:prstGeom>
            <a:noFill/>
            <a:ln w="28575">
              <a:noFill/>
              <a:round/>
              <a:headEnd/>
              <a:tailEnd/>
            </a:ln>
            <a:effectLst/>
            <a:scene3d>
              <a:camera prst="orthographicFront"/>
              <a:lightRig rig="threePt" dir="t"/>
            </a:scene3d>
            <a:sp3d>
              <a:bevelT w="203200"/>
            </a:sp3d>
          </p:spPr>
          <p:txBody>
            <a:bodyPr wrap="none" anchor="ctr"/>
            <a:lstStyle/>
            <a:p>
              <a:pPr algn="ctr" fontAlgn="auto">
                <a:spcBef>
                  <a:spcPts val="0"/>
                </a:spcBef>
                <a:spcAft>
                  <a:spcPts val="0"/>
                </a:spcAft>
              </a:pPr>
              <a:r>
                <a:rPr lang="en-US" sz="1600" dirty="0">
                  <a:solidFill>
                    <a:schemeClr val="bg1"/>
                  </a:solidFill>
                  <a:latin typeface="+mj-lt"/>
                </a:rPr>
                <a:t>of 2024 sales</a:t>
              </a:r>
              <a:br>
                <a:rPr lang="en-US" sz="1600" dirty="0">
                  <a:solidFill>
                    <a:schemeClr val="bg1"/>
                  </a:solidFill>
                  <a:latin typeface="+mj-lt"/>
                </a:rPr>
              </a:br>
              <a:r>
                <a:rPr lang="en-US" sz="1600" dirty="0">
                  <a:solidFill>
                    <a:schemeClr val="bg1"/>
                  </a:solidFill>
                  <a:latin typeface="+mj-lt"/>
                </a:rPr>
                <a:t> are assemblies</a:t>
              </a:r>
            </a:p>
          </p:txBody>
        </p:sp>
        <p:sp>
          <p:nvSpPr>
            <p:cNvPr id="69" name="AutoShape 17">
              <a:extLst>
                <a:ext uri="{FF2B5EF4-FFF2-40B4-BE49-F238E27FC236}">
                  <a16:creationId xmlns:a16="http://schemas.microsoft.com/office/drawing/2014/main" id="{25E6E600-3BC4-9F83-0B04-877A8549922C}"/>
                </a:ext>
              </a:extLst>
            </p:cNvPr>
            <p:cNvSpPr>
              <a:spLocks noChangeArrowheads="1"/>
            </p:cNvSpPr>
            <p:nvPr/>
          </p:nvSpPr>
          <p:spPr bwMode="auto">
            <a:xfrm>
              <a:off x="8617291" y="3925511"/>
              <a:ext cx="2215053" cy="972108"/>
            </a:xfrm>
            <a:prstGeom prst="roundRect">
              <a:avLst>
                <a:gd name="adj" fmla="val 33486"/>
              </a:avLst>
            </a:prstGeom>
            <a:noFill/>
            <a:ln w="28575">
              <a:noFill/>
              <a:round/>
              <a:headEnd/>
              <a:tailEnd/>
            </a:ln>
            <a:effectLst/>
            <a:scene3d>
              <a:camera prst="orthographicFront"/>
              <a:lightRig rig="threePt" dir="t"/>
            </a:scene3d>
            <a:sp3d>
              <a:bevelT w="203200"/>
            </a:sp3d>
          </p:spPr>
          <p:txBody>
            <a:bodyPr wrap="none" anchor="ctr"/>
            <a:lstStyle/>
            <a:p>
              <a:pPr algn="ctr" fontAlgn="auto">
                <a:spcBef>
                  <a:spcPts val="0"/>
                </a:spcBef>
                <a:spcAft>
                  <a:spcPts val="0"/>
                </a:spcAft>
              </a:pPr>
              <a:r>
                <a:rPr lang="en-US" sz="5400" dirty="0">
                  <a:solidFill>
                    <a:srgbClr val="D7A747"/>
                  </a:solidFill>
                  <a:latin typeface="+mj-lt"/>
                </a:rPr>
                <a:t>45%</a:t>
              </a:r>
            </a:p>
          </p:txBody>
        </p:sp>
      </p:grpSp>
    </p:spTree>
    <p:extLst>
      <p:ext uri="{BB962C8B-B14F-4D97-AF65-F5344CB8AC3E}">
        <p14:creationId xmlns:p14="http://schemas.microsoft.com/office/powerpoint/2010/main" val="3073250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3973BD5-56D6-DC88-FF3D-8CD885F3FFAA}"/>
              </a:ext>
            </a:extLst>
          </p:cNvPr>
          <p:cNvSpPr/>
          <p:nvPr/>
        </p:nvSpPr>
        <p:spPr>
          <a:xfrm>
            <a:off x="668936" y="1172138"/>
            <a:ext cx="10875364" cy="4771462"/>
          </a:xfrm>
          <a:prstGeom prst="roundRect">
            <a:avLst>
              <a:gd name="adj" fmla="val 8101"/>
            </a:avLst>
          </a:prstGeom>
          <a:solidFill>
            <a:srgbClr val="FFFFFF">
              <a:alpha val="6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Freeform: Shape 16">
            <a:extLst>
              <a:ext uri="{FF2B5EF4-FFF2-40B4-BE49-F238E27FC236}">
                <a16:creationId xmlns:a16="http://schemas.microsoft.com/office/drawing/2014/main" id="{FE375FED-054B-A274-A53B-8ECE8AC57B25}"/>
              </a:ext>
            </a:extLst>
          </p:cNvPr>
          <p:cNvSpPr/>
          <p:nvPr/>
        </p:nvSpPr>
        <p:spPr>
          <a:xfrm>
            <a:off x="1193678" y="1887444"/>
            <a:ext cx="1541718" cy="3200363"/>
          </a:xfrm>
          <a:custGeom>
            <a:avLst/>
            <a:gdLst>
              <a:gd name="connsiteX0" fmla="*/ 0 w 1604404"/>
              <a:gd name="connsiteY0" fmla="*/ 160440 h 4356484"/>
              <a:gd name="connsiteX1" fmla="*/ 160440 w 1604404"/>
              <a:gd name="connsiteY1" fmla="*/ 0 h 4356484"/>
              <a:gd name="connsiteX2" fmla="*/ 1443964 w 1604404"/>
              <a:gd name="connsiteY2" fmla="*/ 0 h 4356484"/>
              <a:gd name="connsiteX3" fmla="*/ 1604404 w 1604404"/>
              <a:gd name="connsiteY3" fmla="*/ 160440 h 4356484"/>
              <a:gd name="connsiteX4" fmla="*/ 1604404 w 1604404"/>
              <a:gd name="connsiteY4" fmla="*/ 4196044 h 4356484"/>
              <a:gd name="connsiteX5" fmla="*/ 1443964 w 1604404"/>
              <a:gd name="connsiteY5" fmla="*/ 4356484 h 4356484"/>
              <a:gd name="connsiteX6" fmla="*/ 160440 w 1604404"/>
              <a:gd name="connsiteY6" fmla="*/ 4356484 h 4356484"/>
              <a:gd name="connsiteX7" fmla="*/ 0 w 1604404"/>
              <a:gd name="connsiteY7" fmla="*/ 4196044 h 4356484"/>
              <a:gd name="connsiteX8" fmla="*/ 0 w 1604404"/>
              <a:gd name="connsiteY8" fmla="*/ 160440 h 435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4404" h="4356484">
                <a:moveTo>
                  <a:pt x="0" y="160440"/>
                </a:moveTo>
                <a:cubicBezTo>
                  <a:pt x="0" y="71831"/>
                  <a:pt x="71831" y="0"/>
                  <a:pt x="160440" y="0"/>
                </a:cubicBezTo>
                <a:lnTo>
                  <a:pt x="1443964" y="0"/>
                </a:lnTo>
                <a:cubicBezTo>
                  <a:pt x="1532573" y="0"/>
                  <a:pt x="1604404" y="71831"/>
                  <a:pt x="1604404" y="160440"/>
                </a:cubicBezTo>
                <a:lnTo>
                  <a:pt x="1604404" y="4196044"/>
                </a:lnTo>
                <a:cubicBezTo>
                  <a:pt x="1604404" y="4284653"/>
                  <a:pt x="1532573" y="4356484"/>
                  <a:pt x="1443964" y="4356484"/>
                </a:cubicBezTo>
                <a:lnTo>
                  <a:pt x="160440" y="4356484"/>
                </a:lnTo>
                <a:cubicBezTo>
                  <a:pt x="71831" y="4356484"/>
                  <a:pt x="0" y="4284653"/>
                  <a:pt x="0" y="4196044"/>
                </a:cubicBezTo>
                <a:lnTo>
                  <a:pt x="0" y="160440"/>
                </a:lnTo>
                <a:close/>
              </a:path>
            </a:pathLst>
          </a:custGeom>
          <a:solidFill>
            <a:srgbClr val="1F4E7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1842161" rIns="99568" bIns="970866" numCol="1" spcCol="1270" anchor="ctr" anchorCtr="0">
            <a:noAutofit/>
          </a:bodyPr>
          <a:lstStyle/>
          <a:p>
            <a:pPr marL="0" lvl="0" indent="0" algn="ctr" defTabSz="622300">
              <a:lnSpc>
                <a:spcPct val="90000"/>
              </a:lnSpc>
              <a:spcBef>
                <a:spcPct val="0"/>
              </a:spcBef>
              <a:spcAft>
                <a:spcPct val="35000"/>
              </a:spcAft>
              <a:buNone/>
            </a:pPr>
            <a:endParaRPr lang="en-CA" sz="1400" kern="1200">
              <a:solidFill>
                <a:schemeClr val="tx1"/>
              </a:solidFill>
            </a:endParaRPr>
          </a:p>
        </p:txBody>
      </p:sp>
      <p:sp>
        <p:nvSpPr>
          <p:cNvPr id="19" name="Freeform: Shape 18">
            <a:extLst>
              <a:ext uri="{FF2B5EF4-FFF2-40B4-BE49-F238E27FC236}">
                <a16:creationId xmlns:a16="http://schemas.microsoft.com/office/drawing/2014/main" id="{C014D447-5038-DD54-0966-500A3BC233D5}"/>
              </a:ext>
            </a:extLst>
          </p:cNvPr>
          <p:cNvSpPr/>
          <p:nvPr/>
        </p:nvSpPr>
        <p:spPr>
          <a:xfrm>
            <a:off x="2846335" y="1887444"/>
            <a:ext cx="1541718" cy="3200363"/>
          </a:xfrm>
          <a:custGeom>
            <a:avLst/>
            <a:gdLst>
              <a:gd name="connsiteX0" fmla="*/ 0 w 1604404"/>
              <a:gd name="connsiteY0" fmla="*/ 160440 h 4356484"/>
              <a:gd name="connsiteX1" fmla="*/ 160440 w 1604404"/>
              <a:gd name="connsiteY1" fmla="*/ 0 h 4356484"/>
              <a:gd name="connsiteX2" fmla="*/ 1443964 w 1604404"/>
              <a:gd name="connsiteY2" fmla="*/ 0 h 4356484"/>
              <a:gd name="connsiteX3" fmla="*/ 1604404 w 1604404"/>
              <a:gd name="connsiteY3" fmla="*/ 160440 h 4356484"/>
              <a:gd name="connsiteX4" fmla="*/ 1604404 w 1604404"/>
              <a:gd name="connsiteY4" fmla="*/ 4196044 h 4356484"/>
              <a:gd name="connsiteX5" fmla="*/ 1443964 w 1604404"/>
              <a:gd name="connsiteY5" fmla="*/ 4356484 h 4356484"/>
              <a:gd name="connsiteX6" fmla="*/ 160440 w 1604404"/>
              <a:gd name="connsiteY6" fmla="*/ 4356484 h 4356484"/>
              <a:gd name="connsiteX7" fmla="*/ 0 w 1604404"/>
              <a:gd name="connsiteY7" fmla="*/ 4196044 h 4356484"/>
              <a:gd name="connsiteX8" fmla="*/ 0 w 1604404"/>
              <a:gd name="connsiteY8" fmla="*/ 160440 h 435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4404" h="4356484">
                <a:moveTo>
                  <a:pt x="0" y="160440"/>
                </a:moveTo>
                <a:cubicBezTo>
                  <a:pt x="0" y="71831"/>
                  <a:pt x="71831" y="0"/>
                  <a:pt x="160440" y="0"/>
                </a:cubicBezTo>
                <a:lnTo>
                  <a:pt x="1443964" y="0"/>
                </a:lnTo>
                <a:cubicBezTo>
                  <a:pt x="1532573" y="0"/>
                  <a:pt x="1604404" y="71831"/>
                  <a:pt x="1604404" y="160440"/>
                </a:cubicBezTo>
                <a:lnTo>
                  <a:pt x="1604404" y="4196044"/>
                </a:lnTo>
                <a:cubicBezTo>
                  <a:pt x="1604404" y="4284653"/>
                  <a:pt x="1532573" y="4356484"/>
                  <a:pt x="1443964" y="4356484"/>
                </a:cubicBezTo>
                <a:lnTo>
                  <a:pt x="160440" y="4356484"/>
                </a:lnTo>
                <a:cubicBezTo>
                  <a:pt x="71831" y="4356484"/>
                  <a:pt x="0" y="4284653"/>
                  <a:pt x="0" y="4196044"/>
                </a:cubicBezTo>
                <a:lnTo>
                  <a:pt x="0" y="160440"/>
                </a:lnTo>
                <a:close/>
              </a:path>
            </a:pathLst>
          </a:custGeom>
          <a:solidFill>
            <a:srgbClr val="1F4E7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1842161" rIns="99568" bIns="970866" numCol="1" spcCol="1270" anchor="ctr" anchorCtr="0">
            <a:noAutofit/>
          </a:bodyPr>
          <a:lstStyle/>
          <a:p>
            <a:pPr marL="0" lvl="0" indent="0" algn="ctr" defTabSz="622300">
              <a:lnSpc>
                <a:spcPct val="90000"/>
              </a:lnSpc>
              <a:spcBef>
                <a:spcPct val="0"/>
              </a:spcBef>
              <a:spcAft>
                <a:spcPct val="35000"/>
              </a:spcAft>
              <a:buNone/>
            </a:pPr>
            <a:endParaRPr lang="en-CA" sz="1400" kern="1200">
              <a:solidFill>
                <a:schemeClr val="tx1"/>
              </a:solidFill>
            </a:endParaRPr>
          </a:p>
        </p:txBody>
      </p:sp>
      <p:sp>
        <p:nvSpPr>
          <p:cNvPr id="21" name="Freeform: Shape 20">
            <a:extLst>
              <a:ext uri="{FF2B5EF4-FFF2-40B4-BE49-F238E27FC236}">
                <a16:creationId xmlns:a16="http://schemas.microsoft.com/office/drawing/2014/main" id="{C2F508EA-18F8-D156-0EB0-E6BF34A3F18A}"/>
              </a:ext>
            </a:extLst>
          </p:cNvPr>
          <p:cNvSpPr/>
          <p:nvPr/>
        </p:nvSpPr>
        <p:spPr>
          <a:xfrm>
            <a:off x="4498872" y="1887444"/>
            <a:ext cx="1541718" cy="3200363"/>
          </a:xfrm>
          <a:custGeom>
            <a:avLst/>
            <a:gdLst>
              <a:gd name="connsiteX0" fmla="*/ 0 w 1604404"/>
              <a:gd name="connsiteY0" fmla="*/ 160440 h 4356484"/>
              <a:gd name="connsiteX1" fmla="*/ 160440 w 1604404"/>
              <a:gd name="connsiteY1" fmla="*/ 0 h 4356484"/>
              <a:gd name="connsiteX2" fmla="*/ 1443964 w 1604404"/>
              <a:gd name="connsiteY2" fmla="*/ 0 h 4356484"/>
              <a:gd name="connsiteX3" fmla="*/ 1604404 w 1604404"/>
              <a:gd name="connsiteY3" fmla="*/ 160440 h 4356484"/>
              <a:gd name="connsiteX4" fmla="*/ 1604404 w 1604404"/>
              <a:gd name="connsiteY4" fmla="*/ 4196044 h 4356484"/>
              <a:gd name="connsiteX5" fmla="*/ 1443964 w 1604404"/>
              <a:gd name="connsiteY5" fmla="*/ 4356484 h 4356484"/>
              <a:gd name="connsiteX6" fmla="*/ 160440 w 1604404"/>
              <a:gd name="connsiteY6" fmla="*/ 4356484 h 4356484"/>
              <a:gd name="connsiteX7" fmla="*/ 0 w 1604404"/>
              <a:gd name="connsiteY7" fmla="*/ 4196044 h 4356484"/>
              <a:gd name="connsiteX8" fmla="*/ 0 w 1604404"/>
              <a:gd name="connsiteY8" fmla="*/ 160440 h 435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4404" h="4356484">
                <a:moveTo>
                  <a:pt x="0" y="160440"/>
                </a:moveTo>
                <a:cubicBezTo>
                  <a:pt x="0" y="71831"/>
                  <a:pt x="71831" y="0"/>
                  <a:pt x="160440" y="0"/>
                </a:cubicBezTo>
                <a:lnTo>
                  <a:pt x="1443964" y="0"/>
                </a:lnTo>
                <a:cubicBezTo>
                  <a:pt x="1532573" y="0"/>
                  <a:pt x="1604404" y="71831"/>
                  <a:pt x="1604404" y="160440"/>
                </a:cubicBezTo>
                <a:lnTo>
                  <a:pt x="1604404" y="4196044"/>
                </a:lnTo>
                <a:cubicBezTo>
                  <a:pt x="1604404" y="4284653"/>
                  <a:pt x="1532573" y="4356484"/>
                  <a:pt x="1443964" y="4356484"/>
                </a:cubicBezTo>
                <a:lnTo>
                  <a:pt x="160440" y="4356484"/>
                </a:lnTo>
                <a:cubicBezTo>
                  <a:pt x="71831" y="4356484"/>
                  <a:pt x="0" y="4284653"/>
                  <a:pt x="0" y="4196044"/>
                </a:cubicBezTo>
                <a:lnTo>
                  <a:pt x="0" y="160440"/>
                </a:lnTo>
                <a:close/>
              </a:path>
            </a:pathLst>
          </a:custGeom>
          <a:solidFill>
            <a:srgbClr val="1F4E7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1842161" rIns="99568" bIns="970866" numCol="1" spcCol="1270" anchor="ctr" anchorCtr="0">
            <a:noAutofit/>
          </a:bodyPr>
          <a:lstStyle/>
          <a:p>
            <a:pPr marL="0" lvl="0" indent="0" algn="ctr" defTabSz="622300">
              <a:lnSpc>
                <a:spcPct val="90000"/>
              </a:lnSpc>
              <a:spcBef>
                <a:spcPct val="0"/>
              </a:spcBef>
              <a:spcAft>
                <a:spcPct val="35000"/>
              </a:spcAft>
              <a:buNone/>
            </a:pPr>
            <a:endParaRPr lang="en-CA" sz="1400" kern="1200">
              <a:solidFill>
                <a:schemeClr val="tx1"/>
              </a:solidFill>
            </a:endParaRPr>
          </a:p>
        </p:txBody>
      </p:sp>
      <p:sp>
        <p:nvSpPr>
          <p:cNvPr id="23" name="Freeform: Shape 22">
            <a:extLst>
              <a:ext uri="{FF2B5EF4-FFF2-40B4-BE49-F238E27FC236}">
                <a16:creationId xmlns:a16="http://schemas.microsoft.com/office/drawing/2014/main" id="{187C1FF4-D99F-AF85-E379-71C5A7F367CB}"/>
              </a:ext>
            </a:extLst>
          </p:cNvPr>
          <p:cNvSpPr/>
          <p:nvPr/>
        </p:nvSpPr>
        <p:spPr>
          <a:xfrm>
            <a:off x="6151409" y="1887444"/>
            <a:ext cx="1541718" cy="3200363"/>
          </a:xfrm>
          <a:custGeom>
            <a:avLst/>
            <a:gdLst>
              <a:gd name="connsiteX0" fmla="*/ 0 w 1604404"/>
              <a:gd name="connsiteY0" fmla="*/ 160440 h 4356484"/>
              <a:gd name="connsiteX1" fmla="*/ 160440 w 1604404"/>
              <a:gd name="connsiteY1" fmla="*/ 0 h 4356484"/>
              <a:gd name="connsiteX2" fmla="*/ 1443964 w 1604404"/>
              <a:gd name="connsiteY2" fmla="*/ 0 h 4356484"/>
              <a:gd name="connsiteX3" fmla="*/ 1604404 w 1604404"/>
              <a:gd name="connsiteY3" fmla="*/ 160440 h 4356484"/>
              <a:gd name="connsiteX4" fmla="*/ 1604404 w 1604404"/>
              <a:gd name="connsiteY4" fmla="*/ 4196044 h 4356484"/>
              <a:gd name="connsiteX5" fmla="*/ 1443964 w 1604404"/>
              <a:gd name="connsiteY5" fmla="*/ 4356484 h 4356484"/>
              <a:gd name="connsiteX6" fmla="*/ 160440 w 1604404"/>
              <a:gd name="connsiteY6" fmla="*/ 4356484 h 4356484"/>
              <a:gd name="connsiteX7" fmla="*/ 0 w 1604404"/>
              <a:gd name="connsiteY7" fmla="*/ 4196044 h 4356484"/>
              <a:gd name="connsiteX8" fmla="*/ 0 w 1604404"/>
              <a:gd name="connsiteY8" fmla="*/ 160440 h 435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4404" h="4356484">
                <a:moveTo>
                  <a:pt x="0" y="160440"/>
                </a:moveTo>
                <a:cubicBezTo>
                  <a:pt x="0" y="71831"/>
                  <a:pt x="71831" y="0"/>
                  <a:pt x="160440" y="0"/>
                </a:cubicBezTo>
                <a:lnTo>
                  <a:pt x="1443964" y="0"/>
                </a:lnTo>
                <a:cubicBezTo>
                  <a:pt x="1532573" y="0"/>
                  <a:pt x="1604404" y="71831"/>
                  <a:pt x="1604404" y="160440"/>
                </a:cubicBezTo>
                <a:lnTo>
                  <a:pt x="1604404" y="4196044"/>
                </a:lnTo>
                <a:cubicBezTo>
                  <a:pt x="1604404" y="4284653"/>
                  <a:pt x="1532573" y="4356484"/>
                  <a:pt x="1443964" y="4356484"/>
                </a:cubicBezTo>
                <a:lnTo>
                  <a:pt x="160440" y="4356484"/>
                </a:lnTo>
                <a:cubicBezTo>
                  <a:pt x="71831" y="4356484"/>
                  <a:pt x="0" y="4284653"/>
                  <a:pt x="0" y="4196044"/>
                </a:cubicBezTo>
                <a:lnTo>
                  <a:pt x="0" y="160440"/>
                </a:lnTo>
                <a:close/>
              </a:path>
            </a:pathLst>
          </a:custGeom>
          <a:solidFill>
            <a:srgbClr val="1F4E7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1842161" rIns="99568" bIns="970866" numCol="1" spcCol="1270" anchor="ctr" anchorCtr="0">
            <a:noAutofit/>
          </a:bodyPr>
          <a:lstStyle/>
          <a:p>
            <a:pPr marL="0" lvl="0" indent="0" algn="ctr" defTabSz="622300">
              <a:lnSpc>
                <a:spcPct val="90000"/>
              </a:lnSpc>
              <a:spcBef>
                <a:spcPct val="0"/>
              </a:spcBef>
              <a:spcAft>
                <a:spcPct val="35000"/>
              </a:spcAft>
              <a:buNone/>
            </a:pPr>
            <a:endParaRPr lang="en-CA" sz="1400" kern="1200">
              <a:solidFill>
                <a:schemeClr val="tx1"/>
              </a:solidFill>
            </a:endParaRPr>
          </a:p>
        </p:txBody>
      </p:sp>
      <p:sp>
        <p:nvSpPr>
          <p:cNvPr id="25" name="Freeform: Shape 24">
            <a:extLst>
              <a:ext uri="{FF2B5EF4-FFF2-40B4-BE49-F238E27FC236}">
                <a16:creationId xmlns:a16="http://schemas.microsoft.com/office/drawing/2014/main" id="{C05B22BD-F1B8-89D6-6291-83DE905F7BEA}"/>
              </a:ext>
            </a:extLst>
          </p:cNvPr>
          <p:cNvSpPr/>
          <p:nvPr/>
        </p:nvSpPr>
        <p:spPr>
          <a:xfrm>
            <a:off x="7803945" y="1887444"/>
            <a:ext cx="1541718" cy="3200363"/>
          </a:xfrm>
          <a:custGeom>
            <a:avLst/>
            <a:gdLst>
              <a:gd name="connsiteX0" fmla="*/ 0 w 1604404"/>
              <a:gd name="connsiteY0" fmla="*/ 160440 h 4356484"/>
              <a:gd name="connsiteX1" fmla="*/ 160440 w 1604404"/>
              <a:gd name="connsiteY1" fmla="*/ 0 h 4356484"/>
              <a:gd name="connsiteX2" fmla="*/ 1443964 w 1604404"/>
              <a:gd name="connsiteY2" fmla="*/ 0 h 4356484"/>
              <a:gd name="connsiteX3" fmla="*/ 1604404 w 1604404"/>
              <a:gd name="connsiteY3" fmla="*/ 160440 h 4356484"/>
              <a:gd name="connsiteX4" fmla="*/ 1604404 w 1604404"/>
              <a:gd name="connsiteY4" fmla="*/ 4196044 h 4356484"/>
              <a:gd name="connsiteX5" fmla="*/ 1443964 w 1604404"/>
              <a:gd name="connsiteY5" fmla="*/ 4356484 h 4356484"/>
              <a:gd name="connsiteX6" fmla="*/ 160440 w 1604404"/>
              <a:gd name="connsiteY6" fmla="*/ 4356484 h 4356484"/>
              <a:gd name="connsiteX7" fmla="*/ 0 w 1604404"/>
              <a:gd name="connsiteY7" fmla="*/ 4196044 h 4356484"/>
              <a:gd name="connsiteX8" fmla="*/ 0 w 1604404"/>
              <a:gd name="connsiteY8" fmla="*/ 160440 h 435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4404" h="4356484">
                <a:moveTo>
                  <a:pt x="0" y="160440"/>
                </a:moveTo>
                <a:cubicBezTo>
                  <a:pt x="0" y="71831"/>
                  <a:pt x="71831" y="0"/>
                  <a:pt x="160440" y="0"/>
                </a:cubicBezTo>
                <a:lnTo>
                  <a:pt x="1443964" y="0"/>
                </a:lnTo>
                <a:cubicBezTo>
                  <a:pt x="1532573" y="0"/>
                  <a:pt x="1604404" y="71831"/>
                  <a:pt x="1604404" y="160440"/>
                </a:cubicBezTo>
                <a:lnTo>
                  <a:pt x="1604404" y="4196044"/>
                </a:lnTo>
                <a:cubicBezTo>
                  <a:pt x="1604404" y="4284653"/>
                  <a:pt x="1532573" y="4356484"/>
                  <a:pt x="1443964" y="4356484"/>
                </a:cubicBezTo>
                <a:lnTo>
                  <a:pt x="160440" y="4356484"/>
                </a:lnTo>
                <a:cubicBezTo>
                  <a:pt x="71831" y="4356484"/>
                  <a:pt x="0" y="4284653"/>
                  <a:pt x="0" y="4196044"/>
                </a:cubicBezTo>
                <a:lnTo>
                  <a:pt x="0" y="160440"/>
                </a:lnTo>
                <a:close/>
              </a:path>
            </a:pathLst>
          </a:custGeom>
          <a:solidFill>
            <a:srgbClr val="1F4E7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1842161" rIns="99568" bIns="970866" numCol="1" spcCol="1270" anchor="ctr" anchorCtr="0">
            <a:noAutofit/>
          </a:bodyPr>
          <a:lstStyle/>
          <a:p>
            <a:pPr marL="0" lvl="0" indent="0" algn="ctr" defTabSz="622300">
              <a:lnSpc>
                <a:spcPct val="90000"/>
              </a:lnSpc>
              <a:spcBef>
                <a:spcPct val="0"/>
              </a:spcBef>
              <a:spcAft>
                <a:spcPct val="35000"/>
              </a:spcAft>
              <a:buNone/>
            </a:pPr>
            <a:endParaRPr lang="en-CA" sz="1400" kern="1200">
              <a:solidFill>
                <a:schemeClr val="tx1"/>
              </a:solidFill>
            </a:endParaRPr>
          </a:p>
        </p:txBody>
      </p:sp>
      <p:sp>
        <p:nvSpPr>
          <p:cNvPr id="27" name="Freeform: Shape 26">
            <a:extLst>
              <a:ext uri="{FF2B5EF4-FFF2-40B4-BE49-F238E27FC236}">
                <a16:creationId xmlns:a16="http://schemas.microsoft.com/office/drawing/2014/main" id="{9A269CB9-5D32-0A05-F844-A8A2B4ED5509}"/>
              </a:ext>
            </a:extLst>
          </p:cNvPr>
          <p:cNvSpPr/>
          <p:nvPr/>
        </p:nvSpPr>
        <p:spPr>
          <a:xfrm>
            <a:off x="9456482" y="1887444"/>
            <a:ext cx="1541718" cy="3200363"/>
          </a:xfrm>
          <a:custGeom>
            <a:avLst/>
            <a:gdLst>
              <a:gd name="connsiteX0" fmla="*/ 0 w 1604404"/>
              <a:gd name="connsiteY0" fmla="*/ 160440 h 4356484"/>
              <a:gd name="connsiteX1" fmla="*/ 160440 w 1604404"/>
              <a:gd name="connsiteY1" fmla="*/ 0 h 4356484"/>
              <a:gd name="connsiteX2" fmla="*/ 1443964 w 1604404"/>
              <a:gd name="connsiteY2" fmla="*/ 0 h 4356484"/>
              <a:gd name="connsiteX3" fmla="*/ 1604404 w 1604404"/>
              <a:gd name="connsiteY3" fmla="*/ 160440 h 4356484"/>
              <a:gd name="connsiteX4" fmla="*/ 1604404 w 1604404"/>
              <a:gd name="connsiteY4" fmla="*/ 4196044 h 4356484"/>
              <a:gd name="connsiteX5" fmla="*/ 1443964 w 1604404"/>
              <a:gd name="connsiteY5" fmla="*/ 4356484 h 4356484"/>
              <a:gd name="connsiteX6" fmla="*/ 160440 w 1604404"/>
              <a:gd name="connsiteY6" fmla="*/ 4356484 h 4356484"/>
              <a:gd name="connsiteX7" fmla="*/ 0 w 1604404"/>
              <a:gd name="connsiteY7" fmla="*/ 4196044 h 4356484"/>
              <a:gd name="connsiteX8" fmla="*/ 0 w 1604404"/>
              <a:gd name="connsiteY8" fmla="*/ 160440 h 435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4404" h="4356484">
                <a:moveTo>
                  <a:pt x="0" y="160440"/>
                </a:moveTo>
                <a:cubicBezTo>
                  <a:pt x="0" y="71831"/>
                  <a:pt x="71831" y="0"/>
                  <a:pt x="160440" y="0"/>
                </a:cubicBezTo>
                <a:lnTo>
                  <a:pt x="1443964" y="0"/>
                </a:lnTo>
                <a:cubicBezTo>
                  <a:pt x="1532573" y="0"/>
                  <a:pt x="1604404" y="71831"/>
                  <a:pt x="1604404" y="160440"/>
                </a:cubicBezTo>
                <a:lnTo>
                  <a:pt x="1604404" y="4196044"/>
                </a:lnTo>
                <a:cubicBezTo>
                  <a:pt x="1604404" y="4284653"/>
                  <a:pt x="1532573" y="4356484"/>
                  <a:pt x="1443964" y="4356484"/>
                </a:cubicBezTo>
                <a:lnTo>
                  <a:pt x="160440" y="4356484"/>
                </a:lnTo>
                <a:cubicBezTo>
                  <a:pt x="71831" y="4356484"/>
                  <a:pt x="0" y="4284653"/>
                  <a:pt x="0" y="4196044"/>
                </a:cubicBezTo>
                <a:lnTo>
                  <a:pt x="0" y="160440"/>
                </a:lnTo>
                <a:close/>
              </a:path>
            </a:pathLst>
          </a:custGeom>
          <a:solidFill>
            <a:srgbClr val="1F4E7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1842161" rIns="99568" bIns="970866" numCol="1" spcCol="1270" anchor="ctr" anchorCtr="0">
            <a:noAutofit/>
          </a:bodyPr>
          <a:lstStyle/>
          <a:p>
            <a:pPr marL="0" lvl="0" indent="0" algn="ctr" defTabSz="622300">
              <a:lnSpc>
                <a:spcPct val="90000"/>
              </a:lnSpc>
              <a:spcBef>
                <a:spcPct val="0"/>
              </a:spcBef>
              <a:spcAft>
                <a:spcPct val="35000"/>
              </a:spcAft>
              <a:buNone/>
            </a:pPr>
            <a:endParaRPr lang="en-CA" sz="1400" kern="1200">
              <a:solidFill>
                <a:schemeClr val="tx1"/>
              </a:solidFill>
              <a:latin typeface="+mn-lt"/>
            </a:endParaRPr>
          </a:p>
        </p:txBody>
      </p:sp>
      <p:sp>
        <p:nvSpPr>
          <p:cNvPr id="38" name="Oval 37">
            <a:extLst>
              <a:ext uri="{FF2B5EF4-FFF2-40B4-BE49-F238E27FC236}">
                <a16:creationId xmlns:a16="http://schemas.microsoft.com/office/drawing/2014/main" id="{FA77ECD7-581A-D252-AAD9-40B9533849BD}"/>
              </a:ext>
            </a:extLst>
          </p:cNvPr>
          <p:cNvSpPr/>
          <p:nvPr/>
        </p:nvSpPr>
        <p:spPr>
          <a:xfrm>
            <a:off x="1297893" y="1379528"/>
            <a:ext cx="1333530" cy="1333530"/>
          </a:xfrm>
          <a:prstGeom prst="ellipse">
            <a:avLst/>
          </a:prstGeom>
          <a:solidFill>
            <a:schemeClr val="bg1"/>
          </a:solidFill>
          <a:ln w="34925">
            <a:solidFill>
              <a:srgbClr val="D7A747"/>
            </a:solidFill>
          </a:ln>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txBody>
          <a:bodyPr/>
          <a:lstStyle/>
          <a:p>
            <a:endParaRPr lang="en-CA" sz="1100"/>
          </a:p>
        </p:txBody>
      </p:sp>
      <p:sp>
        <p:nvSpPr>
          <p:cNvPr id="39" name="Oval 38">
            <a:extLst>
              <a:ext uri="{FF2B5EF4-FFF2-40B4-BE49-F238E27FC236}">
                <a16:creationId xmlns:a16="http://schemas.microsoft.com/office/drawing/2014/main" id="{C310DE56-1415-6CE6-A027-FA7251BA1B35}"/>
              </a:ext>
            </a:extLst>
          </p:cNvPr>
          <p:cNvSpPr/>
          <p:nvPr/>
        </p:nvSpPr>
        <p:spPr>
          <a:xfrm>
            <a:off x="2950430" y="1379528"/>
            <a:ext cx="1333530" cy="1333530"/>
          </a:xfrm>
          <a:prstGeom prst="ellipse">
            <a:avLst/>
          </a:prstGeom>
          <a:solidFill>
            <a:schemeClr val="bg1"/>
          </a:solidFill>
          <a:ln w="34925">
            <a:solidFill>
              <a:srgbClr val="D7A747"/>
            </a:solidFill>
          </a:ln>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txBody>
          <a:bodyPr/>
          <a:lstStyle/>
          <a:p>
            <a:endParaRPr lang="en-CA" sz="1100"/>
          </a:p>
        </p:txBody>
      </p:sp>
      <p:sp>
        <p:nvSpPr>
          <p:cNvPr id="40" name="Oval 39" descr="FTG-CH-0008">
            <a:extLst>
              <a:ext uri="{FF2B5EF4-FFF2-40B4-BE49-F238E27FC236}">
                <a16:creationId xmlns:a16="http://schemas.microsoft.com/office/drawing/2014/main" id="{B0188D2E-763B-7E63-F17F-B63B2C832878}"/>
              </a:ext>
            </a:extLst>
          </p:cNvPr>
          <p:cNvSpPr/>
          <p:nvPr/>
        </p:nvSpPr>
        <p:spPr>
          <a:xfrm>
            <a:off x="7908040" y="1379528"/>
            <a:ext cx="1333530" cy="1333530"/>
          </a:xfrm>
          <a:prstGeom prst="ellipse">
            <a:avLst/>
          </a:prstGeom>
          <a:solidFill>
            <a:schemeClr val="bg1"/>
          </a:solidFill>
          <a:ln w="34925">
            <a:solidFill>
              <a:srgbClr val="D7A747"/>
            </a:solidFill>
          </a:ln>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txBody>
          <a:bodyPr/>
          <a:lstStyle/>
          <a:p>
            <a:endParaRPr lang="en-CA" sz="1100"/>
          </a:p>
        </p:txBody>
      </p:sp>
      <p:sp>
        <p:nvSpPr>
          <p:cNvPr id="4" name="Title 1">
            <a:extLst>
              <a:ext uri="{FF2B5EF4-FFF2-40B4-BE49-F238E27FC236}">
                <a16:creationId xmlns:a16="http://schemas.microsoft.com/office/drawing/2014/main" id="{22D75C72-34D8-0176-E512-EBF59DE5E813}"/>
              </a:ext>
            </a:extLst>
          </p:cNvPr>
          <p:cNvSpPr txBox="1">
            <a:spLocks/>
          </p:cNvSpPr>
          <p:nvPr/>
        </p:nvSpPr>
        <p:spPr>
          <a:xfrm>
            <a:off x="876300" y="6249229"/>
            <a:ext cx="3175000" cy="4309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a:cs typeface="Arial"/>
              </a:rPr>
              <a:t>TSX: FTG</a:t>
            </a:r>
            <a:endParaRPr lang="en-US" sz="800" b="1">
              <a:cs typeface="Arial" panose="020B0604020202020204" pitchFamily="34" charset="0"/>
            </a:endParaRPr>
          </a:p>
        </p:txBody>
      </p:sp>
      <p:sp>
        <p:nvSpPr>
          <p:cNvPr id="7" name="Title 1">
            <a:extLst>
              <a:ext uri="{FF2B5EF4-FFF2-40B4-BE49-F238E27FC236}">
                <a16:creationId xmlns:a16="http://schemas.microsoft.com/office/drawing/2014/main" id="{64AE55FB-7439-ABF8-51D7-1768C9BBA3F0}"/>
              </a:ext>
            </a:extLst>
          </p:cNvPr>
          <p:cNvSpPr txBox="1">
            <a:spLocks/>
          </p:cNvSpPr>
          <p:nvPr/>
        </p:nvSpPr>
        <p:spPr>
          <a:xfrm>
            <a:off x="648854" y="488581"/>
            <a:ext cx="7016541" cy="571499"/>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a:solidFill>
                  <a:srgbClr val="3C7434"/>
                </a:solidFill>
              </a:rPr>
              <a:t>Circuits – Technology Growth</a:t>
            </a:r>
          </a:p>
        </p:txBody>
      </p:sp>
      <p:sp>
        <p:nvSpPr>
          <p:cNvPr id="9" name="AutoShape 4">
            <a:extLst>
              <a:ext uri="{FF2B5EF4-FFF2-40B4-BE49-F238E27FC236}">
                <a16:creationId xmlns:a16="http://schemas.microsoft.com/office/drawing/2014/main" id="{DFC5C5CD-B722-D753-4A1B-EE4DB33886AC}"/>
              </a:ext>
            </a:extLst>
          </p:cNvPr>
          <p:cNvSpPr>
            <a:spLocks noChangeArrowheads="1"/>
          </p:cNvSpPr>
          <p:nvPr/>
        </p:nvSpPr>
        <p:spPr bwMode="auto">
          <a:xfrm>
            <a:off x="1165205" y="5216848"/>
            <a:ext cx="9735494" cy="646150"/>
          </a:xfrm>
          <a:prstGeom prst="roundRect">
            <a:avLst>
              <a:gd name="adj" fmla="val 33486"/>
            </a:avLst>
          </a:prstGeom>
          <a:noFill/>
          <a:ln w="28575">
            <a:noFill/>
            <a:round/>
            <a:headEnd/>
            <a:tailEnd/>
          </a:ln>
          <a:effectLst/>
          <a:scene3d>
            <a:camera prst="orthographicFront"/>
            <a:lightRig rig="threePt" dir="t"/>
          </a:scene3d>
          <a:sp3d>
            <a:bevelT w="203200"/>
          </a:sp3d>
        </p:spPr>
        <p:txBody>
          <a:bodyPr wrap="none" lIns="91440" tIns="45720" rIns="91440" bIns="4572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baseline="0">
                <a:solidFill>
                  <a:srgbClr val="1F4E79"/>
                </a:solidFill>
                <a:latin typeface="+mj-lt"/>
              </a:rPr>
              <a:t>Over 50% of s</a:t>
            </a:r>
            <a:r>
              <a:rPr lang="en-US" sz="2000" kern="0">
                <a:solidFill>
                  <a:srgbClr val="1F4E79"/>
                </a:solidFill>
                <a:latin typeface="+mj-lt"/>
              </a:rPr>
              <a:t>ales</a:t>
            </a:r>
            <a:r>
              <a:rPr lang="en-US" sz="2000" kern="0" baseline="0">
                <a:solidFill>
                  <a:srgbClr val="1F4E79"/>
                </a:solidFill>
                <a:latin typeface="+mj-lt"/>
              </a:rPr>
              <a:t> </a:t>
            </a:r>
            <a:r>
              <a:rPr lang="en-US" sz="2000" kern="0">
                <a:solidFill>
                  <a:srgbClr val="1F4E79"/>
                </a:solidFill>
                <a:latin typeface="+mj-lt"/>
              </a:rPr>
              <a:t>are</a:t>
            </a:r>
            <a:r>
              <a:rPr lang="en-US" sz="2000" kern="0" baseline="0">
                <a:solidFill>
                  <a:srgbClr val="1F4E79"/>
                </a:solidFill>
                <a:latin typeface="+mj-lt"/>
              </a:rPr>
              <a:t> high </a:t>
            </a:r>
            <a:r>
              <a:rPr lang="en-US" sz="2000" kern="0">
                <a:solidFill>
                  <a:srgbClr val="1F4E79"/>
                </a:solidFill>
                <a:latin typeface="+mj-lt"/>
              </a:rPr>
              <a:t>t</a:t>
            </a:r>
            <a:r>
              <a:rPr lang="en-US" sz="2000" kern="0" baseline="0">
                <a:solidFill>
                  <a:srgbClr val="1F4E79"/>
                </a:solidFill>
                <a:latin typeface="+mj-lt"/>
              </a:rPr>
              <a:t>echnology or specialty </a:t>
            </a:r>
            <a:r>
              <a:rPr lang="en-US" sz="2000" kern="0">
                <a:solidFill>
                  <a:srgbClr val="1F4E79"/>
                </a:solidFill>
                <a:latin typeface="+mj-lt"/>
              </a:rPr>
              <a:t>p</a:t>
            </a:r>
            <a:r>
              <a:rPr lang="en-US" sz="2000" kern="0" baseline="0">
                <a:solidFill>
                  <a:srgbClr val="1F4E79"/>
                </a:solidFill>
                <a:latin typeface="+mj-lt"/>
              </a:rPr>
              <a:t>roducts</a:t>
            </a:r>
          </a:p>
        </p:txBody>
      </p:sp>
      <p:sp>
        <p:nvSpPr>
          <p:cNvPr id="18" name="Oval 17">
            <a:extLst>
              <a:ext uri="{FF2B5EF4-FFF2-40B4-BE49-F238E27FC236}">
                <a16:creationId xmlns:a16="http://schemas.microsoft.com/office/drawing/2014/main" id="{811C70C5-6529-E4B6-FBF1-03719BE05CDF}"/>
              </a:ext>
            </a:extLst>
          </p:cNvPr>
          <p:cNvSpPr/>
          <p:nvPr/>
        </p:nvSpPr>
        <p:spPr>
          <a:xfrm>
            <a:off x="1297893" y="1379528"/>
            <a:ext cx="1333530" cy="1333530"/>
          </a:xfrm>
          <a:prstGeom prst="ellipse">
            <a:avLst/>
          </a:prstGeom>
          <a:blipFill>
            <a:blip r:embed="rId3">
              <a:extLst>
                <a:ext uri="{28A0092B-C50C-407E-A947-70E740481C1C}">
                  <a14:useLocalDpi xmlns:a14="http://schemas.microsoft.com/office/drawing/2010/main" val="0"/>
                </a:ext>
              </a:extLst>
            </a:blip>
            <a:srcRect/>
            <a:stretch>
              <a:fillRect l="-1427" t="12286" r="-1427" b="12286"/>
            </a:stretch>
          </a:blipFill>
          <a:ln w="34925">
            <a:solidFill>
              <a:srgbClr val="D7A747"/>
            </a:solidFill>
          </a:ln>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txBody>
          <a:bodyPr/>
          <a:lstStyle/>
          <a:p>
            <a:endParaRPr lang="en-CA"/>
          </a:p>
        </p:txBody>
      </p:sp>
      <p:sp>
        <p:nvSpPr>
          <p:cNvPr id="20" name="Oval 19">
            <a:extLst>
              <a:ext uri="{FF2B5EF4-FFF2-40B4-BE49-F238E27FC236}">
                <a16:creationId xmlns:a16="http://schemas.microsoft.com/office/drawing/2014/main" id="{F2922047-464A-FF87-BC76-00CAD2B6F4FB}"/>
              </a:ext>
            </a:extLst>
          </p:cNvPr>
          <p:cNvSpPr/>
          <p:nvPr/>
        </p:nvSpPr>
        <p:spPr>
          <a:xfrm>
            <a:off x="2950430" y="1379528"/>
            <a:ext cx="1333530" cy="1333530"/>
          </a:xfrm>
          <a:prstGeom prst="ellipse">
            <a:avLst/>
          </a:prstGeom>
          <a:blipFill>
            <a:blip r:embed="rId4">
              <a:extLst>
                <a:ext uri="{28A0092B-C50C-407E-A947-70E740481C1C}">
                  <a14:useLocalDpi xmlns:a14="http://schemas.microsoft.com/office/drawing/2010/main" val="0"/>
                </a:ext>
              </a:extLst>
            </a:blip>
            <a:srcRect/>
            <a:stretch>
              <a:fillRect l="-1427" t="8858" r="-1427" b="8858"/>
            </a:stretch>
          </a:blipFill>
          <a:ln w="34925">
            <a:solidFill>
              <a:srgbClr val="D7A747"/>
            </a:solidFill>
          </a:ln>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txBody>
          <a:bodyPr/>
          <a:lstStyle/>
          <a:p>
            <a:endParaRPr lang="en-CA"/>
          </a:p>
        </p:txBody>
      </p:sp>
      <p:sp>
        <p:nvSpPr>
          <p:cNvPr id="22" name="Oval 21">
            <a:extLst>
              <a:ext uri="{FF2B5EF4-FFF2-40B4-BE49-F238E27FC236}">
                <a16:creationId xmlns:a16="http://schemas.microsoft.com/office/drawing/2014/main" id="{6ECA53B0-4A18-DCE3-6DD9-27E35B71A967}"/>
              </a:ext>
            </a:extLst>
          </p:cNvPr>
          <p:cNvSpPr/>
          <p:nvPr/>
        </p:nvSpPr>
        <p:spPr>
          <a:xfrm>
            <a:off x="4600008" y="1338380"/>
            <a:ext cx="1335024" cy="1335024"/>
          </a:xfrm>
          <a:prstGeom prst="ellipse">
            <a:avLst/>
          </a:prstGeom>
          <a:solidFill>
            <a:schemeClr val="bg1"/>
          </a:solidFill>
          <a:ln w="34925">
            <a:solidFill>
              <a:srgbClr val="D7A747"/>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CA"/>
          </a:p>
        </p:txBody>
      </p:sp>
      <p:sp>
        <p:nvSpPr>
          <p:cNvPr id="24" name="Oval 23">
            <a:extLst>
              <a:ext uri="{FF2B5EF4-FFF2-40B4-BE49-F238E27FC236}">
                <a16:creationId xmlns:a16="http://schemas.microsoft.com/office/drawing/2014/main" id="{FD25054C-CB22-99FC-F425-C793A42A4FEF}"/>
              </a:ext>
            </a:extLst>
          </p:cNvPr>
          <p:cNvSpPr/>
          <p:nvPr/>
        </p:nvSpPr>
        <p:spPr>
          <a:xfrm>
            <a:off x="6255503" y="1379528"/>
            <a:ext cx="1333530" cy="1333530"/>
          </a:xfrm>
          <a:prstGeom prst="ellipse">
            <a:avLst/>
          </a:prstGeom>
          <a:solidFill>
            <a:schemeClr val="bg1"/>
          </a:solidFill>
          <a:ln w="34925">
            <a:solidFill>
              <a:srgbClr val="D7A747"/>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CA"/>
          </a:p>
        </p:txBody>
      </p:sp>
      <p:sp>
        <p:nvSpPr>
          <p:cNvPr id="26" name="Oval 25" descr="FTG-CH-0008">
            <a:extLst>
              <a:ext uri="{FF2B5EF4-FFF2-40B4-BE49-F238E27FC236}">
                <a16:creationId xmlns:a16="http://schemas.microsoft.com/office/drawing/2014/main" id="{C4C2C744-9880-9DB5-486B-E70A0DE039D6}"/>
              </a:ext>
            </a:extLst>
          </p:cNvPr>
          <p:cNvSpPr/>
          <p:nvPr/>
        </p:nvSpPr>
        <p:spPr>
          <a:xfrm>
            <a:off x="7908040" y="1379528"/>
            <a:ext cx="1333530" cy="1333530"/>
          </a:xfrm>
          <a:prstGeom prst="ellipse">
            <a:avLst/>
          </a:prstGeom>
          <a:blipFill>
            <a:blip r:embed="rId5" cstate="print">
              <a:extLst>
                <a:ext uri="{28A0092B-C50C-407E-A947-70E740481C1C}">
                  <a14:useLocalDpi xmlns:a14="http://schemas.microsoft.com/office/drawing/2010/main" val="0"/>
                </a:ext>
              </a:extLst>
            </a:blip>
            <a:srcRect/>
            <a:stretch>
              <a:fillRect l="15715" t="12286" r="15715" b="12286"/>
            </a:stretch>
          </a:blipFill>
          <a:ln w="34925">
            <a:solidFill>
              <a:srgbClr val="D7A747"/>
            </a:solidFill>
          </a:ln>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txBody>
          <a:bodyPr/>
          <a:lstStyle/>
          <a:p>
            <a:endParaRPr lang="en-CA"/>
          </a:p>
        </p:txBody>
      </p:sp>
      <p:sp>
        <p:nvSpPr>
          <p:cNvPr id="37" name="Oval 36">
            <a:extLst>
              <a:ext uri="{FF2B5EF4-FFF2-40B4-BE49-F238E27FC236}">
                <a16:creationId xmlns:a16="http://schemas.microsoft.com/office/drawing/2014/main" id="{8E631503-85E3-ECAB-FDD0-88889AC867C4}"/>
              </a:ext>
            </a:extLst>
          </p:cNvPr>
          <p:cNvSpPr/>
          <p:nvPr/>
        </p:nvSpPr>
        <p:spPr>
          <a:xfrm>
            <a:off x="9632730" y="1413796"/>
            <a:ext cx="1261377" cy="1280642"/>
          </a:xfrm>
          <a:prstGeom prst="ellipse">
            <a:avLst/>
          </a:prstGeom>
          <a:solidFill>
            <a:schemeClr val="tx1"/>
          </a:solidFill>
          <a:ln w="34925">
            <a:solidFill>
              <a:srgbClr val="D7A747"/>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CA" sz="100"/>
          </a:p>
        </p:txBody>
      </p:sp>
      <p:sp>
        <p:nvSpPr>
          <p:cNvPr id="28" name="Oval 27">
            <a:extLst>
              <a:ext uri="{FF2B5EF4-FFF2-40B4-BE49-F238E27FC236}">
                <a16:creationId xmlns:a16="http://schemas.microsoft.com/office/drawing/2014/main" id="{E272B4F4-35E3-11C4-BE3D-B7F2FBC9260D}"/>
              </a:ext>
            </a:extLst>
          </p:cNvPr>
          <p:cNvSpPr/>
          <p:nvPr/>
        </p:nvSpPr>
        <p:spPr>
          <a:xfrm>
            <a:off x="9637041" y="1413796"/>
            <a:ext cx="1261377" cy="1280642"/>
          </a:xfrm>
          <a:prstGeom prst="ellipse">
            <a:avLst/>
          </a:prstGeom>
          <a:blipFill rotWithShape="1">
            <a:blip r:embed="rId6"/>
            <a:stretch>
              <a:fillRect l="10129" t="32150" r="10129" b="32150"/>
            </a:stretch>
          </a:blipFill>
          <a:ln w="34925">
            <a:solidFill>
              <a:srgbClr val="D7A747"/>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CA"/>
          </a:p>
        </p:txBody>
      </p:sp>
      <p:pic>
        <p:nvPicPr>
          <p:cNvPr id="11" name="Picture 10">
            <a:extLst>
              <a:ext uri="{FF2B5EF4-FFF2-40B4-BE49-F238E27FC236}">
                <a16:creationId xmlns:a16="http://schemas.microsoft.com/office/drawing/2014/main" id="{9B1112C3-D331-1ABF-AB59-A32ABBED9545}"/>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859" b="89906" l="10000" r="96250">
                        <a14:backgroundMark x1="17656" y1="28169" x2="17656" y2="28169"/>
                      </a14:backgroundRemoval>
                    </a14:imgEffect>
                  </a14:imgLayer>
                </a14:imgProps>
              </a:ext>
              <a:ext uri="{28A0092B-C50C-407E-A947-70E740481C1C}">
                <a14:useLocalDpi xmlns:a14="http://schemas.microsoft.com/office/drawing/2010/main" val="0"/>
              </a:ext>
            </a:extLst>
          </a:blip>
          <a:srcRect l="23500"/>
          <a:stretch/>
        </p:blipFill>
        <p:spPr>
          <a:xfrm>
            <a:off x="6343468" y="1562614"/>
            <a:ext cx="1218241" cy="1059991"/>
          </a:xfrm>
          <a:prstGeom prst="rect">
            <a:avLst/>
          </a:prstGeom>
        </p:spPr>
      </p:pic>
      <p:pic>
        <p:nvPicPr>
          <p:cNvPr id="12" name="Picture 11">
            <a:extLst>
              <a:ext uri="{FF2B5EF4-FFF2-40B4-BE49-F238E27FC236}">
                <a16:creationId xmlns:a16="http://schemas.microsoft.com/office/drawing/2014/main" id="{348503B1-9816-0896-3CCE-226CF64A88DF}"/>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9859" b="89906" l="10000" r="97969">
                        <a14:backgroundMark x1="19531" y1="29577" x2="19531" y2="29577"/>
                      </a14:backgroundRemoval>
                    </a14:imgEffect>
                  </a14:imgLayer>
                </a14:imgProps>
              </a:ext>
              <a:ext uri="{28A0092B-C50C-407E-A947-70E740481C1C}">
                <a14:useLocalDpi xmlns:a14="http://schemas.microsoft.com/office/drawing/2010/main" val="0"/>
              </a:ext>
            </a:extLst>
          </a:blip>
          <a:stretch>
            <a:fillRect/>
          </a:stretch>
        </p:blipFill>
        <p:spPr>
          <a:xfrm rot="264384">
            <a:off x="4239769" y="1410170"/>
            <a:ext cx="1705182" cy="1287893"/>
          </a:xfrm>
          <a:prstGeom prst="rect">
            <a:avLst/>
          </a:prstGeom>
        </p:spPr>
      </p:pic>
      <p:grpSp>
        <p:nvGrpSpPr>
          <p:cNvPr id="15" name="Group 14">
            <a:extLst>
              <a:ext uri="{FF2B5EF4-FFF2-40B4-BE49-F238E27FC236}">
                <a16:creationId xmlns:a16="http://schemas.microsoft.com/office/drawing/2014/main" id="{1E5F0B3A-F6BC-539A-B980-BA761F56AABD}"/>
              </a:ext>
            </a:extLst>
          </p:cNvPr>
          <p:cNvGrpSpPr/>
          <p:nvPr/>
        </p:nvGrpSpPr>
        <p:grpSpPr>
          <a:xfrm>
            <a:off x="1444080" y="4346691"/>
            <a:ext cx="9321769" cy="473822"/>
            <a:chOff x="1333114" y="4589005"/>
            <a:chExt cx="9287847" cy="428330"/>
          </a:xfrm>
        </p:grpSpPr>
        <p:sp>
          <p:nvSpPr>
            <p:cNvPr id="14" name="Arrow: Pentagon 13">
              <a:extLst>
                <a:ext uri="{FF2B5EF4-FFF2-40B4-BE49-F238E27FC236}">
                  <a16:creationId xmlns:a16="http://schemas.microsoft.com/office/drawing/2014/main" id="{CA816116-74F3-22C7-06E0-7789D157E2D3}"/>
                </a:ext>
              </a:extLst>
            </p:cNvPr>
            <p:cNvSpPr/>
            <p:nvPr/>
          </p:nvSpPr>
          <p:spPr>
            <a:xfrm rot="10800000">
              <a:off x="1333114" y="4589005"/>
              <a:ext cx="9058861" cy="428330"/>
            </a:xfrm>
            <a:prstGeom prst="homePlate">
              <a:avLst/>
            </a:prstGeom>
            <a:gradFill>
              <a:gsLst>
                <a:gs pos="100000">
                  <a:srgbClr val="B7DCB2"/>
                </a:gs>
                <a:gs pos="0">
                  <a:srgbClr val="3C743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00"/>
            </a:p>
          </p:txBody>
        </p:sp>
        <p:sp>
          <p:nvSpPr>
            <p:cNvPr id="13" name="Arrow: Pentagon 12">
              <a:extLst>
                <a:ext uri="{FF2B5EF4-FFF2-40B4-BE49-F238E27FC236}">
                  <a16:creationId xmlns:a16="http://schemas.microsoft.com/office/drawing/2014/main" id="{F0D96745-91DC-8F37-A0E4-BC860DD0702E}"/>
                </a:ext>
              </a:extLst>
            </p:cNvPr>
            <p:cNvSpPr/>
            <p:nvPr/>
          </p:nvSpPr>
          <p:spPr>
            <a:xfrm>
              <a:off x="1562100" y="4589005"/>
              <a:ext cx="9058861" cy="428330"/>
            </a:xfrm>
            <a:prstGeom prst="homePlate">
              <a:avLst/>
            </a:prstGeom>
            <a:gradFill>
              <a:gsLst>
                <a:gs pos="0">
                  <a:srgbClr val="B7DCB2"/>
                </a:gs>
                <a:gs pos="100000">
                  <a:srgbClr val="3C743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30" name="Freeform: Shape 29">
            <a:extLst>
              <a:ext uri="{FF2B5EF4-FFF2-40B4-BE49-F238E27FC236}">
                <a16:creationId xmlns:a16="http://schemas.microsoft.com/office/drawing/2014/main" id="{F810D5FB-B8F6-BA8B-2A8C-E3BBBC0FD883}"/>
              </a:ext>
            </a:extLst>
          </p:cNvPr>
          <p:cNvSpPr/>
          <p:nvPr/>
        </p:nvSpPr>
        <p:spPr>
          <a:xfrm>
            <a:off x="1193678" y="1424269"/>
            <a:ext cx="1541718" cy="3411408"/>
          </a:xfrm>
          <a:custGeom>
            <a:avLst/>
            <a:gdLst>
              <a:gd name="connsiteX0" fmla="*/ 0 w 1604404"/>
              <a:gd name="connsiteY0" fmla="*/ 160440 h 4356484"/>
              <a:gd name="connsiteX1" fmla="*/ 160440 w 1604404"/>
              <a:gd name="connsiteY1" fmla="*/ 0 h 4356484"/>
              <a:gd name="connsiteX2" fmla="*/ 1443964 w 1604404"/>
              <a:gd name="connsiteY2" fmla="*/ 0 h 4356484"/>
              <a:gd name="connsiteX3" fmla="*/ 1604404 w 1604404"/>
              <a:gd name="connsiteY3" fmla="*/ 160440 h 4356484"/>
              <a:gd name="connsiteX4" fmla="*/ 1604404 w 1604404"/>
              <a:gd name="connsiteY4" fmla="*/ 4196044 h 4356484"/>
              <a:gd name="connsiteX5" fmla="*/ 1443964 w 1604404"/>
              <a:gd name="connsiteY5" fmla="*/ 4356484 h 4356484"/>
              <a:gd name="connsiteX6" fmla="*/ 160440 w 1604404"/>
              <a:gd name="connsiteY6" fmla="*/ 4356484 h 4356484"/>
              <a:gd name="connsiteX7" fmla="*/ 0 w 1604404"/>
              <a:gd name="connsiteY7" fmla="*/ 4196044 h 4356484"/>
              <a:gd name="connsiteX8" fmla="*/ 0 w 1604404"/>
              <a:gd name="connsiteY8" fmla="*/ 160440 h 435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4404" h="4356484">
                <a:moveTo>
                  <a:pt x="0" y="160440"/>
                </a:moveTo>
                <a:cubicBezTo>
                  <a:pt x="0" y="71831"/>
                  <a:pt x="71831" y="0"/>
                  <a:pt x="160440" y="0"/>
                </a:cubicBezTo>
                <a:lnTo>
                  <a:pt x="1443964" y="0"/>
                </a:lnTo>
                <a:cubicBezTo>
                  <a:pt x="1532573" y="0"/>
                  <a:pt x="1604404" y="71831"/>
                  <a:pt x="1604404" y="160440"/>
                </a:cubicBezTo>
                <a:lnTo>
                  <a:pt x="1604404" y="4196044"/>
                </a:lnTo>
                <a:cubicBezTo>
                  <a:pt x="1604404" y="4284653"/>
                  <a:pt x="1532573" y="4356484"/>
                  <a:pt x="1443964" y="4356484"/>
                </a:cubicBezTo>
                <a:lnTo>
                  <a:pt x="160440" y="4356484"/>
                </a:lnTo>
                <a:cubicBezTo>
                  <a:pt x="71831" y="4356484"/>
                  <a:pt x="0" y="4284653"/>
                  <a:pt x="0" y="4196044"/>
                </a:cubicBezTo>
                <a:lnTo>
                  <a:pt x="0" y="16044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1842161" rIns="99568" bIns="970866" numCol="1" spcCol="1270" anchor="ctr" anchorCtr="0">
            <a:noAutofit/>
          </a:bodyPr>
          <a:lstStyle/>
          <a:p>
            <a:pPr marL="0" lvl="0" indent="0" algn="ctr" defTabSz="622300">
              <a:lnSpc>
                <a:spcPct val="90000"/>
              </a:lnSpc>
              <a:spcBef>
                <a:spcPct val="0"/>
              </a:spcBef>
              <a:spcAft>
                <a:spcPct val="35000"/>
              </a:spcAft>
              <a:buNone/>
            </a:pPr>
            <a:r>
              <a:rPr lang="en-CA" sz="1400" kern="1200">
                <a:solidFill>
                  <a:schemeClr val="bg1">
                    <a:lumMod val="95000"/>
                  </a:schemeClr>
                </a:solidFill>
                <a:latin typeface="+mj-lt"/>
              </a:rPr>
              <a:t>HDI</a:t>
            </a:r>
          </a:p>
          <a:p>
            <a:pPr marL="0" lvl="0" indent="0" algn="ctr" defTabSz="622300">
              <a:lnSpc>
                <a:spcPct val="90000"/>
              </a:lnSpc>
              <a:spcBef>
                <a:spcPct val="0"/>
              </a:spcBef>
              <a:spcAft>
                <a:spcPct val="35000"/>
              </a:spcAft>
              <a:buNone/>
            </a:pPr>
            <a:r>
              <a:rPr lang="en-CA" sz="1400" kern="1200">
                <a:solidFill>
                  <a:schemeClr val="bg1">
                    <a:lumMod val="95000"/>
                  </a:schemeClr>
                </a:solidFill>
                <a:latin typeface="+mj-lt"/>
              </a:rPr>
              <a:t>Micro </a:t>
            </a:r>
            <a:r>
              <a:rPr lang="en-CA" sz="1400">
                <a:solidFill>
                  <a:schemeClr val="bg1">
                    <a:lumMod val="95000"/>
                  </a:schemeClr>
                </a:solidFill>
                <a:latin typeface="+mj-lt"/>
              </a:rPr>
              <a:t>Vias</a:t>
            </a:r>
            <a:endParaRPr lang="en-CA" sz="1400" kern="1200">
              <a:solidFill>
                <a:schemeClr val="bg1">
                  <a:lumMod val="95000"/>
                </a:schemeClr>
              </a:solidFill>
              <a:latin typeface="+mj-lt"/>
              <a:cs typeface="Hind SemiBold"/>
            </a:endParaRPr>
          </a:p>
          <a:p>
            <a:pPr marL="0" lvl="0" indent="0" algn="ctr" defTabSz="622300">
              <a:lnSpc>
                <a:spcPct val="90000"/>
              </a:lnSpc>
              <a:spcBef>
                <a:spcPct val="0"/>
              </a:spcBef>
              <a:spcAft>
                <a:spcPct val="35000"/>
              </a:spcAft>
              <a:buNone/>
            </a:pPr>
            <a:r>
              <a:rPr lang="en-CA" sz="1400" kern="1200">
                <a:solidFill>
                  <a:schemeClr val="bg1">
                    <a:lumMod val="95000"/>
                  </a:schemeClr>
                </a:solidFill>
                <a:latin typeface="+mj-lt"/>
              </a:rPr>
              <a:t>Sequential </a:t>
            </a:r>
            <a:r>
              <a:rPr lang="en-CA" sz="1400">
                <a:solidFill>
                  <a:schemeClr val="bg1">
                    <a:lumMod val="95000"/>
                  </a:schemeClr>
                </a:solidFill>
                <a:latin typeface="+mj-lt"/>
              </a:rPr>
              <a:t>Lamination</a:t>
            </a:r>
            <a:endParaRPr lang="en-CA" sz="1400" kern="1200">
              <a:solidFill>
                <a:schemeClr val="bg1">
                  <a:lumMod val="95000"/>
                </a:schemeClr>
              </a:solidFill>
              <a:latin typeface="+mj-lt"/>
              <a:cs typeface="Hind SemiBold"/>
            </a:endParaRPr>
          </a:p>
          <a:p>
            <a:pPr algn="ctr" defTabSz="622300">
              <a:lnSpc>
                <a:spcPct val="90000"/>
              </a:lnSpc>
              <a:spcBef>
                <a:spcPct val="0"/>
              </a:spcBef>
              <a:spcAft>
                <a:spcPct val="35000"/>
              </a:spcAft>
            </a:pPr>
            <a:r>
              <a:rPr lang="en-CA" sz="1400">
                <a:solidFill>
                  <a:schemeClr val="bg1">
                    <a:lumMod val="95000"/>
                  </a:schemeClr>
                </a:solidFill>
                <a:latin typeface="+mj-lt"/>
              </a:rPr>
              <a:t>Filled Vias</a:t>
            </a:r>
            <a:endParaRPr lang="en-CA" sz="1400" kern="1200">
              <a:solidFill>
                <a:schemeClr val="bg1">
                  <a:lumMod val="95000"/>
                </a:schemeClr>
              </a:solidFill>
              <a:latin typeface="+mj-lt"/>
              <a:cs typeface="Hind SemiBold"/>
            </a:endParaRPr>
          </a:p>
        </p:txBody>
      </p:sp>
      <p:sp>
        <p:nvSpPr>
          <p:cNvPr id="31" name="Freeform: Shape 30">
            <a:extLst>
              <a:ext uri="{FF2B5EF4-FFF2-40B4-BE49-F238E27FC236}">
                <a16:creationId xmlns:a16="http://schemas.microsoft.com/office/drawing/2014/main" id="{2734A2C6-C67F-8D62-2148-EABFE1577450}"/>
              </a:ext>
            </a:extLst>
          </p:cNvPr>
          <p:cNvSpPr/>
          <p:nvPr/>
        </p:nvSpPr>
        <p:spPr>
          <a:xfrm>
            <a:off x="2846335" y="1424269"/>
            <a:ext cx="1541718" cy="3411408"/>
          </a:xfrm>
          <a:custGeom>
            <a:avLst/>
            <a:gdLst>
              <a:gd name="connsiteX0" fmla="*/ 0 w 1604404"/>
              <a:gd name="connsiteY0" fmla="*/ 160440 h 4356484"/>
              <a:gd name="connsiteX1" fmla="*/ 160440 w 1604404"/>
              <a:gd name="connsiteY1" fmla="*/ 0 h 4356484"/>
              <a:gd name="connsiteX2" fmla="*/ 1443964 w 1604404"/>
              <a:gd name="connsiteY2" fmla="*/ 0 h 4356484"/>
              <a:gd name="connsiteX3" fmla="*/ 1604404 w 1604404"/>
              <a:gd name="connsiteY3" fmla="*/ 160440 h 4356484"/>
              <a:gd name="connsiteX4" fmla="*/ 1604404 w 1604404"/>
              <a:gd name="connsiteY4" fmla="*/ 4196044 h 4356484"/>
              <a:gd name="connsiteX5" fmla="*/ 1443964 w 1604404"/>
              <a:gd name="connsiteY5" fmla="*/ 4356484 h 4356484"/>
              <a:gd name="connsiteX6" fmla="*/ 160440 w 1604404"/>
              <a:gd name="connsiteY6" fmla="*/ 4356484 h 4356484"/>
              <a:gd name="connsiteX7" fmla="*/ 0 w 1604404"/>
              <a:gd name="connsiteY7" fmla="*/ 4196044 h 4356484"/>
              <a:gd name="connsiteX8" fmla="*/ 0 w 1604404"/>
              <a:gd name="connsiteY8" fmla="*/ 160440 h 435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4404" h="4356484">
                <a:moveTo>
                  <a:pt x="0" y="160440"/>
                </a:moveTo>
                <a:cubicBezTo>
                  <a:pt x="0" y="71831"/>
                  <a:pt x="71831" y="0"/>
                  <a:pt x="160440" y="0"/>
                </a:cubicBezTo>
                <a:lnTo>
                  <a:pt x="1443964" y="0"/>
                </a:lnTo>
                <a:cubicBezTo>
                  <a:pt x="1532573" y="0"/>
                  <a:pt x="1604404" y="71831"/>
                  <a:pt x="1604404" y="160440"/>
                </a:cubicBezTo>
                <a:lnTo>
                  <a:pt x="1604404" y="4196044"/>
                </a:lnTo>
                <a:cubicBezTo>
                  <a:pt x="1604404" y="4284653"/>
                  <a:pt x="1532573" y="4356484"/>
                  <a:pt x="1443964" y="4356484"/>
                </a:cubicBezTo>
                <a:lnTo>
                  <a:pt x="160440" y="4356484"/>
                </a:lnTo>
                <a:cubicBezTo>
                  <a:pt x="71831" y="4356484"/>
                  <a:pt x="0" y="4284653"/>
                  <a:pt x="0" y="4196044"/>
                </a:cubicBezTo>
                <a:lnTo>
                  <a:pt x="0" y="16044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1842161" rIns="99568" bIns="970866" numCol="1" spcCol="1270" anchor="ctr" anchorCtr="0">
            <a:noAutofit/>
          </a:bodyPr>
          <a:lstStyle/>
          <a:p>
            <a:pPr marL="0" lvl="0" indent="0" algn="ctr" defTabSz="622300">
              <a:lnSpc>
                <a:spcPct val="90000"/>
              </a:lnSpc>
              <a:spcBef>
                <a:spcPct val="0"/>
              </a:spcBef>
              <a:spcAft>
                <a:spcPct val="35000"/>
              </a:spcAft>
              <a:buNone/>
            </a:pPr>
            <a:r>
              <a:rPr lang="en-CA" sz="1400" kern="1200">
                <a:solidFill>
                  <a:schemeClr val="bg1">
                    <a:lumMod val="95000"/>
                  </a:schemeClr>
                </a:solidFill>
                <a:latin typeface="+mj-lt"/>
              </a:rPr>
              <a:t>Rigid </a:t>
            </a:r>
            <a:r>
              <a:rPr lang="en-CA" sz="1400">
                <a:solidFill>
                  <a:schemeClr val="bg1">
                    <a:lumMod val="95000"/>
                  </a:schemeClr>
                </a:solidFill>
                <a:latin typeface="+mj-lt"/>
              </a:rPr>
              <a:t>Flex</a:t>
            </a:r>
            <a:r>
              <a:rPr lang="en-CA" sz="1400" kern="1200">
                <a:solidFill>
                  <a:schemeClr val="bg1">
                    <a:lumMod val="95000"/>
                  </a:schemeClr>
                </a:solidFill>
                <a:latin typeface="+mj-lt"/>
              </a:rPr>
              <a:t> Assembly</a:t>
            </a:r>
          </a:p>
        </p:txBody>
      </p:sp>
      <p:sp>
        <p:nvSpPr>
          <p:cNvPr id="32" name="Freeform: Shape 31">
            <a:extLst>
              <a:ext uri="{FF2B5EF4-FFF2-40B4-BE49-F238E27FC236}">
                <a16:creationId xmlns:a16="http://schemas.microsoft.com/office/drawing/2014/main" id="{C587B5BE-300C-5222-F820-D85ECC4F6D36}"/>
              </a:ext>
            </a:extLst>
          </p:cNvPr>
          <p:cNvSpPr/>
          <p:nvPr/>
        </p:nvSpPr>
        <p:spPr>
          <a:xfrm>
            <a:off x="4498872" y="1424269"/>
            <a:ext cx="1541718" cy="3411408"/>
          </a:xfrm>
          <a:custGeom>
            <a:avLst/>
            <a:gdLst>
              <a:gd name="connsiteX0" fmla="*/ 0 w 1604404"/>
              <a:gd name="connsiteY0" fmla="*/ 160440 h 4356484"/>
              <a:gd name="connsiteX1" fmla="*/ 160440 w 1604404"/>
              <a:gd name="connsiteY1" fmla="*/ 0 h 4356484"/>
              <a:gd name="connsiteX2" fmla="*/ 1443964 w 1604404"/>
              <a:gd name="connsiteY2" fmla="*/ 0 h 4356484"/>
              <a:gd name="connsiteX3" fmla="*/ 1604404 w 1604404"/>
              <a:gd name="connsiteY3" fmla="*/ 160440 h 4356484"/>
              <a:gd name="connsiteX4" fmla="*/ 1604404 w 1604404"/>
              <a:gd name="connsiteY4" fmla="*/ 4196044 h 4356484"/>
              <a:gd name="connsiteX5" fmla="*/ 1443964 w 1604404"/>
              <a:gd name="connsiteY5" fmla="*/ 4356484 h 4356484"/>
              <a:gd name="connsiteX6" fmla="*/ 160440 w 1604404"/>
              <a:gd name="connsiteY6" fmla="*/ 4356484 h 4356484"/>
              <a:gd name="connsiteX7" fmla="*/ 0 w 1604404"/>
              <a:gd name="connsiteY7" fmla="*/ 4196044 h 4356484"/>
              <a:gd name="connsiteX8" fmla="*/ 0 w 1604404"/>
              <a:gd name="connsiteY8" fmla="*/ 160440 h 435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4404" h="4356484">
                <a:moveTo>
                  <a:pt x="0" y="160440"/>
                </a:moveTo>
                <a:cubicBezTo>
                  <a:pt x="0" y="71831"/>
                  <a:pt x="71831" y="0"/>
                  <a:pt x="160440" y="0"/>
                </a:cubicBezTo>
                <a:lnTo>
                  <a:pt x="1443964" y="0"/>
                </a:lnTo>
                <a:cubicBezTo>
                  <a:pt x="1532573" y="0"/>
                  <a:pt x="1604404" y="71831"/>
                  <a:pt x="1604404" y="160440"/>
                </a:cubicBezTo>
                <a:lnTo>
                  <a:pt x="1604404" y="4196044"/>
                </a:lnTo>
                <a:cubicBezTo>
                  <a:pt x="1604404" y="4284653"/>
                  <a:pt x="1532573" y="4356484"/>
                  <a:pt x="1443964" y="4356484"/>
                </a:cubicBezTo>
                <a:lnTo>
                  <a:pt x="160440" y="4356484"/>
                </a:lnTo>
                <a:cubicBezTo>
                  <a:pt x="71831" y="4356484"/>
                  <a:pt x="0" y="4284653"/>
                  <a:pt x="0" y="4196044"/>
                </a:cubicBezTo>
                <a:lnTo>
                  <a:pt x="0" y="16044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1842161" rIns="99568" bIns="970866" numCol="1" spcCol="1270" anchor="ctr" anchorCtr="0">
            <a:noAutofit/>
          </a:bodyPr>
          <a:lstStyle/>
          <a:p>
            <a:pPr marL="0" lvl="0" indent="0" algn="ctr" defTabSz="622300">
              <a:lnSpc>
                <a:spcPct val="90000"/>
              </a:lnSpc>
              <a:spcBef>
                <a:spcPct val="0"/>
              </a:spcBef>
              <a:spcAft>
                <a:spcPct val="35000"/>
              </a:spcAft>
              <a:buNone/>
            </a:pPr>
            <a:r>
              <a:rPr lang="en-CA" sz="1400" kern="1200">
                <a:solidFill>
                  <a:schemeClr val="bg1">
                    <a:lumMod val="95000"/>
                  </a:schemeClr>
                </a:solidFill>
                <a:latin typeface="+mj-lt"/>
              </a:rPr>
              <a:t>High </a:t>
            </a:r>
            <a:r>
              <a:rPr lang="en-CA" sz="1400">
                <a:solidFill>
                  <a:schemeClr val="bg1">
                    <a:lumMod val="95000"/>
                  </a:schemeClr>
                </a:solidFill>
                <a:latin typeface="+mj-lt"/>
              </a:rPr>
              <a:t>Frequency</a:t>
            </a:r>
            <a:endParaRPr lang="en-CA" sz="1400" kern="1200">
              <a:solidFill>
                <a:schemeClr val="bg1">
                  <a:lumMod val="95000"/>
                </a:schemeClr>
              </a:solidFill>
              <a:latin typeface="+mj-lt"/>
            </a:endParaRPr>
          </a:p>
          <a:p>
            <a:pPr marL="0" lvl="0" indent="0" algn="ctr" defTabSz="622300">
              <a:lnSpc>
                <a:spcPct val="90000"/>
              </a:lnSpc>
              <a:spcBef>
                <a:spcPct val="0"/>
              </a:spcBef>
              <a:spcAft>
                <a:spcPct val="35000"/>
              </a:spcAft>
              <a:buNone/>
            </a:pPr>
            <a:r>
              <a:rPr lang="en-CA" sz="1400" kern="1200">
                <a:solidFill>
                  <a:schemeClr val="bg1">
                    <a:lumMod val="95000"/>
                  </a:schemeClr>
                </a:solidFill>
                <a:latin typeface="+mj-lt"/>
              </a:rPr>
              <a:t>RF </a:t>
            </a:r>
            <a:r>
              <a:rPr lang="en-CA" sz="1400">
                <a:solidFill>
                  <a:schemeClr val="bg1">
                    <a:lumMod val="95000"/>
                  </a:schemeClr>
                </a:solidFill>
                <a:latin typeface="+mj-lt"/>
              </a:rPr>
              <a:t>Circuitry</a:t>
            </a:r>
            <a:endParaRPr lang="en-CA" sz="1400" kern="1200">
              <a:solidFill>
                <a:schemeClr val="bg1">
                  <a:lumMod val="95000"/>
                </a:schemeClr>
              </a:solidFill>
              <a:latin typeface="+mj-lt"/>
              <a:cs typeface="Hind SemiBold"/>
            </a:endParaRPr>
          </a:p>
        </p:txBody>
      </p:sp>
      <p:sp>
        <p:nvSpPr>
          <p:cNvPr id="33" name="Freeform: Shape 32">
            <a:extLst>
              <a:ext uri="{FF2B5EF4-FFF2-40B4-BE49-F238E27FC236}">
                <a16:creationId xmlns:a16="http://schemas.microsoft.com/office/drawing/2014/main" id="{787B8449-F95F-86F5-4E91-4638C3FD127C}"/>
              </a:ext>
            </a:extLst>
          </p:cNvPr>
          <p:cNvSpPr/>
          <p:nvPr/>
        </p:nvSpPr>
        <p:spPr>
          <a:xfrm>
            <a:off x="6151409" y="1424269"/>
            <a:ext cx="1541718" cy="3411408"/>
          </a:xfrm>
          <a:custGeom>
            <a:avLst/>
            <a:gdLst>
              <a:gd name="connsiteX0" fmla="*/ 0 w 1604404"/>
              <a:gd name="connsiteY0" fmla="*/ 160440 h 4356484"/>
              <a:gd name="connsiteX1" fmla="*/ 160440 w 1604404"/>
              <a:gd name="connsiteY1" fmla="*/ 0 h 4356484"/>
              <a:gd name="connsiteX2" fmla="*/ 1443964 w 1604404"/>
              <a:gd name="connsiteY2" fmla="*/ 0 h 4356484"/>
              <a:gd name="connsiteX3" fmla="*/ 1604404 w 1604404"/>
              <a:gd name="connsiteY3" fmla="*/ 160440 h 4356484"/>
              <a:gd name="connsiteX4" fmla="*/ 1604404 w 1604404"/>
              <a:gd name="connsiteY4" fmla="*/ 4196044 h 4356484"/>
              <a:gd name="connsiteX5" fmla="*/ 1443964 w 1604404"/>
              <a:gd name="connsiteY5" fmla="*/ 4356484 h 4356484"/>
              <a:gd name="connsiteX6" fmla="*/ 160440 w 1604404"/>
              <a:gd name="connsiteY6" fmla="*/ 4356484 h 4356484"/>
              <a:gd name="connsiteX7" fmla="*/ 0 w 1604404"/>
              <a:gd name="connsiteY7" fmla="*/ 4196044 h 4356484"/>
              <a:gd name="connsiteX8" fmla="*/ 0 w 1604404"/>
              <a:gd name="connsiteY8" fmla="*/ 160440 h 435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4404" h="4356484">
                <a:moveTo>
                  <a:pt x="0" y="160440"/>
                </a:moveTo>
                <a:cubicBezTo>
                  <a:pt x="0" y="71831"/>
                  <a:pt x="71831" y="0"/>
                  <a:pt x="160440" y="0"/>
                </a:cubicBezTo>
                <a:lnTo>
                  <a:pt x="1443964" y="0"/>
                </a:lnTo>
                <a:cubicBezTo>
                  <a:pt x="1532573" y="0"/>
                  <a:pt x="1604404" y="71831"/>
                  <a:pt x="1604404" y="160440"/>
                </a:cubicBezTo>
                <a:lnTo>
                  <a:pt x="1604404" y="4196044"/>
                </a:lnTo>
                <a:cubicBezTo>
                  <a:pt x="1604404" y="4284653"/>
                  <a:pt x="1532573" y="4356484"/>
                  <a:pt x="1443964" y="4356484"/>
                </a:cubicBezTo>
                <a:lnTo>
                  <a:pt x="160440" y="4356484"/>
                </a:lnTo>
                <a:cubicBezTo>
                  <a:pt x="71831" y="4356484"/>
                  <a:pt x="0" y="4284653"/>
                  <a:pt x="0" y="4196044"/>
                </a:cubicBezTo>
                <a:lnTo>
                  <a:pt x="0" y="16044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1842161" rIns="99568" bIns="970866" numCol="1" spcCol="1270" anchor="ctr" anchorCtr="0">
            <a:noAutofit/>
          </a:bodyPr>
          <a:lstStyle/>
          <a:p>
            <a:pPr marL="0" lvl="0" indent="0" algn="ctr" defTabSz="622300">
              <a:lnSpc>
                <a:spcPct val="90000"/>
              </a:lnSpc>
              <a:spcBef>
                <a:spcPct val="0"/>
              </a:spcBef>
              <a:spcAft>
                <a:spcPct val="35000"/>
              </a:spcAft>
              <a:buNone/>
            </a:pPr>
            <a:r>
              <a:rPr lang="en-CA" sz="1400" kern="1200">
                <a:solidFill>
                  <a:schemeClr val="bg1">
                    <a:lumMod val="95000"/>
                  </a:schemeClr>
                </a:solidFill>
                <a:latin typeface="+mj-lt"/>
              </a:rPr>
              <a:t>Hybrid </a:t>
            </a:r>
            <a:r>
              <a:rPr lang="en-CA" sz="1400">
                <a:solidFill>
                  <a:schemeClr val="bg1">
                    <a:lumMod val="95000"/>
                  </a:schemeClr>
                </a:solidFill>
                <a:latin typeface="+mj-lt"/>
              </a:rPr>
              <a:t>Materials</a:t>
            </a:r>
            <a:endParaRPr lang="en-CA" sz="1400" kern="1200">
              <a:solidFill>
                <a:schemeClr val="bg1">
                  <a:lumMod val="95000"/>
                </a:schemeClr>
              </a:solidFill>
              <a:latin typeface="+mj-lt"/>
            </a:endParaRPr>
          </a:p>
          <a:p>
            <a:pPr marL="0" lvl="0" indent="0" algn="ctr" defTabSz="622300">
              <a:lnSpc>
                <a:spcPct val="90000"/>
              </a:lnSpc>
              <a:spcBef>
                <a:spcPct val="0"/>
              </a:spcBef>
              <a:spcAft>
                <a:spcPct val="35000"/>
              </a:spcAft>
              <a:buNone/>
            </a:pPr>
            <a:r>
              <a:rPr lang="en-CA" sz="1400" kern="1200">
                <a:solidFill>
                  <a:schemeClr val="bg1">
                    <a:lumMod val="95000"/>
                  </a:schemeClr>
                </a:solidFill>
                <a:latin typeface="+mj-lt"/>
              </a:rPr>
              <a:t>RF </a:t>
            </a:r>
            <a:r>
              <a:rPr lang="en-CA" sz="1400">
                <a:solidFill>
                  <a:schemeClr val="bg1">
                    <a:lumMod val="95000"/>
                  </a:schemeClr>
                </a:solidFill>
                <a:latin typeface="+mj-lt"/>
              </a:rPr>
              <a:t>Circuitry</a:t>
            </a:r>
            <a:endParaRPr lang="en-CA" sz="1400" kern="1200">
              <a:solidFill>
                <a:schemeClr val="bg1">
                  <a:lumMod val="95000"/>
                </a:schemeClr>
              </a:solidFill>
              <a:latin typeface="+mj-lt"/>
              <a:cs typeface="Hind SemiBold"/>
            </a:endParaRPr>
          </a:p>
          <a:p>
            <a:pPr marL="0" lvl="0" indent="0" algn="ctr" defTabSz="622300">
              <a:lnSpc>
                <a:spcPct val="90000"/>
              </a:lnSpc>
              <a:spcBef>
                <a:spcPct val="0"/>
              </a:spcBef>
              <a:spcAft>
                <a:spcPct val="35000"/>
              </a:spcAft>
              <a:buNone/>
            </a:pPr>
            <a:r>
              <a:rPr lang="en-CA" sz="1400" kern="1200">
                <a:solidFill>
                  <a:schemeClr val="bg1">
                    <a:lumMod val="95000"/>
                  </a:schemeClr>
                </a:solidFill>
                <a:latin typeface="+mj-lt"/>
              </a:rPr>
              <a:t>Digital </a:t>
            </a:r>
            <a:r>
              <a:rPr lang="en-CA" sz="1400">
                <a:solidFill>
                  <a:schemeClr val="bg1">
                    <a:lumMod val="95000"/>
                  </a:schemeClr>
                </a:solidFill>
                <a:latin typeface="+mj-lt"/>
              </a:rPr>
              <a:t>Circuitry</a:t>
            </a:r>
            <a:endParaRPr lang="en-CA" sz="1400" kern="1200">
              <a:solidFill>
                <a:schemeClr val="bg1">
                  <a:lumMod val="95000"/>
                </a:schemeClr>
              </a:solidFill>
              <a:latin typeface="+mj-lt"/>
              <a:cs typeface="Hind SemiBold"/>
            </a:endParaRPr>
          </a:p>
        </p:txBody>
      </p:sp>
      <p:sp>
        <p:nvSpPr>
          <p:cNvPr id="34" name="Freeform: Shape 33">
            <a:extLst>
              <a:ext uri="{FF2B5EF4-FFF2-40B4-BE49-F238E27FC236}">
                <a16:creationId xmlns:a16="http://schemas.microsoft.com/office/drawing/2014/main" id="{25141561-7581-E450-14C6-2D689930DE18}"/>
              </a:ext>
            </a:extLst>
          </p:cNvPr>
          <p:cNvSpPr/>
          <p:nvPr/>
        </p:nvSpPr>
        <p:spPr>
          <a:xfrm>
            <a:off x="7803945" y="1424269"/>
            <a:ext cx="1541718" cy="3411408"/>
          </a:xfrm>
          <a:custGeom>
            <a:avLst/>
            <a:gdLst>
              <a:gd name="connsiteX0" fmla="*/ 0 w 1604404"/>
              <a:gd name="connsiteY0" fmla="*/ 160440 h 4356484"/>
              <a:gd name="connsiteX1" fmla="*/ 160440 w 1604404"/>
              <a:gd name="connsiteY1" fmla="*/ 0 h 4356484"/>
              <a:gd name="connsiteX2" fmla="*/ 1443964 w 1604404"/>
              <a:gd name="connsiteY2" fmla="*/ 0 h 4356484"/>
              <a:gd name="connsiteX3" fmla="*/ 1604404 w 1604404"/>
              <a:gd name="connsiteY3" fmla="*/ 160440 h 4356484"/>
              <a:gd name="connsiteX4" fmla="*/ 1604404 w 1604404"/>
              <a:gd name="connsiteY4" fmla="*/ 4196044 h 4356484"/>
              <a:gd name="connsiteX5" fmla="*/ 1443964 w 1604404"/>
              <a:gd name="connsiteY5" fmla="*/ 4356484 h 4356484"/>
              <a:gd name="connsiteX6" fmla="*/ 160440 w 1604404"/>
              <a:gd name="connsiteY6" fmla="*/ 4356484 h 4356484"/>
              <a:gd name="connsiteX7" fmla="*/ 0 w 1604404"/>
              <a:gd name="connsiteY7" fmla="*/ 4196044 h 4356484"/>
              <a:gd name="connsiteX8" fmla="*/ 0 w 1604404"/>
              <a:gd name="connsiteY8" fmla="*/ 160440 h 435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4404" h="4356484">
                <a:moveTo>
                  <a:pt x="0" y="160440"/>
                </a:moveTo>
                <a:cubicBezTo>
                  <a:pt x="0" y="71831"/>
                  <a:pt x="71831" y="0"/>
                  <a:pt x="160440" y="0"/>
                </a:cubicBezTo>
                <a:lnTo>
                  <a:pt x="1443964" y="0"/>
                </a:lnTo>
                <a:cubicBezTo>
                  <a:pt x="1532573" y="0"/>
                  <a:pt x="1604404" y="71831"/>
                  <a:pt x="1604404" y="160440"/>
                </a:cubicBezTo>
                <a:lnTo>
                  <a:pt x="1604404" y="4196044"/>
                </a:lnTo>
                <a:cubicBezTo>
                  <a:pt x="1604404" y="4284653"/>
                  <a:pt x="1532573" y="4356484"/>
                  <a:pt x="1443964" y="4356484"/>
                </a:cubicBezTo>
                <a:lnTo>
                  <a:pt x="160440" y="4356484"/>
                </a:lnTo>
                <a:cubicBezTo>
                  <a:pt x="71831" y="4356484"/>
                  <a:pt x="0" y="4284653"/>
                  <a:pt x="0" y="4196044"/>
                </a:cubicBezTo>
                <a:lnTo>
                  <a:pt x="0" y="16044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1842161" rIns="99568" bIns="970866" numCol="1" spcCol="1270" anchor="ctr" anchorCtr="0">
            <a:noAutofit/>
          </a:bodyPr>
          <a:lstStyle/>
          <a:p>
            <a:pPr marL="0" lvl="0" indent="0" algn="ctr" defTabSz="622300">
              <a:lnSpc>
                <a:spcPct val="90000"/>
              </a:lnSpc>
              <a:spcBef>
                <a:spcPct val="0"/>
              </a:spcBef>
              <a:spcAft>
                <a:spcPct val="35000"/>
              </a:spcAft>
              <a:buNone/>
            </a:pPr>
            <a:r>
              <a:rPr lang="en-CA" sz="1400" kern="1200">
                <a:solidFill>
                  <a:schemeClr val="bg1">
                    <a:lumMod val="95000"/>
                  </a:schemeClr>
                </a:solidFill>
                <a:latin typeface="+mj-lt"/>
              </a:rPr>
              <a:t>Thermal Management</a:t>
            </a:r>
          </a:p>
        </p:txBody>
      </p:sp>
      <p:sp>
        <p:nvSpPr>
          <p:cNvPr id="35" name="Freeform: Shape 34">
            <a:extLst>
              <a:ext uri="{FF2B5EF4-FFF2-40B4-BE49-F238E27FC236}">
                <a16:creationId xmlns:a16="http://schemas.microsoft.com/office/drawing/2014/main" id="{3784DE08-4812-C200-AC22-310EB5603FFA}"/>
              </a:ext>
            </a:extLst>
          </p:cNvPr>
          <p:cNvSpPr/>
          <p:nvPr/>
        </p:nvSpPr>
        <p:spPr>
          <a:xfrm>
            <a:off x="9456482" y="1424269"/>
            <a:ext cx="1541718" cy="3411408"/>
          </a:xfrm>
          <a:custGeom>
            <a:avLst/>
            <a:gdLst>
              <a:gd name="connsiteX0" fmla="*/ 0 w 1604404"/>
              <a:gd name="connsiteY0" fmla="*/ 160440 h 4356484"/>
              <a:gd name="connsiteX1" fmla="*/ 160440 w 1604404"/>
              <a:gd name="connsiteY1" fmla="*/ 0 h 4356484"/>
              <a:gd name="connsiteX2" fmla="*/ 1443964 w 1604404"/>
              <a:gd name="connsiteY2" fmla="*/ 0 h 4356484"/>
              <a:gd name="connsiteX3" fmla="*/ 1604404 w 1604404"/>
              <a:gd name="connsiteY3" fmla="*/ 160440 h 4356484"/>
              <a:gd name="connsiteX4" fmla="*/ 1604404 w 1604404"/>
              <a:gd name="connsiteY4" fmla="*/ 4196044 h 4356484"/>
              <a:gd name="connsiteX5" fmla="*/ 1443964 w 1604404"/>
              <a:gd name="connsiteY5" fmla="*/ 4356484 h 4356484"/>
              <a:gd name="connsiteX6" fmla="*/ 160440 w 1604404"/>
              <a:gd name="connsiteY6" fmla="*/ 4356484 h 4356484"/>
              <a:gd name="connsiteX7" fmla="*/ 0 w 1604404"/>
              <a:gd name="connsiteY7" fmla="*/ 4196044 h 4356484"/>
              <a:gd name="connsiteX8" fmla="*/ 0 w 1604404"/>
              <a:gd name="connsiteY8" fmla="*/ 160440 h 435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4404" h="4356484">
                <a:moveTo>
                  <a:pt x="0" y="160440"/>
                </a:moveTo>
                <a:cubicBezTo>
                  <a:pt x="0" y="71831"/>
                  <a:pt x="71831" y="0"/>
                  <a:pt x="160440" y="0"/>
                </a:cubicBezTo>
                <a:lnTo>
                  <a:pt x="1443964" y="0"/>
                </a:lnTo>
                <a:cubicBezTo>
                  <a:pt x="1532573" y="0"/>
                  <a:pt x="1604404" y="71831"/>
                  <a:pt x="1604404" y="160440"/>
                </a:cubicBezTo>
                <a:lnTo>
                  <a:pt x="1604404" y="4196044"/>
                </a:lnTo>
                <a:cubicBezTo>
                  <a:pt x="1604404" y="4284653"/>
                  <a:pt x="1532573" y="4356484"/>
                  <a:pt x="1443964" y="4356484"/>
                </a:cubicBezTo>
                <a:lnTo>
                  <a:pt x="160440" y="4356484"/>
                </a:lnTo>
                <a:cubicBezTo>
                  <a:pt x="71831" y="4356484"/>
                  <a:pt x="0" y="4284653"/>
                  <a:pt x="0" y="4196044"/>
                </a:cubicBezTo>
                <a:lnTo>
                  <a:pt x="0" y="16044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1842161" rIns="99568" bIns="970866" numCol="1" spcCol="1270" anchor="ctr" anchorCtr="0">
            <a:noAutofit/>
          </a:bodyPr>
          <a:lstStyle/>
          <a:p>
            <a:pPr marL="0" lvl="0" indent="0" algn="ctr" defTabSz="622300">
              <a:lnSpc>
                <a:spcPct val="90000"/>
              </a:lnSpc>
              <a:spcBef>
                <a:spcPct val="0"/>
              </a:spcBef>
              <a:spcAft>
                <a:spcPct val="35000"/>
              </a:spcAft>
              <a:buNone/>
            </a:pPr>
            <a:r>
              <a:rPr lang="en-CA" sz="1400" kern="1200">
                <a:solidFill>
                  <a:schemeClr val="bg1">
                    <a:lumMod val="95000"/>
                  </a:schemeClr>
                </a:solidFill>
                <a:latin typeface="+mj-lt"/>
              </a:rPr>
              <a:t>Semi / Fully Additive Process (</a:t>
            </a:r>
            <a:r>
              <a:rPr lang="en-CA" sz="1400" kern="1200" err="1">
                <a:solidFill>
                  <a:schemeClr val="bg1">
                    <a:lumMod val="95000"/>
                  </a:schemeClr>
                </a:solidFill>
                <a:latin typeface="+mj-lt"/>
              </a:rPr>
              <a:t>Averatek</a:t>
            </a:r>
            <a:r>
              <a:rPr lang="en-CA" sz="1400" kern="1200">
                <a:solidFill>
                  <a:schemeClr val="bg1">
                    <a:lumMod val="95000"/>
                  </a:schemeClr>
                </a:solidFill>
                <a:latin typeface="+mj-lt"/>
              </a:rPr>
              <a:t>)</a:t>
            </a:r>
          </a:p>
          <a:p>
            <a:pPr marL="0" lvl="0" indent="0" algn="ctr" defTabSz="622300">
              <a:lnSpc>
                <a:spcPct val="90000"/>
              </a:lnSpc>
              <a:spcBef>
                <a:spcPct val="0"/>
              </a:spcBef>
              <a:spcAft>
                <a:spcPct val="35000"/>
              </a:spcAft>
              <a:buNone/>
            </a:pPr>
            <a:r>
              <a:rPr lang="en-CA" sz="1400" kern="1200">
                <a:solidFill>
                  <a:schemeClr val="bg1">
                    <a:lumMod val="95000"/>
                  </a:schemeClr>
                </a:solidFill>
                <a:latin typeface="+mj-lt"/>
              </a:rPr>
              <a:t>UHDI</a:t>
            </a:r>
          </a:p>
        </p:txBody>
      </p:sp>
    </p:spTree>
    <p:extLst>
      <p:ext uri="{BB962C8B-B14F-4D97-AF65-F5344CB8AC3E}">
        <p14:creationId xmlns:p14="http://schemas.microsoft.com/office/powerpoint/2010/main" val="2715738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6D384D-C0C5-ECBC-5EC0-76C7C3140DC5}"/>
              </a:ext>
            </a:extLst>
          </p:cNvPr>
          <p:cNvSpPr txBox="1"/>
          <p:nvPr/>
        </p:nvSpPr>
        <p:spPr>
          <a:xfrm>
            <a:off x="648853" y="806045"/>
            <a:ext cx="10273145" cy="369332"/>
          </a:xfrm>
          <a:prstGeom prst="rect">
            <a:avLst/>
          </a:prstGeom>
          <a:noFill/>
        </p:spPr>
        <p:txBody>
          <a:bodyPr wrap="square" lIns="91440" tIns="45720" rIns="91440" bIns="45720" rtlCol="0" anchor="t">
            <a:spAutoFit/>
          </a:bodyPr>
          <a:lstStyle/>
          <a:p>
            <a:r>
              <a:rPr lang="en-CA">
                <a:latin typeface="+mj-lt"/>
              </a:rPr>
              <a:t>Benchmarking Process Used To Assess Financial Attractiveness Of Various Market Segments </a:t>
            </a:r>
          </a:p>
        </p:txBody>
      </p:sp>
      <p:sp>
        <p:nvSpPr>
          <p:cNvPr id="3" name="Title 1">
            <a:extLst>
              <a:ext uri="{FF2B5EF4-FFF2-40B4-BE49-F238E27FC236}">
                <a16:creationId xmlns:a16="http://schemas.microsoft.com/office/drawing/2014/main" id="{3D178300-26DB-EA82-F1BF-7F96C4D6A544}"/>
              </a:ext>
            </a:extLst>
          </p:cNvPr>
          <p:cNvSpPr txBox="1">
            <a:spLocks/>
          </p:cNvSpPr>
          <p:nvPr/>
        </p:nvSpPr>
        <p:spPr>
          <a:xfrm>
            <a:off x="876300" y="6249229"/>
            <a:ext cx="3175000" cy="4309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a:cs typeface="Arial"/>
              </a:rPr>
              <a:t>TSX: FTG</a:t>
            </a:r>
            <a:endParaRPr lang="en-US" sz="800" b="1">
              <a:cs typeface="Arial" panose="020B0604020202020204" pitchFamily="34" charset="0"/>
            </a:endParaRPr>
          </a:p>
        </p:txBody>
      </p:sp>
      <p:sp>
        <p:nvSpPr>
          <p:cNvPr id="4" name="Oval 3">
            <a:extLst>
              <a:ext uri="{FF2B5EF4-FFF2-40B4-BE49-F238E27FC236}">
                <a16:creationId xmlns:a16="http://schemas.microsoft.com/office/drawing/2014/main" id="{14CA22AE-1810-DAD3-11F5-77C889355835}"/>
              </a:ext>
            </a:extLst>
          </p:cNvPr>
          <p:cNvSpPr/>
          <p:nvPr/>
        </p:nvSpPr>
        <p:spPr>
          <a:xfrm>
            <a:off x="236233" y="6085466"/>
            <a:ext cx="606829" cy="606829"/>
          </a:xfrm>
          <a:prstGeom prst="ellipse">
            <a:avLst/>
          </a:prstGeom>
          <a:blipFill rotWithShape="1">
            <a:blip r:embed="rId2"/>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5" name="Slide Number Placeholder 5">
            <a:extLst>
              <a:ext uri="{FF2B5EF4-FFF2-40B4-BE49-F238E27FC236}">
                <a16:creationId xmlns:a16="http://schemas.microsoft.com/office/drawing/2014/main" id="{903929EB-4FB0-36DA-BFD8-8F54408AA24B}"/>
              </a:ext>
            </a:extLst>
          </p:cNvPr>
          <p:cNvSpPr txBox="1">
            <a:spLocks/>
          </p:cNvSpPr>
          <p:nvPr/>
        </p:nvSpPr>
        <p:spPr>
          <a:xfrm>
            <a:off x="11125409" y="6279544"/>
            <a:ext cx="749968" cy="365125"/>
          </a:xfrm>
          <a:prstGeom prst="rect">
            <a:avLst/>
          </a:prstGeom>
        </p:spPr>
        <p:txBody>
          <a:bodyPr/>
          <a:lstStyle>
            <a:defPPr>
              <a:defRPr lang="en-US"/>
            </a:defPPr>
            <a:lvl1pPr marL="0" algn="l" defTabSz="914400" rtl="0" eaLnBrk="1" latinLnBrk="0" hangingPunct="1">
              <a:defRPr lang="en-US" sz="1200" kern="1200" smtClean="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A47E1BB-4538-49FA-9D62-2EF2D3DB0F85}" type="slidenum">
              <a:rPr lang="en-CA" b="1" smtClean="0">
                <a:solidFill>
                  <a:schemeClr val="tx1"/>
                </a:solidFill>
              </a:rPr>
              <a:pPr algn="r"/>
              <a:t>19</a:t>
            </a:fld>
            <a:endParaRPr lang="en-CA" b="1">
              <a:solidFill>
                <a:schemeClr val="tx1"/>
              </a:solidFill>
            </a:endParaRPr>
          </a:p>
        </p:txBody>
      </p:sp>
      <p:sp>
        <p:nvSpPr>
          <p:cNvPr id="6" name="Title 1">
            <a:extLst>
              <a:ext uri="{FF2B5EF4-FFF2-40B4-BE49-F238E27FC236}">
                <a16:creationId xmlns:a16="http://schemas.microsoft.com/office/drawing/2014/main" id="{46568453-8173-DBF0-A778-D05839BF3CF2}"/>
              </a:ext>
            </a:extLst>
          </p:cNvPr>
          <p:cNvSpPr txBox="1">
            <a:spLocks/>
          </p:cNvSpPr>
          <p:nvPr/>
        </p:nvSpPr>
        <p:spPr>
          <a:xfrm>
            <a:off x="648854" y="336860"/>
            <a:ext cx="9228924" cy="571499"/>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a:solidFill>
                  <a:srgbClr val="3C7434"/>
                </a:solidFill>
              </a:rPr>
              <a:t>Market Positioning</a:t>
            </a:r>
          </a:p>
        </p:txBody>
      </p:sp>
      <p:sp>
        <p:nvSpPr>
          <p:cNvPr id="7" name="Rectangle: Rounded Corners 6">
            <a:extLst>
              <a:ext uri="{FF2B5EF4-FFF2-40B4-BE49-F238E27FC236}">
                <a16:creationId xmlns:a16="http://schemas.microsoft.com/office/drawing/2014/main" id="{CACBCB7B-35AA-2BC2-17EE-0BF176D6E01B}"/>
              </a:ext>
            </a:extLst>
          </p:cNvPr>
          <p:cNvSpPr/>
          <p:nvPr/>
        </p:nvSpPr>
        <p:spPr>
          <a:xfrm>
            <a:off x="1879601" y="1315758"/>
            <a:ext cx="8398980" cy="4705856"/>
          </a:xfrm>
          <a:prstGeom prst="roundRect">
            <a:avLst>
              <a:gd name="adj" fmla="val 8101"/>
            </a:avLst>
          </a:prstGeom>
          <a:solidFill>
            <a:srgbClr val="FFFFFF">
              <a:alpha val="6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901B7DBD-6041-4ADE-FEF0-8C60F587E093}"/>
              </a:ext>
            </a:extLst>
          </p:cNvPr>
          <p:cNvSpPr txBox="1"/>
          <p:nvPr/>
        </p:nvSpPr>
        <p:spPr>
          <a:xfrm>
            <a:off x="1518593" y="5437548"/>
            <a:ext cx="9154816" cy="327833"/>
          </a:xfrm>
          <a:prstGeom prst="rect">
            <a:avLst/>
          </a:prstGeom>
          <a:noFill/>
        </p:spPr>
        <p:txBody>
          <a:bodyPr wrap="square" rtlCol="0">
            <a:spAutoFit/>
          </a:bodyPr>
          <a:lstStyle/>
          <a:p>
            <a:pPr algn="ctr"/>
            <a:r>
              <a:rPr lang="en-CA">
                <a:solidFill>
                  <a:srgbClr val="1F4E79"/>
                </a:solidFill>
                <a:latin typeface="+mj-lt"/>
              </a:rPr>
              <a:t>Future investment decisions will drive FTG towards higher margin business</a:t>
            </a:r>
          </a:p>
        </p:txBody>
      </p:sp>
      <p:sp>
        <p:nvSpPr>
          <p:cNvPr id="9" name="TextBox 8">
            <a:extLst>
              <a:ext uri="{FF2B5EF4-FFF2-40B4-BE49-F238E27FC236}">
                <a16:creationId xmlns:a16="http://schemas.microsoft.com/office/drawing/2014/main" id="{759259FB-CCFA-D673-A156-483C8C022BB7}"/>
              </a:ext>
            </a:extLst>
          </p:cNvPr>
          <p:cNvSpPr txBox="1"/>
          <p:nvPr/>
        </p:nvSpPr>
        <p:spPr>
          <a:xfrm>
            <a:off x="2283439" y="3227392"/>
            <a:ext cx="706038" cy="273195"/>
          </a:xfrm>
          <a:prstGeom prst="rect">
            <a:avLst/>
          </a:prstGeom>
          <a:noFill/>
        </p:spPr>
        <p:txBody>
          <a:bodyPr wrap="none" rtlCol="0">
            <a:spAutoFit/>
          </a:bodyPr>
          <a:lstStyle/>
          <a:p>
            <a:r>
              <a:rPr lang="en-CA" sz="1400"/>
              <a:t>Margins</a:t>
            </a:r>
          </a:p>
        </p:txBody>
      </p:sp>
      <p:sp>
        <p:nvSpPr>
          <p:cNvPr id="10" name="TextBox 9">
            <a:extLst>
              <a:ext uri="{FF2B5EF4-FFF2-40B4-BE49-F238E27FC236}">
                <a16:creationId xmlns:a16="http://schemas.microsoft.com/office/drawing/2014/main" id="{02071006-AB9A-8A98-9F5E-1CE6369F932B}"/>
              </a:ext>
            </a:extLst>
          </p:cNvPr>
          <p:cNvSpPr txBox="1"/>
          <p:nvPr/>
        </p:nvSpPr>
        <p:spPr>
          <a:xfrm>
            <a:off x="5591696" y="4993277"/>
            <a:ext cx="1008610" cy="307777"/>
          </a:xfrm>
          <a:prstGeom prst="rect">
            <a:avLst/>
          </a:prstGeom>
          <a:noFill/>
        </p:spPr>
        <p:txBody>
          <a:bodyPr wrap="none" rtlCol="0">
            <a:spAutoFit/>
          </a:bodyPr>
          <a:lstStyle/>
          <a:p>
            <a:pPr algn="ctr"/>
            <a:r>
              <a:rPr lang="en-CA" sz="1400"/>
              <a:t>Cash Cycle</a:t>
            </a:r>
          </a:p>
        </p:txBody>
      </p:sp>
      <p:cxnSp>
        <p:nvCxnSpPr>
          <p:cNvPr id="11" name="Straight Connector 10">
            <a:extLst>
              <a:ext uri="{FF2B5EF4-FFF2-40B4-BE49-F238E27FC236}">
                <a16:creationId xmlns:a16="http://schemas.microsoft.com/office/drawing/2014/main" id="{F6C69001-2F7A-776A-4632-0C03C5C22BA6}"/>
              </a:ext>
            </a:extLst>
          </p:cNvPr>
          <p:cNvCxnSpPr>
            <a:cxnSpLocks/>
          </p:cNvCxnSpPr>
          <p:nvPr/>
        </p:nvCxnSpPr>
        <p:spPr>
          <a:xfrm>
            <a:off x="6096001" y="1679483"/>
            <a:ext cx="0" cy="3251684"/>
          </a:xfrm>
          <a:prstGeom prst="line">
            <a:avLst/>
          </a:prstGeom>
          <a:ln w="31750">
            <a:solidFill>
              <a:srgbClr val="1F4E79"/>
            </a:solidFill>
            <a:prstDash val="sysDash"/>
            <a:roun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2CB130F-21EC-A1B0-ED73-385F82770B92}"/>
              </a:ext>
            </a:extLst>
          </p:cNvPr>
          <p:cNvCxnSpPr>
            <a:cxnSpLocks/>
          </p:cNvCxnSpPr>
          <p:nvPr/>
        </p:nvCxnSpPr>
        <p:spPr>
          <a:xfrm flipH="1">
            <a:off x="3119925" y="3322568"/>
            <a:ext cx="6511362" cy="43825"/>
          </a:xfrm>
          <a:prstGeom prst="line">
            <a:avLst/>
          </a:prstGeom>
          <a:ln w="31750">
            <a:solidFill>
              <a:srgbClr val="1F4E79"/>
            </a:solidFill>
            <a:prstDash val="sysDash"/>
            <a:round/>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BCDA49ED-C9C3-B66C-7113-46CF1C1DBA14}"/>
              </a:ext>
            </a:extLst>
          </p:cNvPr>
          <p:cNvSpPr/>
          <p:nvPr/>
        </p:nvSpPr>
        <p:spPr>
          <a:xfrm>
            <a:off x="2931750" y="3966784"/>
            <a:ext cx="2197993" cy="964382"/>
          </a:xfrm>
          <a:prstGeom prst="ellipse">
            <a:avLst/>
          </a:prstGeom>
          <a:solidFill>
            <a:srgbClr val="3C7434"/>
          </a:solidFill>
          <a:ln w="25400" cap="flat" cmpd="sng" algn="ctr">
            <a:solidFill>
              <a:schemeClr val="bg1"/>
            </a:solidFill>
            <a:prstDash val="solid"/>
          </a:ln>
          <a:effectLst/>
          <a:scene3d>
            <a:camera prst="orthographicFront">
              <a:rot lat="0" lon="2700000" rev="0"/>
            </a:camera>
            <a:lightRig rig="threePt" dir="t">
              <a:rot lat="0" lon="0" rev="3000000"/>
            </a:lightRig>
          </a:scene3d>
          <a:sp3d/>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CA" sz="1400" b="0" i="0" u="none" strike="noStrike" kern="0" cap="none" spc="0" normalizeH="0" baseline="0" noProof="0">
              <a:ln>
                <a:noFill/>
              </a:ln>
              <a:solidFill>
                <a:srgbClr val="000000"/>
              </a:solidFill>
              <a:effectLst/>
              <a:uLnTx/>
              <a:uFillTx/>
              <a:latin typeface="Arial Black"/>
              <a:ea typeface="+mn-ea"/>
              <a:cs typeface="+mn-cs"/>
            </a:endParaRPr>
          </a:p>
        </p:txBody>
      </p:sp>
      <p:sp>
        <p:nvSpPr>
          <p:cNvPr id="14" name="Oval 13">
            <a:extLst>
              <a:ext uri="{FF2B5EF4-FFF2-40B4-BE49-F238E27FC236}">
                <a16:creationId xmlns:a16="http://schemas.microsoft.com/office/drawing/2014/main" id="{8ABD906C-ADA2-C7CE-A054-4FD85CA3052B}"/>
              </a:ext>
            </a:extLst>
          </p:cNvPr>
          <p:cNvSpPr/>
          <p:nvPr/>
        </p:nvSpPr>
        <p:spPr>
          <a:xfrm>
            <a:off x="7595557" y="1699299"/>
            <a:ext cx="2197993" cy="964382"/>
          </a:xfrm>
          <a:prstGeom prst="ellipse">
            <a:avLst/>
          </a:prstGeom>
          <a:solidFill>
            <a:srgbClr val="3C7434"/>
          </a:solidFill>
          <a:ln w="25400" cap="flat" cmpd="sng" algn="ctr">
            <a:solidFill>
              <a:schemeClr val="bg1"/>
            </a:solidFill>
            <a:prstDash val="solid"/>
          </a:ln>
          <a:effectLst/>
          <a:scene3d>
            <a:camera prst="orthographicFront">
              <a:rot lat="0" lon="2700000" rev="0"/>
            </a:camera>
            <a:lightRig rig="threePt" dir="t">
              <a:rot lat="0" lon="0" rev="3000000"/>
            </a:lightRig>
          </a:scene3d>
          <a:sp3d/>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CA" sz="1400" b="0" i="0" u="none" strike="noStrike" kern="0" cap="none" spc="0" normalizeH="0" baseline="0" noProof="0">
              <a:ln>
                <a:noFill/>
              </a:ln>
              <a:solidFill>
                <a:srgbClr val="000000"/>
              </a:solidFill>
              <a:effectLst/>
              <a:uLnTx/>
              <a:uFillTx/>
              <a:latin typeface="Arial Black"/>
              <a:ea typeface="+mn-ea"/>
              <a:cs typeface="+mn-cs"/>
            </a:endParaRPr>
          </a:p>
        </p:txBody>
      </p:sp>
      <p:sp>
        <p:nvSpPr>
          <p:cNvPr id="15" name="Oval 14">
            <a:extLst>
              <a:ext uri="{FF2B5EF4-FFF2-40B4-BE49-F238E27FC236}">
                <a16:creationId xmlns:a16="http://schemas.microsoft.com/office/drawing/2014/main" id="{17227A9F-13C6-4437-BE70-6C1FBB0C538C}"/>
              </a:ext>
            </a:extLst>
          </p:cNvPr>
          <p:cNvSpPr/>
          <p:nvPr/>
        </p:nvSpPr>
        <p:spPr>
          <a:xfrm>
            <a:off x="3311439" y="3990694"/>
            <a:ext cx="1459159" cy="92937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500">
                <a:latin typeface="+mj-lt"/>
              </a:rPr>
              <a:t>Defence</a:t>
            </a:r>
          </a:p>
        </p:txBody>
      </p:sp>
      <p:sp>
        <p:nvSpPr>
          <p:cNvPr id="16" name="Oval 15">
            <a:extLst>
              <a:ext uri="{FF2B5EF4-FFF2-40B4-BE49-F238E27FC236}">
                <a16:creationId xmlns:a16="http://schemas.microsoft.com/office/drawing/2014/main" id="{98D3864D-8B6C-25FC-1DE5-4D067C9DF56D}"/>
              </a:ext>
            </a:extLst>
          </p:cNvPr>
          <p:cNvSpPr/>
          <p:nvPr/>
        </p:nvSpPr>
        <p:spPr>
          <a:xfrm>
            <a:off x="7969278" y="1714973"/>
            <a:ext cx="1459159" cy="92937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500">
                <a:latin typeface="+mj-lt"/>
              </a:rPr>
              <a:t>After</a:t>
            </a:r>
          </a:p>
          <a:p>
            <a:pPr algn="ctr"/>
            <a:r>
              <a:rPr lang="en-CA" sz="1500">
                <a:latin typeface="+mj-lt"/>
              </a:rPr>
              <a:t>market</a:t>
            </a:r>
          </a:p>
        </p:txBody>
      </p:sp>
      <p:grpSp>
        <p:nvGrpSpPr>
          <p:cNvPr id="17" name="Group 16">
            <a:extLst>
              <a:ext uri="{FF2B5EF4-FFF2-40B4-BE49-F238E27FC236}">
                <a16:creationId xmlns:a16="http://schemas.microsoft.com/office/drawing/2014/main" id="{804D523A-470C-F964-177B-C5F08DE55A2E}"/>
              </a:ext>
            </a:extLst>
          </p:cNvPr>
          <p:cNvGrpSpPr/>
          <p:nvPr/>
        </p:nvGrpSpPr>
        <p:grpSpPr>
          <a:xfrm>
            <a:off x="5187255" y="2939319"/>
            <a:ext cx="2440049" cy="964382"/>
            <a:chOff x="13385105" y="4355369"/>
            <a:chExt cx="2440049" cy="964382"/>
          </a:xfrm>
        </p:grpSpPr>
        <p:sp>
          <p:nvSpPr>
            <p:cNvPr id="18" name="Oval 17">
              <a:extLst>
                <a:ext uri="{FF2B5EF4-FFF2-40B4-BE49-F238E27FC236}">
                  <a16:creationId xmlns:a16="http://schemas.microsoft.com/office/drawing/2014/main" id="{40C27C91-7647-8BC8-57A3-796136664C62}"/>
                </a:ext>
              </a:extLst>
            </p:cNvPr>
            <p:cNvSpPr/>
            <p:nvPr/>
          </p:nvSpPr>
          <p:spPr>
            <a:xfrm>
              <a:off x="13385105" y="4355369"/>
              <a:ext cx="2440049" cy="964382"/>
            </a:xfrm>
            <a:prstGeom prst="ellipse">
              <a:avLst/>
            </a:prstGeom>
            <a:solidFill>
              <a:srgbClr val="3C7434"/>
            </a:solidFill>
            <a:ln w="25400" cap="flat" cmpd="sng" algn="ctr">
              <a:solidFill>
                <a:schemeClr val="bg1"/>
              </a:solidFill>
              <a:prstDash val="solid"/>
            </a:ln>
            <a:effectLst/>
            <a:scene3d>
              <a:camera prst="orthographicFront">
                <a:rot lat="0" lon="2700000" rev="0"/>
              </a:camera>
              <a:lightRig rig="threePt" dir="t">
                <a:rot lat="0" lon="0" rev="3000000"/>
              </a:lightRig>
            </a:scene3d>
            <a:sp3d/>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CA" sz="1400" b="0" i="0" u="none" strike="noStrike" kern="0" cap="none" spc="0" normalizeH="0" baseline="0" noProof="0">
                <a:ln>
                  <a:noFill/>
                </a:ln>
                <a:solidFill>
                  <a:srgbClr val="000000"/>
                </a:solidFill>
                <a:effectLst/>
                <a:uLnTx/>
                <a:uFillTx/>
                <a:latin typeface="Arial Black"/>
                <a:ea typeface="+mn-ea"/>
                <a:cs typeface="+mn-cs"/>
              </a:endParaRPr>
            </a:p>
          </p:txBody>
        </p:sp>
        <p:sp>
          <p:nvSpPr>
            <p:cNvPr id="19" name="Oval 18">
              <a:extLst>
                <a:ext uri="{FF2B5EF4-FFF2-40B4-BE49-F238E27FC236}">
                  <a16:creationId xmlns:a16="http://schemas.microsoft.com/office/drawing/2014/main" id="{B676C6EA-BCBC-D158-AB57-27D306493E3E}"/>
                </a:ext>
              </a:extLst>
            </p:cNvPr>
            <p:cNvSpPr/>
            <p:nvPr/>
          </p:nvSpPr>
          <p:spPr>
            <a:xfrm>
              <a:off x="13821150" y="4390375"/>
              <a:ext cx="1567958" cy="92937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500" dirty="0">
                  <a:latin typeface="+mj-lt"/>
                </a:rPr>
                <a:t>Aerospace</a:t>
              </a:r>
            </a:p>
          </p:txBody>
        </p:sp>
      </p:grpSp>
      <p:sp>
        <p:nvSpPr>
          <p:cNvPr id="20" name="Oval 19">
            <a:extLst>
              <a:ext uri="{FF2B5EF4-FFF2-40B4-BE49-F238E27FC236}">
                <a16:creationId xmlns:a16="http://schemas.microsoft.com/office/drawing/2014/main" id="{BB65B37F-BE96-1002-E4C4-A57BD9CC3510}"/>
              </a:ext>
            </a:extLst>
          </p:cNvPr>
          <p:cNvSpPr/>
          <p:nvPr/>
        </p:nvSpPr>
        <p:spPr>
          <a:xfrm>
            <a:off x="5194160" y="2304820"/>
            <a:ext cx="2440048" cy="964382"/>
          </a:xfrm>
          <a:prstGeom prst="ellipse">
            <a:avLst/>
          </a:prstGeom>
          <a:solidFill>
            <a:srgbClr val="3C7434"/>
          </a:solidFill>
          <a:ln w="25400" cap="flat" cmpd="sng" algn="ctr">
            <a:solidFill>
              <a:schemeClr val="bg1"/>
            </a:solidFill>
            <a:prstDash val="solid"/>
          </a:ln>
          <a:effectLst/>
          <a:scene3d>
            <a:camera prst="orthographicFront">
              <a:rot lat="0" lon="2700000" rev="0"/>
            </a:camera>
            <a:lightRig rig="threePt" dir="t">
              <a:rot lat="0" lon="0" rev="3000000"/>
            </a:lightRig>
          </a:scene3d>
          <a:sp3d/>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CA" sz="1400" b="0" i="0" u="none" strike="noStrike" kern="0" cap="none" spc="0" normalizeH="0" baseline="0" noProof="0">
              <a:ln>
                <a:noFill/>
              </a:ln>
              <a:solidFill>
                <a:srgbClr val="000000"/>
              </a:solidFill>
              <a:effectLst/>
              <a:uLnTx/>
              <a:uFillTx/>
              <a:latin typeface="Arial Black"/>
              <a:ea typeface="+mn-ea"/>
              <a:cs typeface="+mn-cs"/>
            </a:endParaRPr>
          </a:p>
        </p:txBody>
      </p:sp>
      <p:sp>
        <p:nvSpPr>
          <p:cNvPr id="21" name="Oval 20">
            <a:extLst>
              <a:ext uri="{FF2B5EF4-FFF2-40B4-BE49-F238E27FC236}">
                <a16:creationId xmlns:a16="http://schemas.microsoft.com/office/drawing/2014/main" id="{133A47CB-1889-5BDD-29AC-77CC794C51A6}"/>
              </a:ext>
            </a:extLst>
          </p:cNvPr>
          <p:cNvSpPr/>
          <p:nvPr/>
        </p:nvSpPr>
        <p:spPr>
          <a:xfrm>
            <a:off x="5542941" y="2323415"/>
            <a:ext cx="1732163" cy="92937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500" dirty="0">
                <a:latin typeface="+mj-lt"/>
              </a:rPr>
              <a:t>Simulators</a:t>
            </a:r>
          </a:p>
        </p:txBody>
      </p:sp>
    </p:spTree>
    <p:extLst>
      <p:ext uri="{BB962C8B-B14F-4D97-AF65-F5344CB8AC3E}">
        <p14:creationId xmlns:p14="http://schemas.microsoft.com/office/powerpoint/2010/main" val="3565338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432BBFDD-7204-2888-323B-FF389FE70B6E}"/>
              </a:ext>
            </a:extLst>
          </p:cNvPr>
          <p:cNvSpPr/>
          <p:nvPr/>
        </p:nvSpPr>
        <p:spPr>
          <a:xfrm>
            <a:off x="922822" y="1102093"/>
            <a:ext cx="10346356" cy="4461310"/>
          </a:xfrm>
          <a:prstGeom prst="roundRect">
            <a:avLst>
              <a:gd name="adj" fmla="val 11147"/>
            </a:avLst>
          </a:prstGeom>
          <a:solidFill>
            <a:srgbClr val="FFFFFF">
              <a:alpha val="6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itle 1">
            <a:extLst>
              <a:ext uri="{FF2B5EF4-FFF2-40B4-BE49-F238E27FC236}">
                <a16:creationId xmlns:a16="http://schemas.microsoft.com/office/drawing/2014/main" id="{CA0D8550-5F92-B696-948F-5CC78631C5A0}"/>
              </a:ext>
            </a:extLst>
          </p:cNvPr>
          <p:cNvSpPr txBox="1">
            <a:spLocks/>
          </p:cNvSpPr>
          <p:nvPr/>
        </p:nvSpPr>
        <p:spPr>
          <a:xfrm>
            <a:off x="1333500" y="1434297"/>
            <a:ext cx="3873500" cy="559603"/>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2800" b="1">
                <a:solidFill>
                  <a:srgbClr val="3C7434"/>
                </a:solidFill>
              </a:rPr>
              <a:t>Disclaimer</a:t>
            </a:r>
          </a:p>
        </p:txBody>
      </p:sp>
      <p:sp>
        <p:nvSpPr>
          <p:cNvPr id="29" name="Content Placeholder 4">
            <a:extLst>
              <a:ext uri="{FF2B5EF4-FFF2-40B4-BE49-F238E27FC236}">
                <a16:creationId xmlns:a16="http://schemas.microsoft.com/office/drawing/2014/main" id="{52716D17-4F3A-6DD2-F8A5-6D69D00D1BAD}"/>
              </a:ext>
            </a:extLst>
          </p:cNvPr>
          <p:cNvSpPr txBox="1">
            <a:spLocks/>
          </p:cNvSpPr>
          <p:nvPr/>
        </p:nvSpPr>
        <p:spPr>
          <a:xfrm>
            <a:off x="1333500" y="1968500"/>
            <a:ext cx="9525000" cy="1655762"/>
          </a:xfrm>
          <a:prstGeom prst="rect">
            <a:avLst/>
          </a:prstGeom>
        </p:spPr>
        <p:txBody>
          <a:bodyPr vert="horz" lIns="91440" tIns="45720" rIns="91440" bIns="45720" numCol="1" spcCol="457200" rtlCol="0">
            <a:noAutofit/>
          </a:bodyPr>
          <a:lstStyle>
            <a:lvl1pPr marL="342900" marR="0" indent="-342900" algn="l" defTabSz="914400" rtl="0" eaLnBrk="1" fontAlgn="base" latinLnBrk="0" hangingPunct="1">
              <a:lnSpc>
                <a:spcPct val="100000"/>
              </a:lnSpc>
              <a:spcBef>
                <a:spcPct val="20000"/>
              </a:spcBef>
              <a:spcAft>
                <a:spcPct val="0"/>
              </a:spcAft>
              <a:buClr>
                <a:srgbClr val="000000"/>
              </a:buClr>
              <a:buSzTx/>
              <a:buFont typeface="Wingdings" pitchFamily="2" charset="2"/>
              <a:buBlip>
                <a:blip r:embed="rId3"/>
              </a:buBlip>
              <a:tabLst/>
              <a:defRPr sz="2000" kern="1200">
                <a:solidFill>
                  <a:schemeClr val="accent6">
                    <a:lumMod val="50000"/>
                  </a:schemeClr>
                </a:solidFill>
                <a:latin typeface="+mn-lt"/>
                <a:ea typeface="+mn-ea"/>
                <a:cs typeface="+mn-cs"/>
              </a:defRPr>
            </a:lvl1pPr>
            <a:lvl2pPr marL="742950" marR="0" indent="-285750" algn="l" defTabSz="914400" rtl="0" eaLnBrk="1" fontAlgn="base" latinLnBrk="0" hangingPunct="1">
              <a:lnSpc>
                <a:spcPct val="100000"/>
              </a:lnSpc>
              <a:spcBef>
                <a:spcPct val="20000"/>
              </a:spcBef>
              <a:spcAft>
                <a:spcPct val="0"/>
              </a:spcAft>
              <a:buClrTx/>
              <a:buSzTx/>
              <a:buFont typeface="Wingdings" pitchFamily="2" charset="2"/>
              <a:buBlip>
                <a:blip r:embed="rId4"/>
              </a:buBlip>
              <a:tabLst/>
              <a:defRPr sz="2000" kern="1200">
                <a:solidFill>
                  <a:schemeClr val="accent6">
                    <a:lumMod val="50000"/>
                  </a:schemeClr>
                </a:solidFill>
                <a:latin typeface="+mn-lt"/>
                <a:ea typeface="+mn-ea"/>
                <a:cs typeface="+mn-cs"/>
              </a:defRPr>
            </a:lvl2pPr>
            <a:lvl3pPr marL="1143000" marR="0" indent="-228600" algn="l" defTabSz="914400" rtl="0" eaLnBrk="1" fontAlgn="base" latinLnBrk="0" hangingPunct="1">
              <a:lnSpc>
                <a:spcPct val="100000"/>
              </a:lnSpc>
              <a:spcBef>
                <a:spcPct val="20000"/>
              </a:spcBef>
              <a:spcAft>
                <a:spcPct val="0"/>
              </a:spcAft>
              <a:buClrTx/>
              <a:buSzTx/>
              <a:buFont typeface="Wingdings" pitchFamily="2" charset="2"/>
              <a:buBlip>
                <a:blip r:embed="rId5"/>
              </a:buBlip>
              <a:tabLst/>
              <a:defRPr sz="2200" kern="1200">
                <a:solidFill>
                  <a:schemeClr val="accent6">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Wingdings" pitchFamily="2" charset="2"/>
              <a:buNone/>
            </a:pPr>
            <a:r>
              <a:rPr lang="en-US" altLang="en-US" sz="1550">
                <a:solidFill>
                  <a:schemeClr val="tx1"/>
                </a:solidFill>
              </a:rPr>
              <a:t>This presentation contains certain forward-looking statements.  </a:t>
            </a:r>
            <a:r>
              <a:rPr lang="en-CA" altLang="en-US" sz="1550">
                <a:solidFill>
                  <a:schemeClr val="tx1"/>
                </a:solidFill>
              </a:rPr>
              <a:t>These forward-looking statements are related to, but not limited to, FTG’s operations, anticipated financial performance, business prospects and strategies. Forward-looking information typically contains words such as “anticipate”, “believe”, “expect”, “plan” or similar words suggesting future outcomes.  </a:t>
            </a:r>
            <a:r>
              <a:rPr lang="en-US" altLang="en-US" sz="1550">
                <a:solidFill>
                  <a:schemeClr val="tx1"/>
                </a:solidFill>
              </a:rPr>
              <a:t>Such statements are based on the current expectations of management of the Company and inherently involve numerous risks and uncertainties, known and unknown, including economic factors and the Company’s industry, generally.  The preceding list is not exhaustive of all possible factors.  Such forward-looking statements are not guarantees of future performance and actual events and results could differ materially from those expressed or implied by forward-looking statements made by the Company.  The reader is cautioned to consider these and other factors carefully when making decisions with respect to the Company and not place undue reliance on forward-looking statements. </a:t>
            </a:r>
            <a:r>
              <a:rPr lang="en-CA" altLang="en-US" sz="1550">
                <a:solidFill>
                  <a:schemeClr val="tx1"/>
                </a:solidFill>
              </a:rPr>
              <a:t>Other than as may be required by law, FTG disclaims any intention or obligation to update or revise any such forward-looking statements, whether as a result of new information, future events or otherwise.</a:t>
            </a:r>
            <a:endParaRPr lang="en-CA" sz="1550"/>
          </a:p>
        </p:txBody>
      </p:sp>
      <p:sp>
        <p:nvSpPr>
          <p:cNvPr id="2" name="Title 1">
            <a:extLst>
              <a:ext uri="{FF2B5EF4-FFF2-40B4-BE49-F238E27FC236}">
                <a16:creationId xmlns:a16="http://schemas.microsoft.com/office/drawing/2014/main" id="{775584B4-4C8C-483B-22D8-96C0D60AD992}"/>
              </a:ext>
            </a:extLst>
          </p:cNvPr>
          <p:cNvSpPr txBox="1">
            <a:spLocks/>
          </p:cNvSpPr>
          <p:nvPr/>
        </p:nvSpPr>
        <p:spPr>
          <a:xfrm>
            <a:off x="876300" y="6249229"/>
            <a:ext cx="3175000" cy="4309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a:cs typeface="Arial"/>
              </a:rPr>
              <a:t>TSX: FTG</a:t>
            </a:r>
            <a:endParaRPr lang="en-US" sz="800" b="1">
              <a:cs typeface="Arial" panose="020B0604020202020204" pitchFamily="34" charset="0"/>
            </a:endParaRPr>
          </a:p>
        </p:txBody>
      </p:sp>
    </p:spTree>
    <p:extLst>
      <p:ext uri="{BB962C8B-B14F-4D97-AF65-F5344CB8AC3E}">
        <p14:creationId xmlns:p14="http://schemas.microsoft.com/office/powerpoint/2010/main" val="2812057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3D1196-4EE1-F38B-7844-B77D0F50AE4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25" y="0"/>
            <a:ext cx="12184951" cy="6861968"/>
          </a:xfrm>
          <a:prstGeom prst="rect">
            <a:avLst/>
          </a:prstGeom>
        </p:spPr>
      </p:pic>
      <p:sp>
        <p:nvSpPr>
          <p:cNvPr id="64" name="Partial Circle 63">
            <a:extLst>
              <a:ext uri="{FF2B5EF4-FFF2-40B4-BE49-F238E27FC236}">
                <a16:creationId xmlns:a16="http://schemas.microsoft.com/office/drawing/2014/main" id="{FDF257F4-2B1A-E07A-0DE1-3AA7F06E81C9}"/>
              </a:ext>
            </a:extLst>
          </p:cNvPr>
          <p:cNvSpPr/>
          <p:nvPr/>
        </p:nvSpPr>
        <p:spPr>
          <a:xfrm>
            <a:off x="4290339" y="1606837"/>
            <a:ext cx="1805294" cy="1805294"/>
          </a:xfrm>
          <a:prstGeom prst="pieWedge">
            <a:avLst/>
          </a:prstGeom>
          <a:solidFill>
            <a:srgbClr val="1F4E79"/>
          </a:solidFill>
          <a:ln w="254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CA" sz="1600"/>
          </a:p>
        </p:txBody>
      </p:sp>
      <p:sp>
        <p:nvSpPr>
          <p:cNvPr id="66" name="Partial Circle 65">
            <a:extLst>
              <a:ext uri="{FF2B5EF4-FFF2-40B4-BE49-F238E27FC236}">
                <a16:creationId xmlns:a16="http://schemas.microsoft.com/office/drawing/2014/main" id="{A5040F65-F932-C4AF-061A-5F95AA908ABD}"/>
              </a:ext>
            </a:extLst>
          </p:cNvPr>
          <p:cNvSpPr/>
          <p:nvPr/>
        </p:nvSpPr>
        <p:spPr>
          <a:xfrm rot="10800000">
            <a:off x="6095031" y="3407891"/>
            <a:ext cx="1805294" cy="1805294"/>
          </a:xfrm>
          <a:prstGeom prst="pieWedge">
            <a:avLst/>
          </a:prstGeom>
          <a:solidFill>
            <a:schemeClr val="accent1">
              <a:lumMod val="50000"/>
            </a:schemeClr>
          </a:solidFill>
          <a:ln w="254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CA" sz="1600"/>
          </a:p>
        </p:txBody>
      </p:sp>
      <p:sp>
        <p:nvSpPr>
          <p:cNvPr id="62" name="Partial Circle 61">
            <a:extLst>
              <a:ext uri="{FF2B5EF4-FFF2-40B4-BE49-F238E27FC236}">
                <a16:creationId xmlns:a16="http://schemas.microsoft.com/office/drawing/2014/main" id="{08497B7B-2C14-B604-851D-B5085F74D059}"/>
              </a:ext>
            </a:extLst>
          </p:cNvPr>
          <p:cNvSpPr/>
          <p:nvPr/>
        </p:nvSpPr>
        <p:spPr>
          <a:xfrm rot="16200000">
            <a:off x="3876083" y="3498049"/>
            <a:ext cx="2143645" cy="2143645"/>
          </a:xfrm>
          <a:prstGeom prst="pieWedge">
            <a:avLst/>
          </a:prstGeom>
          <a:solidFill>
            <a:srgbClr val="3C7434"/>
          </a:solidFill>
          <a:ln w="508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CA" sz="1600"/>
          </a:p>
        </p:txBody>
      </p:sp>
      <p:sp>
        <p:nvSpPr>
          <p:cNvPr id="67" name="Partial Circle 6">
            <a:extLst>
              <a:ext uri="{FF2B5EF4-FFF2-40B4-BE49-F238E27FC236}">
                <a16:creationId xmlns:a16="http://schemas.microsoft.com/office/drawing/2014/main" id="{D82BCCCD-E54F-C9D4-31B4-11E7A3BC818A}"/>
              </a:ext>
            </a:extLst>
          </p:cNvPr>
          <p:cNvSpPr txBox="1"/>
          <p:nvPr/>
        </p:nvSpPr>
        <p:spPr>
          <a:xfrm>
            <a:off x="4447589" y="3723338"/>
            <a:ext cx="1324569" cy="12765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j-lt"/>
              </a:rPr>
              <a:t>Expand Technology, Geography, Capacity </a:t>
            </a:r>
          </a:p>
        </p:txBody>
      </p:sp>
      <p:sp>
        <p:nvSpPr>
          <p:cNvPr id="68" name="Partial Circle 67">
            <a:extLst>
              <a:ext uri="{FF2B5EF4-FFF2-40B4-BE49-F238E27FC236}">
                <a16:creationId xmlns:a16="http://schemas.microsoft.com/office/drawing/2014/main" id="{E454A832-3995-7AB1-0CC0-BFF8982FD19C}"/>
              </a:ext>
            </a:extLst>
          </p:cNvPr>
          <p:cNvSpPr/>
          <p:nvPr/>
        </p:nvSpPr>
        <p:spPr>
          <a:xfrm rot="5400000">
            <a:off x="6095031" y="1606836"/>
            <a:ext cx="1805294" cy="1805294"/>
          </a:xfrm>
          <a:prstGeom prst="pieWedge">
            <a:avLst/>
          </a:prstGeom>
          <a:solidFill>
            <a:schemeClr val="accent1">
              <a:lumMod val="50000"/>
            </a:schemeClr>
          </a:solidFill>
          <a:ln w="254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CA" sz="1600"/>
          </a:p>
        </p:txBody>
      </p:sp>
      <p:sp>
        <p:nvSpPr>
          <p:cNvPr id="87" name="Oval 86">
            <a:extLst>
              <a:ext uri="{FF2B5EF4-FFF2-40B4-BE49-F238E27FC236}">
                <a16:creationId xmlns:a16="http://schemas.microsoft.com/office/drawing/2014/main" id="{6B66345A-D92D-FB26-3613-A9EA8A7C0BF3}"/>
              </a:ext>
            </a:extLst>
          </p:cNvPr>
          <p:cNvSpPr/>
          <p:nvPr/>
        </p:nvSpPr>
        <p:spPr>
          <a:xfrm rot="16200000">
            <a:off x="5549738" y="2825049"/>
            <a:ext cx="1164550" cy="11645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8" name="Graphic 87">
            <a:extLst>
              <a:ext uri="{FF2B5EF4-FFF2-40B4-BE49-F238E27FC236}">
                <a16:creationId xmlns:a16="http://schemas.microsoft.com/office/drawing/2014/main" id="{DD3CF25A-82C3-E581-F8B4-15B6EDD1B4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5599579" y="2874606"/>
            <a:ext cx="1064868" cy="1064868"/>
          </a:xfrm>
          <a:prstGeom prst="rect">
            <a:avLst/>
          </a:prstGeom>
        </p:spPr>
      </p:pic>
      <p:sp>
        <p:nvSpPr>
          <p:cNvPr id="65" name="Partial Circle 6">
            <a:extLst>
              <a:ext uri="{FF2B5EF4-FFF2-40B4-BE49-F238E27FC236}">
                <a16:creationId xmlns:a16="http://schemas.microsoft.com/office/drawing/2014/main" id="{46F9E5B0-3E02-3252-3CDC-D2BC66804DD0}"/>
              </a:ext>
            </a:extLst>
          </p:cNvPr>
          <p:cNvSpPr txBox="1"/>
          <p:nvPr/>
        </p:nvSpPr>
        <p:spPr>
          <a:xfrm>
            <a:off x="6245683" y="1980339"/>
            <a:ext cx="1276535" cy="12765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400" kern="1200"/>
              <a:t>Increase Operating Leverage</a:t>
            </a:r>
          </a:p>
        </p:txBody>
      </p:sp>
      <p:sp>
        <p:nvSpPr>
          <p:cNvPr id="69" name="Partial Circle 6">
            <a:extLst>
              <a:ext uri="{FF2B5EF4-FFF2-40B4-BE49-F238E27FC236}">
                <a16:creationId xmlns:a16="http://schemas.microsoft.com/office/drawing/2014/main" id="{02FF2235-3EEF-4B0A-66B8-531360278E46}"/>
              </a:ext>
            </a:extLst>
          </p:cNvPr>
          <p:cNvSpPr txBox="1"/>
          <p:nvPr/>
        </p:nvSpPr>
        <p:spPr>
          <a:xfrm>
            <a:off x="6398605" y="3541191"/>
            <a:ext cx="1123613" cy="12765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400" kern="1200"/>
              <a:t>Pursue High Margin Business</a:t>
            </a:r>
          </a:p>
        </p:txBody>
      </p:sp>
      <p:sp>
        <p:nvSpPr>
          <p:cNvPr id="22" name="Oval 21">
            <a:extLst>
              <a:ext uri="{FF2B5EF4-FFF2-40B4-BE49-F238E27FC236}">
                <a16:creationId xmlns:a16="http://schemas.microsoft.com/office/drawing/2014/main" id="{2A819488-BB9B-017D-22C9-4DD88A420C77}"/>
              </a:ext>
            </a:extLst>
          </p:cNvPr>
          <p:cNvSpPr/>
          <p:nvPr/>
        </p:nvSpPr>
        <p:spPr>
          <a:xfrm>
            <a:off x="236233" y="6085466"/>
            <a:ext cx="606829" cy="606829"/>
          </a:xfrm>
          <a:prstGeom prst="ellipse">
            <a:avLst/>
          </a:prstGeom>
          <a:blipFill rotWithShape="1">
            <a:blip r:embed="rId5"/>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4" name="Slide Number Placeholder 5">
            <a:extLst>
              <a:ext uri="{FF2B5EF4-FFF2-40B4-BE49-F238E27FC236}">
                <a16:creationId xmlns:a16="http://schemas.microsoft.com/office/drawing/2014/main" id="{8A3640A0-C011-A121-2780-49314201188C}"/>
              </a:ext>
            </a:extLst>
          </p:cNvPr>
          <p:cNvSpPr txBox="1">
            <a:spLocks/>
          </p:cNvSpPr>
          <p:nvPr/>
        </p:nvSpPr>
        <p:spPr>
          <a:xfrm>
            <a:off x="11125409" y="6279544"/>
            <a:ext cx="749968" cy="365125"/>
          </a:xfrm>
          <a:prstGeom prst="rect">
            <a:avLst/>
          </a:prstGeom>
        </p:spPr>
        <p:txBody>
          <a:bodyPr/>
          <a:lstStyle>
            <a:defPPr>
              <a:defRPr lang="en-US"/>
            </a:defPPr>
            <a:lvl1pPr marL="0" algn="l" defTabSz="914400" rtl="0" eaLnBrk="1" latinLnBrk="0" hangingPunct="1">
              <a:defRPr lang="en-US" sz="1200" kern="1200" smtClean="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A47E1BB-4538-49FA-9D62-2EF2D3DB0F85}" type="slidenum">
              <a:rPr lang="en-CA" b="1" smtClean="0">
                <a:solidFill>
                  <a:schemeClr val="bg1"/>
                </a:solidFill>
              </a:rPr>
              <a:pPr algn="r"/>
              <a:t>20</a:t>
            </a:fld>
            <a:endParaRPr lang="en-CA" b="1">
              <a:solidFill>
                <a:schemeClr val="bg1"/>
              </a:solidFill>
            </a:endParaRPr>
          </a:p>
        </p:txBody>
      </p:sp>
      <p:grpSp>
        <p:nvGrpSpPr>
          <p:cNvPr id="2" name="Group 1">
            <a:extLst>
              <a:ext uri="{FF2B5EF4-FFF2-40B4-BE49-F238E27FC236}">
                <a16:creationId xmlns:a16="http://schemas.microsoft.com/office/drawing/2014/main" id="{E2A0A8EE-981B-AF4F-1F9B-2D26C98945D6}"/>
              </a:ext>
            </a:extLst>
          </p:cNvPr>
          <p:cNvGrpSpPr/>
          <p:nvPr/>
        </p:nvGrpSpPr>
        <p:grpSpPr>
          <a:xfrm>
            <a:off x="2081634" y="4639450"/>
            <a:ext cx="2065327" cy="673973"/>
            <a:chOff x="2412229" y="4726320"/>
            <a:chExt cx="2065327" cy="673973"/>
          </a:xfrm>
        </p:grpSpPr>
        <p:sp>
          <p:nvSpPr>
            <p:cNvPr id="49" name="Isosceles Triangle 48">
              <a:extLst>
                <a:ext uri="{FF2B5EF4-FFF2-40B4-BE49-F238E27FC236}">
                  <a16:creationId xmlns:a16="http://schemas.microsoft.com/office/drawing/2014/main" id="{161DECDD-964B-BD1B-1187-3CB999DA5DCF}"/>
                </a:ext>
              </a:extLst>
            </p:cNvPr>
            <p:cNvSpPr/>
            <p:nvPr/>
          </p:nvSpPr>
          <p:spPr>
            <a:xfrm rot="13893278" flipV="1">
              <a:off x="3829838" y="4389862"/>
              <a:ext cx="306366" cy="989071"/>
            </a:xfrm>
            <a:prstGeom prst="triangle">
              <a:avLst>
                <a:gd name="adj" fmla="val 0"/>
              </a:avLst>
            </a:prstGeom>
            <a:solidFill>
              <a:srgbClr val="3C7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Rectangle 49">
              <a:extLst>
                <a:ext uri="{FF2B5EF4-FFF2-40B4-BE49-F238E27FC236}">
                  <a16:creationId xmlns:a16="http://schemas.microsoft.com/office/drawing/2014/main" id="{1A8F2470-7FCB-9450-4871-68EC3D762EB7}"/>
                </a:ext>
              </a:extLst>
            </p:cNvPr>
            <p:cNvSpPr/>
            <p:nvPr/>
          </p:nvSpPr>
          <p:spPr>
            <a:xfrm rot="10800000">
              <a:off x="2412229" y="4726320"/>
              <a:ext cx="1562515" cy="673972"/>
            </a:xfrm>
            <a:prstGeom prst="rect">
              <a:avLst/>
            </a:prstGeom>
            <a:solidFill>
              <a:srgbClr val="3C7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4" name="Rectangle: Rounded Corners 4">
              <a:extLst>
                <a:ext uri="{FF2B5EF4-FFF2-40B4-BE49-F238E27FC236}">
                  <a16:creationId xmlns:a16="http://schemas.microsoft.com/office/drawing/2014/main" id="{8F35046F-5D77-5965-3506-5ABD69607533}"/>
                </a:ext>
              </a:extLst>
            </p:cNvPr>
            <p:cNvSpPr txBox="1"/>
            <p:nvPr/>
          </p:nvSpPr>
          <p:spPr>
            <a:xfrm>
              <a:off x="2447689" y="4799325"/>
              <a:ext cx="1479657" cy="6009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64770" rIns="64770" bIns="64770" numCol="1" spcCol="1270" anchor="ctr" anchorCtr="0">
              <a:noAutofit/>
            </a:bodyPr>
            <a:lstStyle/>
            <a:p>
              <a:pPr marL="0" lvl="1" algn="ctr" defTabSz="755650">
                <a:lnSpc>
                  <a:spcPct val="90000"/>
                </a:lnSpc>
                <a:spcBef>
                  <a:spcPct val="0"/>
                </a:spcBef>
                <a:spcAft>
                  <a:spcPct val="15000"/>
                </a:spcAft>
              </a:pPr>
              <a:r>
                <a:rPr lang="en-US" sz="1600" b="1" kern="1200">
                  <a:solidFill>
                    <a:srgbClr val="FFFFFF"/>
                  </a:solidFill>
                </a:rPr>
                <a:t>Acquisitions</a:t>
              </a:r>
            </a:p>
          </p:txBody>
        </p:sp>
      </p:grpSp>
      <p:sp>
        <p:nvSpPr>
          <p:cNvPr id="57" name="Title 1">
            <a:extLst>
              <a:ext uri="{FF2B5EF4-FFF2-40B4-BE49-F238E27FC236}">
                <a16:creationId xmlns:a16="http://schemas.microsoft.com/office/drawing/2014/main" id="{F36A50A4-B08C-AC8A-69F3-432F3815630E}"/>
              </a:ext>
            </a:extLst>
          </p:cNvPr>
          <p:cNvSpPr txBox="1">
            <a:spLocks/>
          </p:cNvSpPr>
          <p:nvPr/>
        </p:nvSpPr>
        <p:spPr>
          <a:xfrm>
            <a:off x="876300" y="6249229"/>
            <a:ext cx="3175000" cy="4309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a:cs typeface="Arial"/>
              </a:rPr>
              <a:t>TSX: FTG</a:t>
            </a:r>
            <a:endParaRPr lang="en-US" sz="800" b="1">
              <a:cs typeface="Arial" panose="020B0604020202020204" pitchFamily="34" charset="0"/>
            </a:endParaRPr>
          </a:p>
        </p:txBody>
      </p:sp>
      <p:sp>
        <p:nvSpPr>
          <p:cNvPr id="61" name="Title 1">
            <a:extLst>
              <a:ext uri="{FF2B5EF4-FFF2-40B4-BE49-F238E27FC236}">
                <a16:creationId xmlns:a16="http://schemas.microsoft.com/office/drawing/2014/main" id="{13EE5E39-8F19-FE80-E095-4C831F76CF69}"/>
              </a:ext>
            </a:extLst>
          </p:cNvPr>
          <p:cNvSpPr txBox="1">
            <a:spLocks/>
          </p:cNvSpPr>
          <p:nvPr/>
        </p:nvSpPr>
        <p:spPr>
          <a:xfrm>
            <a:off x="3012707" y="504547"/>
            <a:ext cx="6166586" cy="571499"/>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rgbClr val="3C7434"/>
                </a:solidFill>
                <a:ea typeface="+mj-lt"/>
                <a:cs typeface="+mj-lt"/>
              </a:rPr>
              <a:t>FTG Strategic Initiatives</a:t>
            </a:r>
            <a:endParaRPr lang="en-US"/>
          </a:p>
        </p:txBody>
      </p:sp>
      <p:sp>
        <p:nvSpPr>
          <p:cNvPr id="70" name="Isosceles Triangle 69">
            <a:extLst>
              <a:ext uri="{FF2B5EF4-FFF2-40B4-BE49-F238E27FC236}">
                <a16:creationId xmlns:a16="http://schemas.microsoft.com/office/drawing/2014/main" id="{C88A730D-DFDF-41D6-A52C-2BBEB33C944C}"/>
              </a:ext>
            </a:extLst>
          </p:cNvPr>
          <p:cNvSpPr/>
          <p:nvPr/>
        </p:nvSpPr>
        <p:spPr>
          <a:xfrm rot="3093278" flipV="1">
            <a:off x="7842037" y="1646947"/>
            <a:ext cx="250558" cy="1077270"/>
          </a:xfrm>
          <a:prstGeom prst="triangl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1" name="Rectangle 70">
            <a:extLst>
              <a:ext uri="{FF2B5EF4-FFF2-40B4-BE49-F238E27FC236}">
                <a16:creationId xmlns:a16="http://schemas.microsoft.com/office/drawing/2014/main" id="{34EED6F1-E5A7-C4EC-89DF-58BE0EE92711}"/>
              </a:ext>
            </a:extLst>
          </p:cNvPr>
          <p:cNvSpPr/>
          <p:nvPr/>
        </p:nvSpPr>
        <p:spPr>
          <a:xfrm>
            <a:off x="8110361" y="1648966"/>
            <a:ext cx="1357588" cy="6739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2" name="New shape">
            <a:extLst>
              <a:ext uri="{FF2B5EF4-FFF2-40B4-BE49-F238E27FC236}">
                <a16:creationId xmlns:a16="http://schemas.microsoft.com/office/drawing/2014/main" id="{742124CC-DFF4-2935-B08D-C1C5EF73540B}"/>
              </a:ext>
            </a:extLst>
          </p:cNvPr>
          <p:cNvSpPr/>
          <p:nvPr/>
        </p:nvSpPr>
        <p:spPr>
          <a:xfrm>
            <a:off x="8333486" y="1830982"/>
            <a:ext cx="911338" cy="381000"/>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25908" rIns="91440" bIns="45720" rtlCol="0" anchor="t"/>
          <a:lstStyle/>
          <a:p>
            <a:pPr algn="ctr" defTabSz="457200">
              <a:lnSpc>
                <a:spcPct val="110000"/>
              </a:lnSpc>
              <a:spcBef>
                <a:spcPct val="0"/>
              </a:spcBef>
              <a:spcAft>
                <a:spcPct val="0"/>
              </a:spcAft>
            </a:pPr>
            <a:r>
              <a:rPr lang="en-US" sz="1600" b="1">
                <a:solidFill>
                  <a:srgbClr val="3C7434"/>
                </a:solidFill>
              </a:rPr>
              <a:t>Growth</a:t>
            </a:r>
          </a:p>
        </p:txBody>
      </p:sp>
      <p:sp>
        <p:nvSpPr>
          <p:cNvPr id="73" name="Isosceles Triangle 72">
            <a:extLst>
              <a:ext uri="{FF2B5EF4-FFF2-40B4-BE49-F238E27FC236}">
                <a16:creationId xmlns:a16="http://schemas.microsoft.com/office/drawing/2014/main" id="{5E6E6FB0-8CB5-F6AB-E034-DDEB1B3C6A07}"/>
              </a:ext>
            </a:extLst>
          </p:cNvPr>
          <p:cNvSpPr/>
          <p:nvPr/>
        </p:nvSpPr>
        <p:spPr>
          <a:xfrm rot="18506722">
            <a:off x="7913607" y="3705040"/>
            <a:ext cx="215708" cy="911338"/>
          </a:xfrm>
          <a:prstGeom prst="triangl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4" name="Rectangle 73">
            <a:extLst>
              <a:ext uri="{FF2B5EF4-FFF2-40B4-BE49-F238E27FC236}">
                <a16:creationId xmlns:a16="http://schemas.microsoft.com/office/drawing/2014/main" id="{FB68E8E3-C53E-396F-96B8-F228160A93E4}"/>
              </a:ext>
            </a:extLst>
          </p:cNvPr>
          <p:cNvSpPr/>
          <p:nvPr/>
        </p:nvSpPr>
        <p:spPr>
          <a:xfrm flipV="1">
            <a:off x="8110361" y="3670225"/>
            <a:ext cx="1614898" cy="14194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5" name="New shape">
            <a:extLst>
              <a:ext uri="{FF2B5EF4-FFF2-40B4-BE49-F238E27FC236}">
                <a16:creationId xmlns:a16="http://schemas.microsoft.com/office/drawing/2014/main" id="{1658A907-3C71-5C13-098E-7B1D1A8DCF65}"/>
              </a:ext>
            </a:extLst>
          </p:cNvPr>
          <p:cNvSpPr/>
          <p:nvPr/>
        </p:nvSpPr>
        <p:spPr>
          <a:xfrm>
            <a:off x="8162743" y="3808792"/>
            <a:ext cx="1510133" cy="381000"/>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25908" rIns="91440" bIns="45720" rtlCol="0" anchor="t"/>
          <a:lstStyle/>
          <a:p>
            <a:pPr algn="ctr" defTabSz="457200">
              <a:spcBef>
                <a:spcPct val="0"/>
              </a:spcBef>
              <a:spcAft>
                <a:spcPct val="0"/>
              </a:spcAft>
            </a:pPr>
            <a:r>
              <a:rPr lang="en-US" sz="1600" b="1">
                <a:solidFill>
                  <a:srgbClr val="3C7434"/>
                </a:solidFill>
              </a:rPr>
              <a:t>Market Positioning</a:t>
            </a:r>
          </a:p>
          <a:p>
            <a:pPr algn="ctr" defTabSz="457200">
              <a:spcBef>
                <a:spcPts val="1200"/>
              </a:spcBef>
              <a:spcAft>
                <a:spcPct val="0"/>
              </a:spcAft>
            </a:pPr>
            <a:r>
              <a:rPr lang="en-US" sz="1600" b="1">
                <a:solidFill>
                  <a:srgbClr val="3C7434"/>
                </a:solidFill>
              </a:rPr>
              <a:t>Advanced Technology</a:t>
            </a:r>
          </a:p>
        </p:txBody>
      </p:sp>
      <p:cxnSp>
        <p:nvCxnSpPr>
          <p:cNvPr id="76" name="Straight Connector 75">
            <a:extLst>
              <a:ext uri="{FF2B5EF4-FFF2-40B4-BE49-F238E27FC236}">
                <a16:creationId xmlns:a16="http://schemas.microsoft.com/office/drawing/2014/main" id="{B1025260-39D1-21C2-C2F5-FC7DCC759E13}"/>
              </a:ext>
            </a:extLst>
          </p:cNvPr>
          <p:cNvCxnSpPr/>
          <p:nvPr/>
        </p:nvCxnSpPr>
        <p:spPr>
          <a:xfrm>
            <a:off x="8333486" y="4379926"/>
            <a:ext cx="1134463" cy="0"/>
          </a:xfrm>
          <a:prstGeom prst="line">
            <a:avLst/>
          </a:prstGeom>
          <a:ln w="15875">
            <a:solidFill>
              <a:srgbClr val="D7A747"/>
            </a:solidFill>
          </a:ln>
        </p:spPr>
        <p:style>
          <a:lnRef idx="1">
            <a:schemeClr val="accent1"/>
          </a:lnRef>
          <a:fillRef idx="0">
            <a:schemeClr val="accent1"/>
          </a:fillRef>
          <a:effectRef idx="0">
            <a:schemeClr val="accent1"/>
          </a:effectRef>
          <a:fontRef idx="minor">
            <a:schemeClr val="tx1"/>
          </a:fontRef>
        </p:style>
      </p:cxnSp>
      <p:sp>
        <p:nvSpPr>
          <p:cNvPr id="91" name="Partial Circle 6">
            <a:extLst>
              <a:ext uri="{FF2B5EF4-FFF2-40B4-BE49-F238E27FC236}">
                <a16:creationId xmlns:a16="http://schemas.microsoft.com/office/drawing/2014/main" id="{E4A92DAB-F29D-D90E-BB5B-46443AFD86C5}"/>
              </a:ext>
            </a:extLst>
          </p:cNvPr>
          <p:cNvSpPr txBox="1"/>
          <p:nvPr/>
        </p:nvSpPr>
        <p:spPr>
          <a:xfrm>
            <a:off x="4525687" y="1984836"/>
            <a:ext cx="1587137" cy="12765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400" kern="1200"/>
              <a:t>Reduce Costs, Improve </a:t>
            </a:r>
            <a:r>
              <a:rPr lang="en-US" sz="1400"/>
              <a:t>E</a:t>
            </a:r>
            <a:r>
              <a:rPr lang="en-US" sz="1400" kern="1200"/>
              <a:t>fficiencies</a:t>
            </a:r>
          </a:p>
        </p:txBody>
      </p:sp>
      <p:grpSp>
        <p:nvGrpSpPr>
          <p:cNvPr id="3" name="Group 2">
            <a:extLst>
              <a:ext uri="{FF2B5EF4-FFF2-40B4-BE49-F238E27FC236}">
                <a16:creationId xmlns:a16="http://schemas.microsoft.com/office/drawing/2014/main" id="{F392D89E-1C99-11BC-5533-B0172CC396BE}"/>
              </a:ext>
            </a:extLst>
          </p:cNvPr>
          <p:cNvGrpSpPr/>
          <p:nvPr/>
        </p:nvGrpSpPr>
        <p:grpSpPr>
          <a:xfrm>
            <a:off x="2476607" y="1266638"/>
            <a:ext cx="2270189" cy="1415158"/>
            <a:chOff x="2365142" y="1712756"/>
            <a:chExt cx="2270189" cy="1415158"/>
          </a:xfrm>
          <a:solidFill>
            <a:srgbClr val="FFFFFF"/>
          </a:solidFill>
        </p:grpSpPr>
        <p:grpSp>
          <p:nvGrpSpPr>
            <p:cNvPr id="5" name="Group 4">
              <a:extLst>
                <a:ext uri="{FF2B5EF4-FFF2-40B4-BE49-F238E27FC236}">
                  <a16:creationId xmlns:a16="http://schemas.microsoft.com/office/drawing/2014/main" id="{F86149D4-001E-0E78-DB65-973BD9882DEE}"/>
                </a:ext>
              </a:extLst>
            </p:cNvPr>
            <p:cNvGrpSpPr/>
            <p:nvPr/>
          </p:nvGrpSpPr>
          <p:grpSpPr>
            <a:xfrm>
              <a:off x="2365142" y="1712756"/>
              <a:ext cx="2270189" cy="1415158"/>
              <a:chOff x="2365142" y="1712756"/>
              <a:chExt cx="2270189" cy="1415158"/>
            </a:xfrm>
            <a:grpFill/>
          </p:grpSpPr>
          <p:grpSp>
            <p:nvGrpSpPr>
              <p:cNvPr id="7" name="Group 6">
                <a:extLst>
                  <a:ext uri="{FF2B5EF4-FFF2-40B4-BE49-F238E27FC236}">
                    <a16:creationId xmlns:a16="http://schemas.microsoft.com/office/drawing/2014/main" id="{379E7664-2852-B618-E2CA-475BAC8D12E1}"/>
                  </a:ext>
                </a:extLst>
              </p:cNvPr>
              <p:cNvGrpSpPr/>
              <p:nvPr/>
            </p:nvGrpSpPr>
            <p:grpSpPr>
              <a:xfrm rot="10800000">
                <a:off x="2365142" y="1712756"/>
                <a:ext cx="2270189" cy="1415158"/>
                <a:chOff x="7280512" y="4442894"/>
                <a:chExt cx="2270189" cy="1415158"/>
              </a:xfrm>
              <a:grpFill/>
            </p:grpSpPr>
            <p:sp>
              <p:nvSpPr>
                <p:cNvPr id="9" name="Isosceles Triangle 8">
                  <a:extLst>
                    <a:ext uri="{FF2B5EF4-FFF2-40B4-BE49-F238E27FC236}">
                      <a16:creationId xmlns:a16="http://schemas.microsoft.com/office/drawing/2014/main" id="{CFE85FF0-6240-359F-563B-049C25A4AF86}"/>
                    </a:ext>
                  </a:extLst>
                </p:cNvPr>
                <p:cNvSpPr/>
                <p:nvPr/>
              </p:nvSpPr>
              <p:spPr>
                <a:xfrm rot="18506722">
                  <a:off x="7675698" y="4356490"/>
                  <a:ext cx="311469" cy="1101841"/>
                </a:xfrm>
                <a:prstGeom prst="triangle">
                  <a:avLst>
                    <a:gd name="adj"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A77F445E-125C-0459-C78F-A7459AFCCC1F}"/>
                    </a:ext>
                  </a:extLst>
                </p:cNvPr>
                <p:cNvSpPr/>
                <p:nvPr/>
              </p:nvSpPr>
              <p:spPr>
                <a:xfrm flipV="1">
                  <a:off x="7935803" y="4442894"/>
                  <a:ext cx="1614898" cy="141515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8" name="New shape">
                <a:extLst>
                  <a:ext uri="{FF2B5EF4-FFF2-40B4-BE49-F238E27FC236}">
                    <a16:creationId xmlns:a16="http://schemas.microsoft.com/office/drawing/2014/main" id="{6EC43A2B-486F-D57E-D53B-304EBFF1E1C0}"/>
                  </a:ext>
                </a:extLst>
              </p:cNvPr>
              <p:cNvSpPr/>
              <p:nvPr/>
            </p:nvSpPr>
            <p:spPr>
              <a:xfrm>
                <a:off x="2417213" y="1848605"/>
                <a:ext cx="1510133" cy="1013466"/>
              </a:xfrm>
              <a:prstGeom prst="rect">
                <a:avLst/>
              </a:prstGeom>
              <a:grp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25908" rIns="91440" bIns="45720" rtlCol="0" anchor="t"/>
              <a:lstStyle/>
              <a:p>
                <a:pPr marL="0" lvl="1" algn="ctr" defTabSz="755650">
                  <a:lnSpc>
                    <a:spcPct val="90000"/>
                  </a:lnSpc>
                  <a:spcBef>
                    <a:spcPct val="0"/>
                  </a:spcBef>
                  <a:spcAft>
                    <a:spcPct val="15000"/>
                  </a:spcAft>
                </a:pPr>
                <a:r>
                  <a:rPr lang="en-US" sz="1600" b="1">
                    <a:solidFill>
                      <a:srgbClr val="3C7434"/>
                    </a:solidFill>
                  </a:rPr>
                  <a:t>Operating Performance</a:t>
                </a:r>
                <a:endParaRPr lang="en-US" sz="1400" b="1">
                  <a:solidFill>
                    <a:srgbClr val="3C7434"/>
                  </a:solidFill>
                </a:endParaRPr>
              </a:p>
              <a:p>
                <a:pPr marL="0" lvl="1" algn="ctr" defTabSz="755650">
                  <a:lnSpc>
                    <a:spcPct val="90000"/>
                  </a:lnSpc>
                  <a:spcBef>
                    <a:spcPct val="0"/>
                  </a:spcBef>
                  <a:spcAft>
                    <a:spcPct val="15000"/>
                  </a:spcAft>
                </a:pPr>
                <a:endParaRPr lang="en-US" sz="600" b="1">
                  <a:solidFill>
                    <a:srgbClr val="3C7434"/>
                  </a:solidFill>
                </a:endParaRPr>
              </a:p>
              <a:p>
                <a:pPr marL="0" lvl="1" algn="ctr" defTabSz="755650">
                  <a:lnSpc>
                    <a:spcPct val="90000"/>
                  </a:lnSpc>
                  <a:spcBef>
                    <a:spcPct val="0"/>
                  </a:spcBef>
                  <a:spcAft>
                    <a:spcPct val="15000"/>
                  </a:spcAft>
                </a:pPr>
                <a:r>
                  <a:rPr lang="en-US" sz="1600" b="1">
                    <a:solidFill>
                      <a:srgbClr val="3C7434"/>
                    </a:solidFill>
                  </a:rPr>
                  <a:t>Deliver Value to Customers</a:t>
                </a:r>
              </a:p>
            </p:txBody>
          </p:sp>
        </p:grpSp>
        <p:cxnSp>
          <p:nvCxnSpPr>
            <p:cNvPr id="6" name="Straight Connector 5">
              <a:extLst>
                <a:ext uri="{FF2B5EF4-FFF2-40B4-BE49-F238E27FC236}">
                  <a16:creationId xmlns:a16="http://schemas.microsoft.com/office/drawing/2014/main" id="{D38DCA46-6B99-3C6D-48FA-7B94622A8D53}"/>
                </a:ext>
              </a:extLst>
            </p:cNvPr>
            <p:cNvCxnSpPr/>
            <p:nvPr/>
          </p:nvCxnSpPr>
          <p:spPr>
            <a:xfrm>
              <a:off x="2605047" y="2339986"/>
              <a:ext cx="1134463" cy="0"/>
            </a:xfrm>
            <a:prstGeom prst="line">
              <a:avLst/>
            </a:prstGeom>
            <a:grpFill/>
            <a:ln w="15875">
              <a:solidFill>
                <a:srgbClr val="D7A747"/>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1932995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66000" fill="hold" grpId="0" nodeType="withEffect" p14:presetBounceEnd="66000">
                                      <p:stCondLst>
                                        <p:cond delay="0"/>
                                      </p:stCondLst>
                                      <p:childTnLst>
                                        <p:animScale p14:bounceEnd="66000">
                                          <p:cBhvr>
                                            <p:cTn id="6" dur="5000" fill="hold"/>
                                            <p:tgtEl>
                                              <p:spTgt spid="62"/>
                                            </p:tgtEl>
                                          </p:cBhvr>
                                          <p:by x="110000" y="110000"/>
                                        </p:animScale>
                                      </p:childTnLst>
                                    </p:cTn>
                                  </p:par>
                                  <p:par>
                                    <p:cTn id="7" presetID="6" presetClass="emph" presetSubtype="0" accel="66000" fill="hold" grpId="0" nodeType="withEffect" p14:presetBounceEnd="66000">
                                      <p:stCondLst>
                                        <p:cond delay="250"/>
                                      </p:stCondLst>
                                      <p:childTnLst>
                                        <p:animScale p14:bounceEnd="66000">
                                          <p:cBhvr>
                                            <p:cTn id="8" dur="5000" fill="hold"/>
                                            <p:tgtEl>
                                              <p:spTgt spid="6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66000" fill="hold" grpId="0" nodeType="withEffect">
                                      <p:stCondLst>
                                        <p:cond delay="0"/>
                                      </p:stCondLst>
                                      <p:childTnLst>
                                        <p:animScale>
                                          <p:cBhvr>
                                            <p:cTn id="6" dur="5000" fill="hold"/>
                                            <p:tgtEl>
                                              <p:spTgt spid="62"/>
                                            </p:tgtEl>
                                          </p:cBhvr>
                                          <p:by x="110000" y="110000"/>
                                        </p:animScale>
                                      </p:childTnLst>
                                    </p:cTn>
                                  </p:par>
                                  <p:par>
                                    <p:cTn id="7" presetID="6" presetClass="emph" presetSubtype="0" accel="66000" fill="hold" grpId="0" nodeType="withEffect">
                                      <p:stCondLst>
                                        <p:cond delay="250"/>
                                      </p:stCondLst>
                                      <p:childTnLst>
                                        <p:animScale>
                                          <p:cBhvr>
                                            <p:cTn id="8" dur="5000" fill="hold"/>
                                            <p:tgtEl>
                                              <p:spTgt spid="6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7"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Oval 40">
            <a:extLst>
              <a:ext uri="{FF2B5EF4-FFF2-40B4-BE49-F238E27FC236}">
                <a16:creationId xmlns:a16="http://schemas.microsoft.com/office/drawing/2014/main" id="{8434D500-2D45-8C5E-31C5-259D9EE8A045}"/>
              </a:ext>
            </a:extLst>
          </p:cNvPr>
          <p:cNvSpPr/>
          <p:nvPr/>
        </p:nvSpPr>
        <p:spPr>
          <a:xfrm>
            <a:off x="9703892" y="2694916"/>
            <a:ext cx="2145208" cy="215924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58940" y="191087"/>
            <a:ext cx="9194800" cy="1284288"/>
          </a:xfrm>
        </p:spPr>
        <p:txBody>
          <a:bodyPr>
            <a:normAutofit/>
          </a:bodyPr>
          <a:lstStyle/>
          <a:p>
            <a:pPr algn="l"/>
            <a:r>
              <a:rPr lang="en-US" sz="2800" dirty="0">
                <a:solidFill>
                  <a:srgbClr val="3C7434"/>
                </a:solidFill>
              </a:rPr>
              <a:t>Corporate Development Milestones</a:t>
            </a:r>
          </a:p>
        </p:txBody>
      </p:sp>
      <p:sp>
        <p:nvSpPr>
          <p:cNvPr id="56" name="Title 1">
            <a:extLst>
              <a:ext uri="{FF2B5EF4-FFF2-40B4-BE49-F238E27FC236}">
                <a16:creationId xmlns:a16="http://schemas.microsoft.com/office/drawing/2014/main" id="{5DCDA780-7924-0141-FA8B-C14CDCE922AE}"/>
              </a:ext>
            </a:extLst>
          </p:cNvPr>
          <p:cNvSpPr txBox="1">
            <a:spLocks/>
          </p:cNvSpPr>
          <p:nvPr/>
        </p:nvSpPr>
        <p:spPr>
          <a:xfrm>
            <a:off x="876300" y="6249229"/>
            <a:ext cx="3175000" cy="4309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a:cs typeface="Arial"/>
              </a:rPr>
              <a:t>TSX: FTG</a:t>
            </a:r>
            <a:endParaRPr lang="en-US" sz="800" b="1">
              <a:cs typeface="Arial" panose="020B0604020202020204" pitchFamily="34" charset="0"/>
            </a:endParaRPr>
          </a:p>
        </p:txBody>
      </p:sp>
      <p:grpSp>
        <p:nvGrpSpPr>
          <p:cNvPr id="5" name="Group 4">
            <a:extLst>
              <a:ext uri="{FF2B5EF4-FFF2-40B4-BE49-F238E27FC236}">
                <a16:creationId xmlns:a16="http://schemas.microsoft.com/office/drawing/2014/main" id="{24DB4C9B-4DC1-CE28-8DEA-10D83EB07A49}"/>
              </a:ext>
            </a:extLst>
          </p:cNvPr>
          <p:cNvGrpSpPr/>
          <p:nvPr/>
        </p:nvGrpSpPr>
        <p:grpSpPr>
          <a:xfrm>
            <a:off x="579120" y="1498046"/>
            <a:ext cx="11241627" cy="4289707"/>
            <a:chOff x="579120" y="1498046"/>
            <a:chExt cx="11241627" cy="4289707"/>
          </a:xfrm>
        </p:grpSpPr>
        <p:cxnSp>
          <p:nvCxnSpPr>
            <p:cNvPr id="53" name="OTLSHAPE_M_22ba966897a34657afc169ade639a7fb_Connector1">
              <a:extLst>
                <a:ext uri="{FF2B5EF4-FFF2-40B4-BE49-F238E27FC236}">
                  <a16:creationId xmlns:a16="http://schemas.microsoft.com/office/drawing/2014/main" id="{A30174AF-0DAA-5137-E55C-63D0D6C28C65}"/>
                </a:ext>
              </a:extLst>
            </p:cNvPr>
            <p:cNvCxnSpPr>
              <a:cxnSpLocks/>
            </p:cNvCxnSpPr>
            <p:nvPr>
              <p:custDataLst>
                <p:tags r:id="rId5"/>
              </p:custDataLst>
            </p:nvPr>
          </p:nvCxnSpPr>
          <p:spPr>
            <a:xfrm flipH="1">
              <a:off x="10206133" y="3162228"/>
              <a:ext cx="1608" cy="464872"/>
            </a:xfrm>
            <a:prstGeom prst="line">
              <a:avLst/>
            </a:prstGeom>
            <a:noFill/>
            <a:ln w="12700" cap="flat" cmpd="sng" algn="ctr">
              <a:solidFill>
                <a:srgbClr val="1F4E79"/>
              </a:solidFill>
              <a:prstDash val="solid"/>
              <a:miter lim="800000"/>
              <a:headEnd type="none" w="med" len="med"/>
              <a:tailEnd type="none" w="med" len="med"/>
            </a:ln>
            <a:effectLst/>
          </p:spPr>
        </p:cxnSp>
        <p:cxnSp>
          <p:nvCxnSpPr>
            <p:cNvPr id="131" name="OTLSHAPE_M_22ba966897a34657afc169ade639a7fb_Connector1"/>
            <p:cNvCxnSpPr>
              <a:cxnSpLocks/>
            </p:cNvCxnSpPr>
            <p:nvPr>
              <p:custDataLst>
                <p:tags r:id="rId6"/>
              </p:custDataLst>
            </p:nvPr>
          </p:nvCxnSpPr>
          <p:spPr>
            <a:xfrm>
              <a:off x="831386" y="1595639"/>
              <a:ext cx="0" cy="2019474"/>
            </a:xfrm>
            <a:prstGeom prst="line">
              <a:avLst/>
            </a:prstGeom>
            <a:noFill/>
            <a:ln w="12700" cap="flat" cmpd="sng" algn="ctr">
              <a:solidFill>
                <a:srgbClr val="1F4E79"/>
              </a:solidFill>
              <a:prstDash val="solid"/>
              <a:miter lim="800000"/>
              <a:headEnd type="none" w="med" len="med"/>
              <a:tailEnd type="none" w="med" len="med"/>
            </a:ln>
            <a:effectLst/>
          </p:spPr>
        </p:cxnSp>
        <p:cxnSp>
          <p:nvCxnSpPr>
            <p:cNvPr id="156" name="OTLSHAPE_M_22ba966897a34657afc169ade639a7fb_Connector1"/>
            <p:cNvCxnSpPr>
              <a:cxnSpLocks/>
            </p:cNvCxnSpPr>
            <p:nvPr>
              <p:custDataLst>
                <p:tags r:id="rId7"/>
              </p:custDataLst>
            </p:nvPr>
          </p:nvCxnSpPr>
          <p:spPr>
            <a:xfrm>
              <a:off x="2330423" y="2658826"/>
              <a:ext cx="0" cy="948750"/>
            </a:xfrm>
            <a:prstGeom prst="line">
              <a:avLst/>
            </a:prstGeom>
            <a:noFill/>
            <a:ln w="12700" cap="flat" cmpd="sng" algn="ctr">
              <a:solidFill>
                <a:srgbClr val="1F4E79"/>
              </a:solidFill>
              <a:prstDash val="solid"/>
              <a:miter lim="800000"/>
              <a:headEnd type="none" w="med" len="med"/>
              <a:tailEnd type="none" w="med" len="med"/>
            </a:ln>
            <a:effectLst/>
          </p:spPr>
        </p:cxnSp>
        <p:cxnSp>
          <p:nvCxnSpPr>
            <p:cNvPr id="160" name="OTLSHAPE_M_22ba966897a34657afc169ade639a7fb_Connector1"/>
            <p:cNvCxnSpPr>
              <a:cxnSpLocks/>
            </p:cNvCxnSpPr>
            <p:nvPr>
              <p:custDataLst>
                <p:tags r:id="rId8"/>
              </p:custDataLst>
            </p:nvPr>
          </p:nvCxnSpPr>
          <p:spPr>
            <a:xfrm>
              <a:off x="3198269" y="3183439"/>
              <a:ext cx="3674" cy="391280"/>
            </a:xfrm>
            <a:prstGeom prst="line">
              <a:avLst/>
            </a:prstGeom>
            <a:noFill/>
            <a:ln w="12700" cap="flat" cmpd="sng" algn="ctr">
              <a:solidFill>
                <a:srgbClr val="1F4E79"/>
              </a:solidFill>
              <a:prstDash val="solid"/>
              <a:miter lim="800000"/>
              <a:headEnd type="none" w="med" len="med"/>
              <a:tailEnd type="none" w="med" len="med"/>
            </a:ln>
            <a:effectLst/>
          </p:spPr>
        </p:cxnSp>
        <p:cxnSp>
          <p:nvCxnSpPr>
            <p:cNvPr id="163" name="OTLSHAPE_M_22ba966897a34657afc169ade639a7fb_Connector1"/>
            <p:cNvCxnSpPr>
              <a:cxnSpLocks/>
            </p:cNvCxnSpPr>
            <p:nvPr>
              <p:custDataLst>
                <p:tags r:id="rId9"/>
              </p:custDataLst>
            </p:nvPr>
          </p:nvCxnSpPr>
          <p:spPr>
            <a:xfrm>
              <a:off x="1587480" y="2171930"/>
              <a:ext cx="0" cy="1601407"/>
            </a:xfrm>
            <a:prstGeom prst="line">
              <a:avLst/>
            </a:prstGeom>
            <a:noFill/>
            <a:ln w="12700" cap="flat" cmpd="sng" algn="ctr">
              <a:solidFill>
                <a:srgbClr val="1F4E79"/>
              </a:solidFill>
              <a:prstDash val="solid"/>
              <a:miter lim="800000"/>
              <a:headEnd type="none" w="med" len="med"/>
              <a:tailEnd type="none" w="med" len="med"/>
            </a:ln>
            <a:effectLst/>
          </p:spPr>
        </p:cxnSp>
        <p:cxnSp>
          <p:nvCxnSpPr>
            <p:cNvPr id="168" name="OTLSHAPE_M_22ba966897a34657afc169ade639a7fb_Connector1"/>
            <p:cNvCxnSpPr>
              <a:cxnSpLocks/>
            </p:cNvCxnSpPr>
            <p:nvPr>
              <p:custDataLst>
                <p:tags r:id="rId10"/>
              </p:custDataLst>
            </p:nvPr>
          </p:nvCxnSpPr>
          <p:spPr>
            <a:xfrm>
              <a:off x="4441364" y="1616725"/>
              <a:ext cx="0" cy="1957994"/>
            </a:xfrm>
            <a:prstGeom prst="line">
              <a:avLst/>
            </a:prstGeom>
            <a:noFill/>
            <a:ln w="12700" cap="flat" cmpd="sng" algn="ctr">
              <a:solidFill>
                <a:srgbClr val="1F4E79"/>
              </a:solidFill>
              <a:prstDash val="solid"/>
              <a:miter lim="800000"/>
              <a:headEnd type="none" w="med" len="med"/>
              <a:tailEnd type="none" w="med" len="med"/>
            </a:ln>
            <a:effectLst/>
          </p:spPr>
        </p:cxnSp>
        <p:cxnSp>
          <p:nvCxnSpPr>
            <p:cNvPr id="172" name="OTLSHAPE_M_22ba966897a34657afc169ade639a7fb_Connector1"/>
            <p:cNvCxnSpPr>
              <a:cxnSpLocks/>
            </p:cNvCxnSpPr>
            <p:nvPr>
              <p:custDataLst>
                <p:tags r:id="rId11"/>
              </p:custDataLst>
            </p:nvPr>
          </p:nvCxnSpPr>
          <p:spPr>
            <a:xfrm>
              <a:off x="4835598" y="2163182"/>
              <a:ext cx="0" cy="1418552"/>
            </a:xfrm>
            <a:prstGeom prst="line">
              <a:avLst/>
            </a:prstGeom>
            <a:noFill/>
            <a:ln w="12700" cap="flat" cmpd="sng" algn="ctr">
              <a:solidFill>
                <a:srgbClr val="1F4E79"/>
              </a:solidFill>
              <a:prstDash val="solid"/>
              <a:miter lim="800000"/>
              <a:headEnd type="none" w="med" len="med"/>
              <a:tailEnd type="none" w="med" len="med"/>
            </a:ln>
            <a:effectLst/>
          </p:spPr>
        </p:cxnSp>
        <p:cxnSp>
          <p:nvCxnSpPr>
            <p:cNvPr id="176" name="OTLSHAPE_M_22ba966897a34657afc169ade639a7fb_Connector1"/>
            <p:cNvCxnSpPr>
              <a:cxnSpLocks/>
            </p:cNvCxnSpPr>
            <p:nvPr>
              <p:custDataLst>
                <p:tags r:id="rId12"/>
              </p:custDataLst>
            </p:nvPr>
          </p:nvCxnSpPr>
          <p:spPr>
            <a:xfrm>
              <a:off x="6158875" y="2653971"/>
              <a:ext cx="0" cy="953605"/>
            </a:xfrm>
            <a:prstGeom prst="line">
              <a:avLst/>
            </a:prstGeom>
            <a:noFill/>
            <a:ln w="12700" cap="flat" cmpd="sng" algn="ctr">
              <a:solidFill>
                <a:srgbClr val="1F4E79"/>
              </a:solidFill>
              <a:prstDash val="solid"/>
              <a:miter lim="800000"/>
              <a:headEnd type="none" w="med" len="med"/>
              <a:tailEnd type="none" w="med" len="med"/>
            </a:ln>
            <a:effectLst/>
          </p:spPr>
        </p:cxnSp>
        <p:cxnSp>
          <p:nvCxnSpPr>
            <p:cNvPr id="180" name="OTLSHAPE_M_22ba966897a34657afc169ade639a7fb_Connector1"/>
            <p:cNvCxnSpPr>
              <a:cxnSpLocks/>
            </p:cNvCxnSpPr>
            <p:nvPr>
              <p:custDataLst>
                <p:tags r:id="rId13"/>
              </p:custDataLst>
            </p:nvPr>
          </p:nvCxnSpPr>
          <p:spPr>
            <a:xfrm>
              <a:off x="6349671" y="3183439"/>
              <a:ext cx="3674" cy="391280"/>
            </a:xfrm>
            <a:prstGeom prst="line">
              <a:avLst/>
            </a:prstGeom>
            <a:noFill/>
            <a:ln w="12700" cap="flat" cmpd="sng" algn="ctr">
              <a:solidFill>
                <a:srgbClr val="1F4E79"/>
              </a:solidFill>
              <a:prstDash val="solid"/>
              <a:miter lim="800000"/>
              <a:headEnd type="none" w="med" len="med"/>
              <a:tailEnd type="none" w="med" len="med"/>
            </a:ln>
            <a:effectLst/>
          </p:spPr>
        </p:cxnSp>
        <p:cxnSp>
          <p:nvCxnSpPr>
            <p:cNvPr id="213" name="OTLSHAPE_M_22ba966897a34657afc169ade639a7fb_Connector1"/>
            <p:cNvCxnSpPr>
              <a:cxnSpLocks/>
            </p:cNvCxnSpPr>
            <p:nvPr>
              <p:custDataLst>
                <p:tags r:id="rId14"/>
              </p:custDataLst>
            </p:nvPr>
          </p:nvCxnSpPr>
          <p:spPr>
            <a:xfrm>
              <a:off x="8185047" y="1609680"/>
              <a:ext cx="0" cy="1965039"/>
            </a:xfrm>
            <a:prstGeom prst="line">
              <a:avLst/>
            </a:prstGeom>
            <a:noFill/>
            <a:ln w="12700" cap="flat" cmpd="sng" algn="ctr">
              <a:solidFill>
                <a:srgbClr val="1F4E79"/>
              </a:solidFill>
              <a:prstDash val="solid"/>
              <a:miter lim="800000"/>
              <a:headEnd type="none" w="med" len="med"/>
              <a:tailEnd type="none" w="med" len="med"/>
            </a:ln>
            <a:effectLst/>
          </p:spPr>
        </p:cxnSp>
        <p:cxnSp>
          <p:nvCxnSpPr>
            <p:cNvPr id="73" name="OTLSHAPE_M_22ba966897a34657afc169ade639a7fb_Connector1"/>
            <p:cNvCxnSpPr>
              <a:cxnSpLocks/>
            </p:cNvCxnSpPr>
            <p:nvPr>
              <p:custDataLst>
                <p:tags r:id="rId15"/>
              </p:custDataLst>
            </p:nvPr>
          </p:nvCxnSpPr>
          <p:spPr>
            <a:xfrm>
              <a:off x="8398715" y="2163182"/>
              <a:ext cx="0" cy="1451931"/>
            </a:xfrm>
            <a:prstGeom prst="line">
              <a:avLst/>
            </a:prstGeom>
            <a:noFill/>
            <a:ln w="12700" cap="flat" cmpd="sng" algn="ctr">
              <a:solidFill>
                <a:srgbClr val="1F4E79"/>
              </a:solidFill>
              <a:prstDash val="solid"/>
              <a:miter lim="800000"/>
              <a:headEnd type="none" w="med" len="med"/>
              <a:tailEnd type="none" w="med" len="med"/>
            </a:ln>
            <a:effectLst/>
          </p:spPr>
        </p:cxnSp>
        <p:cxnSp>
          <p:nvCxnSpPr>
            <p:cNvPr id="90" name="OTLSHAPE_M_22ba966897a34657afc169ade639a7fb_Connector1"/>
            <p:cNvCxnSpPr>
              <a:cxnSpLocks/>
            </p:cNvCxnSpPr>
            <p:nvPr>
              <p:custDataLst>
                <p:tags r:id="rId16"/>
              </p:custDataLst>
            </p:nvPr>
          </p:nvCxnSpPr>
          <p:spPr>
            <a:xfrm flipH="1">
              <a:off x="9152186" y="2466961"/>
              <a:ext cx="18015" cy="1107758"/>
            </a:xfrm>
            <a:prstGeom prst="line">
              <a:avLst/>
            </a:prstGeom>
            <a:noFill/>
            <a:ln w="12700" cap="flat" cmpd="sng" algn="ctr">
              <a:solidFill>
                <a:srgbClr val="1F4E79"/>
              </a:solidFill>
              <a:prstDash val="solid"/>
              <a:miter lim="800000"/>
              <a:headEnd type="none" w="med" len="med"/>
              <a:tailEnd type="none" w="med" len="med"/>
            </a:ln>
            <a:effectLst/>
          </p:spPr>
        </p:cxnSp>
        <p:cxnSp>
          <p:nvCxnSpPr>
            <p:cNvPr id="15" name="OTLSHAPE_M_22ba966897a34657afc169ade639a7fb_Connector1">
              <a:extLst>
                <a:ext uri="{FF2B5EF4-FFF2-40B4-BE49-F238E27FC236}">
                  <a16:creationId xmlns:a16="http://schemas.microsoft.com/office/drawing/2014/main" id="{60A10FCB-6BF9-2F2C-667D-52B90874A7F9}"/>
                </a:ext>
              </a:extLst>
            </p:cNvPr>
            <p:cNvCxnSpPr>
              <a:cxnSpLocks/>
            </p:cNvCxnSpPr>
            <p:nvPr>
              <p:custDataLst>
                <p:tags r:id="rId17"/>
              </p:custDataLst>
            </p:nvPr>
          </p:nvCxnSpPr>
          <p:spPr>
            <a:xfrm flipH="1">
              <a:off x="9957201" y="2866840"/>
              <a:ext cx="3104" cy="707879"/>
            </a:xfrm>
            <a:prstGeom prst="line">
              <a:avLst/>
            </a:prstGeom>
            <a:noFill/>
            <a:ln w="12700" cap="flat" cmpd="sng" algn="ctr">
              <a:solidFill>
                <a:srgbClr val="1F4E79"/>
              </a:solidFill>
              <a:prstDash val="solid"/>
              <a:miter lim="800000"/>
              <a:headEnd type="none" w="med" len="med"/>
              <a:tailEnd type="none" w="med" len="med"/>
            </a:ln>
            <a:effectLst/>
          </p:spPr>
        </p:cxnSp>
        <p:sp>
          <p:nvSpPr>
            <p:cNvPr id="18" name="Arrow: Pentagon 17">
              <a:extLst>
                <a:ext uri="{FF2B5EF4-FFF2-40B4-BE49-F238E27FC236}">
                  <a16:creationId xmlns:a16="http://schemas.microsoft.com/office/drawing/2014/main" id="{E24EFAF3-569A-22F4-417F-6A705BADBF56}"/>
                </a:ext>
              </a:extLst>
            </p:cNvPr>
            <p:cNvSpPr/>
            <p:nvPr/>
          </p:nvSpPr>
          <p:spPr>
            <a:xfrm>
              <a:off x="579120" y="3550345"/>
              <a:ext cx="10765741" cy="428330"/>
            </a:xfrm>
            <a:prstGeom prst="homePlate">
              <a:avLst/>
            </a:prstGeom>
            <a:gradFill>
              <a:gsLst>
                <a:gs pos="0">
                  <a:srgbClr val="B7DCB2"/>
                </a:gs>
                <a:gs pos="100000">
                  <a:srgbClr val="3C743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29" name="OTLSHAPE_M_040648a26ff84468a24e7480ad91620e_Connector2"/>
            <p:cNvCxnSpPr/>
            <p:nvPr>
              <p:custDataLst>
                <p:tags r:id="rId18"/>
              </p:custDataLst>
            </p:nvPr>
          </p:nvCxnSpPr>
          <p:spPr>
            <a:xfrm>
              <a:off x="3775076" y="5404534"/>
              <a:ext cx="0" cy="88900"/>
            </a:xfrm>
            <a:prstGeom prst="line">
              <a:avLst/>
            </a:prstGeom>
            <a:noFill/>
            <a:ln w="9525" cap="flat" cmpd="sng" algn="ctr">
              <a:solidFill>
                <a:srgbClr val="F69200">
                  <a:alpha val="34902"/>
                </a:srgbClr>
              </a:solidFill>
              <a:prstDash val="solid"/>
              <a:miter lim="800000"/>
              <a:headEnd type="none" w="med" len="med"/>
              <a:tailEnd type="none" w="med" len="med"/>
            </a:ln>
            <a:effectLst/>
          </p:spPr>
        </p:cxnSp>
        <p:sp>
          <p:nvSpPr>
            <p:cNvPr id="152" name="OTLSHAPE_M_22ba966897a34657afc169ade639a7fb_Title"/>
            <p:cNvSpPr txBox="1"/>
            <p:nvPr>
              <p:custDataLst>
                <p:tags r:id="rId19"/>
              </p:custDataLst>
            </p:nvPr>
          </p:nvSpPr>
          <p:spPr>
            <a:xfrm>
              <a:off x="952297" y="1509312"/>
              <a:ext cx="2765464" cy="369332"/>
            </a:xfrm>
            <a:prstGeom prst="rect">
              <a:avLst/>
            </a:prstGeom>
            <a:noFill/>
          </p:spPr>
          <p:txBody>
            <a:bodyPr vert="horz" wrap="square" lIns="0" tIns="0" rIns="0" bIns="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4" normalizeH="0" baseline="0" noProof="0">
                  <a:ln>
                    <a:noFill/>
                  </a:ln>
                  <a:effectLst/>
                  <a:uLnTx/>
                  <a:uFillTx/>
                  <a:latin typeface="+mj-lt"/>
                </a:rPr>
                <a:t>Company Founded</a:t>
              </a:r>
              <a:br>
                <a:rPr lang="en-US" sz="1200" kern="0" spc="-4">
                  <a:latin typeface="+mj-lt"/>
                </a:rPr>
              </a:br>
              <a:r>
                <a:rPr kumimoji="0" lang="en-US" sz="1200" i="0" u="none" strike="noStrike" kern="0" cap="none" spc="-4" normalizeH="0" baseline="0" noProof="0">
                  <a:ln>
                    <a:noFill/>
                  </a:ln>
                  <a:effectLst/>
                  <a:uLnTx/>
                  <a:uFillTx/>
                  <a:latin typeface="+mj-lt"/>
                </a:rPr>
                <a:t>Helix Circuits</a:t>
              </a:r>
            </a:p>
          </p:txBody>
        </p:sp>
        <p:sp>
          <p:nvSpPr>
            <p:cNvPr id="154" name="OTLSHAPE_M_f37dfb331cf44909bff180704ea51942_Title"/>
            <p:cNvSpPr txBox="1"/>
            <p:nvPr>
              <p:custDataLst>
                <p:tags r:id="rId20"/>
              </p:custDataLst>
            </p:nvPr>
          </p:nvSpPr>
          <p:spPr>
            <a:xfrm>
              <a:off x="2451849" y="2569096"/>
              <a:ext cx="1429023" cy="369332"/>
            </a:xfrm>
            <a:prstGeom prst="rect">
              <a:avLst/>
            </a:prstGeom>
            <a:noFill/>
          </p:spPr>
          <p:txBody>
            <a:bodyPr vert="horz" wrap="square" lIns="0" tIns="0" rIns="0" bIns="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4" normalizeH="0" baseline="0" noProof="0">
                  <a:ln>
                    <a:noFill/>
                  </a:ln>
                  <a:effectLst/>
                  <a:uLnTx/>
                  <a:uFillTx/>
                  <a:latin typeface="+mj-lt"/>
                </a:rPr>
                <a:t>FTG completes reverse takeover</a:t>
              </a:r>
            </a:p>
          </p:txBody>
        </p:sp>
        <p:sp>
          <p:nvSpPr>
            <p:cNvPr id="159" name="OTLSHAPE_M_f37dfb331cf44909bff180704ea51942_Title"/>
            <p:cNvSpPr txBox="1"/>
            <p:nvPr>
              <p:custDataLst>
                <p:tags r:id="rId21"/>
              </p:custDataLst>
            </p:nvPr>
          </p:nvSpPr>
          <p:spPr>
            <a:xfrm>
              <a:off x="3337173" y="3090636"/>
              <a:ext cx="1186051" cy="369332"/>
            </a:xfrm>
            <a:prstGeom prst="rect">
              <a:avLst/>
            </a:prstGeom>
            <a:noFill/>
          </p:spPr>
          <p:txBody>
            <a:bodyPr vert="horz" wrap="square" lIns="0" tIns="0" rIns="0" bIns="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10" normalizeH="0" noProof="0">
                  <a:ln>
                    <a:noFill/>
                  </a:ln>
                  <a:effectLst/>
                  <a:uLnTx/>
                  <a:uFillTx/>
                  <a:latin typeface="+mj-lt"/>
                </a:rPr>
                <a:t>Acquires Young </a:t>
              </a:r>
              <a:br>
                <a:rPr kumimoji="0" lang="en-US" sz="1200" i="0" u="none" strike="noStrike" kern="0" cap="none" spc="-10" normalizeH="0" noProof="0">
                  <a:ln>
                    <a:noFill/>
                  </a:ln>
                  <a:effectLst/>
                  <a:uLnTx/>
                  <a:uFillTx/>
                  <a:latin typeface="+mj-lt"/>
                </a:rPr>
              </a:br>
              <a:r>
                <a:rPr kumimoji="0" lang="en-US" sz="1200" i="0" u="none" strike="noStrike" kern="0" cap="none" spc="-10" normalizeH="0" noProof="0">
                  <a:ln>
                    <a:noFill/>
                  </a:ln>
                  <a:effectLst/>
                  <a:uLnTx/>
                  <a:uFillTx/>
                  <a:latin typeface="+mj-lt"/>
                </a:rPr>
                <a:t>Electronics </a:t>
              </a:r>
            </a:p>
          </p:txBody>
        </p:sp>
        <p:sp>
          <p:nvSpPr>
            <p:cNvPr id="166" name="OTLSHAPE_M_22ba966897a34657afc169ade639a7fb_Title"/>
            <p:cNvSpPr txBox="1"/>
            <p:nvPr>
              <p:custDataLst>
                <p:tags r:id="rId22"/>
              </p:custDataLst>
            </p:nvPr>
          </p:nvSpPr>
          <p:spPr>
            <a:xfrm>
              <a:off x="1716844" y="2056997"/>
              <a:ext cx="2199192" cy="369332"/>
            </a:xfrm>
            <a:prstGeom prst="rect">
              <a:avLst/>
            </a:prstGeom>
            <a:noFill/>
          </p:spPr>
          <p:txBody>
            <a:bodyPr vert="horz" wrap="square" lIns="0" tIns="0" rIns="0" bIns="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4" normalizeH="0" baseline="0" noProof="0">
                  <a:ln>
                    <a:noFill/>
                  </a:ln>
                  <a:effectLst/>
                  <a:uLnTx/>
                  <a:uFillTx/>
                  <a:latin typeface="+mj-lt"/>
                </a:rPr>
                <a:t>Company renamed</a:t>
              </a:r>
              <a:br>
                <a:rPr lang="en-US" sz="1200" kern="0" spc="-4">
                  <a:latin typeface="+mj-lt"/>
                </a:rPr>
              </a:br>
              <a:r>
                <a:rPr kumimoji="0" lang="en-US" sz="1200" i="0" u="none" strike="noStrike" kern="0" cap="none" spc="-4" normalizeH="0" baseline="0" noProof="0">
                  <a:ln>
                    <a:noFill/>
                  </a:ln>
                  <a:effectLst/>
                  <a:uLnTx/>
                  <a:uFillTx/>
                  <a:latin typeface="+mj-lt"/>
                </a:rPr>
                <a:t>Circuit World</a:t>
              </a:r>
            </a:p>
          </p:txBody>
        </p:sp>
        <p:sp>
          <p:nvSpPr>
            <p:cNvPr id="167" name="OTLSHAPE_M_f37dfb331cf44909bff180704ea51942_Title"/>
            <p:cNvSpPr txBox="1"/>
            <p:nvPr>
              <p:custDataLst>
                <p:tags r:id="rId23"/>
              </p:custDataLst>
            </p:nvPr>
          </p:nvSpPr>
          <p:spPr>
            <a:xfrm>
              <a:off x="4598561" y="1500183"/>
              <a:ext cx="1790665" cy="369332"/>
            </a:xfrm>
            <a:prstGeom prst="rect">
              <a:avLst/>
            </a:prstGeom>
            <a:noFill/>
          </p:spPr>
          <p:txBody>
            <a:bodyPr vert="horz" wrap="square" lIns="0" tIns="0" rIns="0" bIns="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4" normalizeH="0" baseline="0" noProof="0" dirty="0">
                  <a:ln>
                    <a:noFill/>
                  </a:ln>
                  <a:effectLst/>
                  <a:uLnTx/>
                  <a:uFillTx/>
                  <a:latin typeface="+mj-lt"/>
                </a:rPr>
                <a:t>Acquires Filtran </a:t>
              </a:r>
              <a:br>
                <a:rPr kumimoji="0" lang="en-US" sz="1200" i="0" u="none" strike="noStrike" kern="0" cap="none" spc="-4" normalizeH="0" baseline="0" noProof="0" dirty="0">
                  <a:ln>
                    <a:noFill/>
                  </a:ln>
                  <a:effectLst/>
                  <a:uLnTx/>
                  <a:uFillTx/>
                  <a:latin typeface="+mj-lt"/>
                </a:rPr>
              </a:br>
              <a:r>
                <a:rPr kumimoji="0" lang="en-US" sz="1200" i="0" u="none" strike="noStrike" kern="0" cap="none" spc="-4" normalizeH="0" baseline="0" noProof="0" dirty="0">
                  <a:ln>
                    <a:noFill/>
                  </a:ln>
                  <a:effectLst/>
                  <a:uLnTx/>
                  <a:uFillTx/>
                  <a:latin typeface="+mj-lt"/>
                </a:rPr>
                <a:t>Micro Circuits</a:t>
              </a:r>
            </a:p>
          </p:txBody>
        </p:sp>
        <p:sp>
          <p:nvSpPr>
            <p:cNvPr id="171" name="OTLSHAPE_M_f37dfb331cf44909bff180704ea51942_Title"/>
            <p:cNvSpPr txBox="1"/>
            <p:nvPr>
              <p:custDataLst>
                <p:tags r:id="rId24"/>
              </p:custDataLst>
            </p:nvPr>
          </p:nvSpPr>
          <p:spPr>
            <a:xfrm>
              <a:off x="4984073" y="2044190"/>
              <a:ext cx="1790665" cy="369332"/>
            </a:xfrm>
            <a:prstGeom prst="rect">
              <a:avLst/>
            </a:prstGeom>
            <a:noFill/>
          </p:spPr>
          <p:txBody>
            <a:bodyPr vert="horz" wrap="square" lIns="0" tIns="0" rIns="0" bIns="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4" normalizeH="0" baseline="0" noProof="0">
                  <a:ln>
                    <a:noFill/>
                  </a:ln>
                  <a:effectLst/>
                  <a:uLnTx/>
                  <a:uFillTx/>
                  <a:latin typeface="+mj-lt"/>
                </a:rPr>
                <a:t>Incorporates FTG Aerospace Tianjin</a:t>
              </a:r>
            </a:p>
          </p:txBody>
        </p:sp>
        <p:sp>
          <p:nvSpPr>
            <p:cNvPr id="175" name="OTLSHAPE_M_f37dfb331cf44909bff180704ea51942_Title"/>
            <p:cNvSpPr txBox="1"/>
            <p:nvPr>
              <p:custDataLst>
                <p:tags r:id="rId25"/>
              </p:custDataLst>
            </p:nvPr>
          </p:nvSpPr>
          <p:spPr>
            <a:xfrm>
              <a:off x="6281598" y="2572589"/>
              <a:ext cx="1861762" cy="369332"/>
            </a:xfrm>
            <a:prstGeom prst="rect">
              <a:avLst/>
            </a:prstGeom>
            <a:noFill/>
          </p:spPr>
          <p:txBody>
            <a:bodyPr vert="horz" wrap="square" lIns="0" tIns="0" rIns="0" bIns="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4" normalizeH="0" baseline="0" noProof="0" dirty="0">
                  <a:ln>
                    <a:noFill/>
                  </a:ln>
                  <a:effectLst/>
                  <a:uLnTx/>
                  <a:uFillTx/>
                  <a:latin typeface="+mj-lt"/>
                </a:rPr>
                <a:t>FTG Aerospace Chatsworth Grand Opening</a:t>
              </a:r>
            </a:p>
          </p:txBody>
        </p:sp>
        <p:sp>
          <p:nvSpPr>
            <p:cNvPr id="179" name="OTLSHAPE_M_f37dfb331cf44909bff180704ea51942_Title"/>
            <p:cNvSpPr txBox="1"/>
            <p:nvPr>
              <p:custDataLst>
                <p:tags r:id="rId26"/>
              </p:custDataLst>
            </p:nvPr>
          </p:nvSpPr>
          <p:spPr>
            <a:xfrm>
              <a:off x="6503756" y="3085053"/>
              <a:ext cx="1622844" cy="369332"/>
            </a:xfrm>
            <a:prstGeom prst="rect">
              <a:avLst/>
            </a:prstGeom>
            <a:noFill/>
          </p:spPr>
          <p:txBody>
            <a:bodyPr vert="horz" wrap="square" lIns="0" tIns="0" rIns="0" bIns="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4" normalizeH="0" baseline="0" noProof="0" dirty="0">
                  <a:ln>
                    <a:noFill/>
                  </a:ln>
                  <a:effectLst/>
                  <a:uLnTx/>
                  <a:uFillTx/>
                  <a:latin typeface="+mj-lt"/>
                </a:rPr>
                <a:t>FTG Printronics </a:t>
              </a:r>
              <a:br>
                <a:rPr kumimoji="0" lang="en-US" sz="1200" i="0" u="none" strike="noStrike" kern="0" cap="none" spc="-4" normalizeH="0" baseline="0" noProof="0" dirty="0">
                  <a:ln>
                    <a:noFill/>
                  </a:ln>
                  <a:effectLst/>
                  <a:uLnTx/>
                  <a:uFillTx/>
                  <a:latin typeface="+mj-lt"/>
                </a:rPr>
              </a:br>
              <a:r>
                <a:rPr kumimoji="0" lang="en-US" sz="1200" i="0" u="none" strike="noStrike" kern="0" cap="none" spc="-4" normalizeH="0" baseline="0" noProof="0" dirty="0">
                  <a:ln>
                    <a:noFill/>
                  </a:ln>
                  <a:effectLst/>
                  <a:uLnTx/>
                  <a:uFillTx/>
                  <a:latin typeface="+mj-lt"/>
                </a:rPr>
                <a:t>Circuit formed</a:t>
              </a:r>
            </a:p>
          </p:txBody>
        </p:sp>
        <p:sp>
          <p:nvSpPr>
            <p:cNvPr id="183" name="OTLSHAPE_M_f37dfb331cf44909bff180704ea51942_Title"/>
            <p:cNvSpPr txBox="1"/>
            <p:nvPr>
              <p:custDataLst>
                <p:tags r:id="rId27"/>
              </p:custDataLst>
            </p:nvPr>
          </p:nvSpPr>
          <p:spPr>
            <a:xfrm>
              <a:off x="807721" y="4126913"/>
              <a:ext cx="1213334" cy="369332"/>
            </a:xfrm>
            <a:prstGeom prst="rect">
              <a:avLst/>
            </a:prstGeom>
            <a:noFill/>
          </p:spPr>
          <p:txBody>
            <a:bodyPr vert="horz" wrap="square" lIns="0" tIns="0" rIns="0" bIns="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4" normalizeH="0" baseline="0" noProof="0">
                  <a:ln>
                    <a:noFill/>
                  </a:ln>
                  <a:effectLst/>
                  <a:uLnTx/>
                  <a:uFillTx/>
                </a:rPr>
                <a:t>Commercial PCB</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4" normalizeH="0" baseline="0" noProof="0">
                  <a:ln>
                    <a:noFill/>
                  </a:ln>
                  <a:effectLst/>
                  <a:uLnTx/>
                  <a:uFillTx/>
                </a:rPr>
                <a:t>Manufacturer</a:t>
              </a:r>
            </a:p>
          </p:txBody>
        </p:sp>
        <p:sp>
          <p:nvSpPr>
            <p:cNvPr id="184" name="OTLSHAPE_M_f37dfb331cf44909bff180704ea51942_Title"/>
            <p:cNvSpPr txBox="1"/>
            <p:nvPr>
              <p:custDataLst>
                <p:tags r:id="rId28"/>
              </p:custDataLst>
            </p:nvPr>
          </p:nvSpPr>
          <p:spPr>
            <a:xfrm>
              <a:off x="2298785" y="4125760"/>
              <a:ext cx="1213334" cy="1661993"/>
            </a:xfrm>
            <a:prstGeom prst="rect">
              <a:avLst/>
            </a:prstGeom>
            <a:noFill/>
          </p:spPr>
          <p:txBody>
            <a:bodyPr vert="horz" wrap="square" lIns="0" tIns="0" rIns="0" bIns="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4" normalizeH="0" baseline="0" noProof="0" dirty="0">
                  <a:ln>
                    <a:noFill/>
                  </a:ln>
                  <a:effectLst/>
                  <a:uLnTx/>
                  <a:uFillTx/>
                </a:rPr>
                <a:t>Market focus changed to Aerospace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4" normalizeH="0" baseline="0" noProof="0" dirty="0">
                  <a:ln>
                    <a:noFill/>
                  </a:ln>
                  <a:effectLst/>
                  <a:uLnTx/>
                  <a:uFillTx/>
                </a:rPr>
                <a:t>and Defence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i="0" u="none" strike="noStrike" kern="0" cap="none" spc="-4"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4" normalizeH="0" baseline="0" noProof="0" dirty="0">
                  <a:ln>
                    <a:noFill/>
                  </a:ln>
                  <a:effectLst/>
                  <a:uLnTx/>
                  <a:uFillTx/>
                </a:rPr>
                <a:t>Two business units formed -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4" normalizeH="0" baseline="0" noProof="0" dirty="0">
                  <a:ln>
                    <a:noFill/>
                  </a:ln>
                  <a:effectLst/>
                  <a:uLnTx/>
                  <a:uFillTx/>
                </a:rPr>
                <a:t>FTG Circuits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4" normalizeH="0" baseline="0" noProof="0" dirty="0">
                  <a:ln>
                    <a:noFill/>
                  </a:ln>
                  <a:effectLst/>
                  <a:uLnTx/>
                  <a:uFillTx/>
                </a:rPr>
                <a:t>FTG Aerospace</a:t>
              </a:r>
            </a:p>
          </p:txBody>
        </p:sp>
        <p:sp>
          <p:nvSpPr>
            <p:cNvPr id="185" name="OTLSHAPE_M_f37dfb331cf44909bff180704ea51942_Title"/>
            <p:cNvSpPr txBox="1"/>
            <p:nvPr>
              <p:custDataLst>
                <p:tags r:id="rId29"/>
              </p:custDataLst>
            </p:nvPr>
          </p:nvSpPr>
          <p:spPr>
            <a:xfrm>
              <a:off x="3539693" y="4126913"/>
              <a:ext cx="1297930" cy="923330"/>
            </a:xfrm>
            <a:prstGeom prst="rect">
              <a:avLst/>
            </a:prstGeom>
            <a:noFill/>
          </p:spPr>
          <p:txBody>
            <a:bodyPr vert="horz" wrap="square" lIns="0" tIns="0" rIns="0" bIns="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4" normalizeH="0" baseline="0" noProof="0">
                  <a:ln>
                    <a:noFill/>
                  </a:ln>
                  <a:effectLst/>
                  <a:uLnTx/>
                  <a:uFillTx/>
                </a:rPr>
                <a:t>US footprint established for Circuits business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4" normalizeH="0" baseline="0" noProof="0">
                  <a:ln>
                    <a:noFill/>
                  </a:ln>
                  <a:effectLst/>
                  <a:uLnTx/>
                  <a:uFillTx/>
                </a:rPr>
                <a:t>New customers &amp; technology added</a:t>
              </a:r>
            </a:p>
          </p:txBody>
        </p:sp>
        <p:sp>
          <p:nvSpPr>
            <p:cNvPr id="186" name="OTLSHAPE_M_f37dfb331cf44909bff180704ea51942_Title"/>
            <p:cNvSpPr txBox="1"/>
            <p:nvPr>
              <p:custDataLst>
                <p:tags r:id="rId30"/>
              </p:custDataLst>
            </p:nvPr>
          </p:nvSpPr>
          <p:spPr>
            <a:xfrm>
              <a:off x="4250549" y="5227501"/>
              <a:ext cx="1213334" cy="553998"/>
            </a:xfrm>
            <a:prstGeom prst="rect">
              <a:avLst/>
            </a:prstGeom>
            <a:noFill/>
          </p:spPr>
          <p:txBody>
            <a:bodyPr vert="horz" wrap="square" lIns="0" tIns="0" rIns="0" bIns="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4" normalizeH="0" baseline="0" noProof="0">
                  <a:ln>
                    <a:noFill/>
                  </a:ln>
                  <a:effectLst/>
                  <a:uLnTx/>
                  <a:uFillTx/>
                </a:rPr>
                <a:t>New technology added to Circuits business</a:t>
              </a:r>
            </a:p>
          </p:txBody>
        </p:sp>
        <p:sp>
          <p:nvSpPr>
            <p:cNvPr id="188" name="OTLSHAPE_M_f37dfb331cf44909bff180704ea51942_Title"/>
            <p:cNvSpPr txBox="1"/>
            <p:nvPr>
              <p:custDataLst>
                <p:tags r:id="rId31"/>
              </p:custDataLst>
            </p:nvPr>
          </p:nvSpPr>
          <p:spPr>
            <a:xfrm>
              <a:off x="6078191" y="4129261"/>
              <a:ext cx="1213334" cy="738664"/>
            </a:xfrm>
            <a:prstGeom prst="rect">
              <a:avLst/>
            </a:prstGeom>
            <a:noFill/>
          </p:spPr>
          <p:txBody>
            <a:bodyPr vert="horz" wrap="square" lIns="0" tIns="0" rIns="0" bIns="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4" normalizeH="0" baseline="0" noProof="0">
                  <a:ln>
                    <a:noFill/>
                  </a:ln>
                  <a:effectLst/>
                  <a:uLnTx/>
                  <a:uFillTx/>
                </a:rPr>
                <a:t>US footprint established for Aerospace business</a:t>
              </a:r>
            </a:p>
          </p:txBody>
        </p:sp>
        <p:sp>
          <p:nvSpPr>
            <p:cNvPr id="189" name="OTLSHAPE_M_f37dfb331cf44909bff180704ea51942_Title"/>
            <p:cNvSpPr txBox="1"/>
            <p:nvPr>
              <p:custDataLst>
                <p:tags r:id="rId32"/>
              </p:custDataLst>
            </p:nvPr>
          </p:nvSpPr>
          <p:spPr>
            <a:xfrm>
              <a:off x="6311894" y="5195477"/>
              <a:ext cx="1213334" cy="553998"/>
            </a:xfrm>
            <a:prstGeom prst="rect">
              <a:avLst/>
            </a:prstGeom>
            <a:noFill/>
          </p:spPr>
          <p:txBody>
            <a:bodyPr vert="horz" wrap="square" lIns="0" tIns="0" rIns="0" bIns="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4" normalizeH="0" baseline="0" noProof="0">
                  <a:ln>
                    <a:noFill/>
                  </a:ln>
                  <a:effectLst/>
                  <a:uLnTx/>
                  <a:uFillTx/>
                </a:rPr>
                <a:t>China footprint established for Circuits business</a:t>
              </a:r>
            </a:p>
          </p:txBody>
        </p:sp>
        <p:sp>
          <p:nvSpPr>
            <p:cNvPr id="212" name="OTLSHAPE_M_f37dfb331cf44909bff180704ea51942_Title"/>
            <p:cNvSpPr txBox="1"/>
            <p:nvPr>
              <p:custDataLst>
                <p:tags r:id="rId33"/>
              </p:custDataLst>
            </p:nvPr>
          </p:nvSpPr>
          <p:spPr>
            <a:xfrm>
              <a:off x="8320859" y="1498046"/>
              <a:ext cx="1622844" cy="369332"/>
            </a:xfrm>
            <a:prstGeom prst="rect">
              <a:avLst/>
            </a:prstGeom>
            <a:noFill/>
          </p:spPr>
          <p:txBody>
            <a:bodyPr vert="horz" wrap="square" lIns="0" tIns="0" rIns="0" bIns="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4" normalizeH="0" baseline="0" noProof="0" dirty="0">
                  <a:ln>
                    <a:noFill/>
                  </a:ln>
                  <a:effectLst/>
                  <a:uLnTx/>
                  <a:uFillTx/>
                  <a:latin typeface="+mj-lt"/>
                </a:rPr>
                <a:t>Acquires</a:t>
              </a:r>
              <a:r>
                <a:rPr kumimoji="0" lang="en-US" sz="1200" i="0" u="none" strike="noStrike" kern="0" cap="none" spc="-4" normalizeH="0" noProof="0" dirty="0">
                  <a:ln>
                    <a:noFill/>
                  </a:ln>
                  <a:effectLst/>
                  <a:uLnTx/>
                  <a:uFillTx/>
                  <a:latin typeface="+mj-lt"/>
                </a:rPr>
                <a:t> </a:t>
              </a:r>
              <a:br>
                <a:rPr kumimoji="0" lang="en-US" sz="1200" i="0" u="none" strike="noStrike" kern="0" cap="none" spc="-4" normalizeH="0" noProof="0" dirty="0">
                  <a:ln>
                    <a:noFill/>
                  </a:ln>
                  <a:effectLst/>
                  <a:uLnTx/>
                  <a:uFillTx/>
                  <a:latin typeface="+mj-lt"/>
                </a:rPr>
              </a:br>
              <a:r>
                <a:rPr kumimoji="0" lang="en-US" sz="1200" i="0" u="none" strike="noStrike" kern="0" cap="none" spc="-4" normalizeH="0" noProof="0" dirty="0">
                  <a:ln>
                    <a:noFill/>
                  </a:ln>
                  <a:effectLst/>
                  <a:uLnTx/>
                  <a:uFillTx/>
                  <a:latin typeface="+mj-lt"/>
                </a:rPr>
                <a:t>Photo Etch</a:t>
              </a:r>
              <a:endParaRPr kumimoji="0" lang="en-US" sz="1200" i="0" u="none" strike="noStrike" kern="0" cap="none" spc="-4" normalizeH="0" baseline="0" noProof="0" dirty="0">
                <a:ln>
                  <a:noFill/>
                </a:ln>
                <a:effectLst/>
                <a:uLnTx/>
                <a:uFillTx/>
                <a:latin typeface="+mj-lt"/>
              </a:endParaRPr>
            </a:p>
          </p:txBody>
        </p:sp>
        <p:sp>
          <p:nvSpPr>
            <p:cNvPr id="216" name="OTLSHAPE_M_f37dfb331cf44909bff180704ea51942_Title"/>
            <p:cNvSpPr txBox="1"/>
            <p:nvPr>
              <p:custDataLst>
                <p:tags r:id="rId34"/>
              </p:custDataLst>
            </p:nvPr>
          </p:nvSpPr>
          <p:spPr>
            <a:xfrm>
              <a:off x="8160799" y="4131709"/>
              <a:ext cx="1348235" cy="553998"/>
            </a:xfrm>
            <a:prstGeom prst="rect">
              <a:avLst/>
            </a:prstGeom>
            <a:noFill/>
          </p:spPr>
          <p:txBody>
            <a:bodyPr vert="horz" wrap="square" lIns="0" tIns="0" rIns="0" bIns="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0" spc="-4"/>
                <a:t>Increased</a:t>
              </a:r>
              <a:r>
                <a:rPr kumimoji="0" lang="en-US" sz="1200" i="0" u="none" strike="noStrike" kern="0" cap="none" spc="-4" normalizeH="0" noProof="0">
                  <a:ln>
                    <a:noFill/>
                  </a:ln>
                  <a:effectLst/>
                  <a:uLnTx/>
                  <a:uFillTx/>
                </a:rPr>
                <a:t> utilization in USA and other operations</a:t>
              </a:r>
              <a:endParaRPr kumimoji="0" lang="en-US" sz="1200" i="0" u="none" strike="noStrike" kern="0" cap="none" spc="-4" normalizeH="0" baseline="0" noProof="0">
                <a:ln>
                  <a:noFill/>
                </a:ln>
                <a:effectLst/>
                <a:uLnTx/>
                <a:uFillTx/>
              </a:endParaRPr>
            </a:p>
          </p:txBody>
        </p:sp>
        <p:sp>
          <p:nvSpPr>
            <p:cNvPr id="72" name="OTLSHAPE_M_f37dfb331cf44909bff180704ea51942_Title"/>
            <p:cNvSpPr txBox="1"/>
            <p:nvPr>
              <p:custDataLst>
                <p:tags r:id="rId35"/>
              </p:custDataLst>
            </p:nvPr>
          </p:nvSpPr>
          <p:spPr>
            <a:xfrm>
              <a:off x="8547501" y="2070738"/>
              <a:ext cx="2177818" cy="369332"/>
            </a:xfrm>
            <a:prstGeom prst="rect">
              <a:avLst/>
            </a:prstGeom>
            <a:noFill/>
          </p:spPr>
          <p:txBody>
            <a:bodyPr vert="horz" wrap="square" lIns="0" tIns="0" rIns="0" bIns="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4" normalizeH="0" baseline="0" noProof="0" dirty="0">
                  <a:ln>
                    <a:noFill/>
                  </a:ln>
                  <a:effectLst/>
                  <a:uLnTx/>
                  <a:uFillTx/>
                  <a:latin typeface="+mj-lt"/>
                </a:rPr>
                <a:t>Acquires Teledyne PCT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i="0" u="none" strike="noStrike" kern="0" cap="none" spc="-4" normalizeH="0" baseline="0" noProof="0" dirty="0">
                <a:ln>
                  <a:noFill/>
                </a:ln>
                <a:effectLst/>
                <a:uLnTx/>
                <a:uFillTx/>
                <a:latin typeface="+mj-lt"/>
              </a:endParaRPr>
            </a:p>
          </p:txBody>
        </p:sp>
        <p:sp>
          <p:nvSpPr>
            <p:cNvPr id="81" name="OTLSHAPE_M_f37dfb331cf44909bff180704ea51942_Title"/>
            <p:cNvSpPr txBox="1"/>
            <p:nvPr>
              <p:custDataLst>
                <p:tags r:id="rId36"/>
              </p:custDataLst>
            </p:nvPr>
          </p:nvSpPr>
          <p:spPr>
            <a:xfrm>
              <a:off x="9272227" y="2424211"/>
              <a:ext cx="1517105" cy="553998"/>
            </a:xfrm>
            <a:prstGeom prst="rect">
              <a:avLst/>
            </a:prstGeom>
            <a:noFill/>
          </p:spPr>
          <p:txBody>
            <a:bodyPr vert="horz" wrap="square" lIns="0" tIns="0" rIns="0" bIns="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4" normalizeH="0" baseline="0" noProof="0">
                  <a:ln>
                    <a:noFill/>
                  </a:ln>
                  <a:effectLst/>
                  <a:uLnTx/>
                  <a:uFillTx/>
                  <a:latin typeface="+mj-lt"/>
                </a:rPr>
                <a:t>Acquires Colonial Circuits</a:t>
              </a:r>
              <a:endParaRPr kumimoji="0" lang="en-US" sz="1000" i="0" u="none" strike="noStrike" kern="0" cap="none" spc="-4" normalizeH="0" baseline="0" noProof="0">
                <a:ln>
                  <a:noFill/>
                </a:ln>
                <a:effectLst/>
                <a:uLnTx/>
                <a:uFillTx/>
                <a:latin typeface="+mj-lt"/>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i="0" u="none" strike="noStrike" kern="0" cap="none" spc="-4" normalizeH="0" baseline="0" noProof="0">
                <a:ln>
                  <a:noFill/>
                </a:ln>
                <a:effectLst/>
                <a:uLnTx/>
                <a:uFillTx/>
                <a:latin typeface="+mj-lt"/>
              </a:endParaRPr>
            </a:p>
          </p:txBody>
        </p:sp>
        <p:sp>
          <p:nvSpPr>
            <p:cNvPr id="82" name="OTLSHAPE_M_f37dfb331cf44909bff180704ea51942_Title"/>
            <p:cNvSpPr txBox="1"/>
            <p:nvPr>
              <p:custDataLst>
                <p:tags r:id="rId37"/>
              </p:custDataLst>
            </p:nvPr>
          </p:nvSpPr>
          <p:spPr>
            <a:xfrm>
              <a:off x="9079623" y="5171985"/>
              <a:ext cx="1348235" cy="553998"/>
            </a:xfrm>
            <a:prstGeom prst="rect">
              <a:avLst/>
            </a:prstGeom>
            <a:noFill/>
          </p:spPr>
          <p:txBody>
            <a:bodyPr vert="horz" wrap="square" lIns="0" tIns="0" rIns="0" bIns="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4" normalizeH="0" baseline="0" noProof="0">
                  <a:ln>
                    <a:noFill/>
                  </a:ln>
                  <a:effectLst/>
                  <a:uLnTx/>
                  <a:uFillTx/>
                </a:rPr>
                <a:t>Add capacity for </a:t>
              </a:r>
            </a:p>
            <a:p>
              <a:pPr marL="0" marR="0" lvl="0" indent="0" defTabSz="914400" eaLnBrk="1" fontAlgn="auto" latinLnBrk="0" hangingPunct="1">
                <a:lnSpc>
                  <a:spcPct val="100000"/>
                </a:lnSpc>
                <a:spcBef>
                  <a:spcPts val="0"/>
                </a:spcBef>
                <a:spcAft>
                  <a:spcPts val="0"/>
                </a:spcAft>
                <a:buClrTx/>
                <a:buSzTx/>
                <a:buFontTx/>
                <a:buNone/>
                <a:tabLst/>
                <a:defRPr/>
              </a:pPr>
              <a:r>
                <a:rPr lang="en-US" sz="1200" kern="0" spc="-4" noProof="0"/>
                <a:t>Standard Military Circuits</a:t>
              </a:r>
              <a:endParaRPr kumimoji="0" lang="en-US" sz="1200" i="0" u="none" strike="noStrike" kern="0" cap="none" spc="-4" normalizeH="0" baseline="0" noProof="0">
                <a:ln>
                  <a:noFill/>
                </a:ln>
                <a:effectLst/>
                <a:uLnTx/>
                <a:uFillTx/>
              </a:endParaRPr>
            </a:p>
          </p:txBody>
        </p:sp>
        <p:grpSp>
          <p:nvGrpSpPr>
            <p:cNvPr id="19" name="Group 18">
              <a:extLst>
                <a:ext uri="{FF2B5EF4-FFF2-40B4-BE49-F238E27FC236}">
                  <a16:creationId xmlns:a16="http://schemas.microsoft.com/office/drawing/2014/main" id="{A18EBD7C-1A92-C4D4-FE18-CB49AC65B791}"/>
                </a:ext>
              </a:extLst>
            </p:cNvPr>
            <p:cNvGrpSpPr/>
            <p:nvPr/>
          </p:nvGrpSpPr>
          <p:grpSpPr>
            <a:xfrm>
              <a:off x="807720" y="3653204"/>
              <a:ext cx="9579931" cy="254000"/>
              <a:chOff x="807720" y="3640504"/>
              <a:chExt cx="9579931" cy="254000"/>
            </a:xfrm>
          </p:grpSpPr>
          <p:sp>
            <p:nvSpPr>
              <p:cNvPr id="133" name="OTLSHAPE_TB_00000000000000000000000000000000_TimescaleInterval1"/>
              <p:cNvSpPr txBox="1"/>
              <p:nvPr>
                <p:custDataLst>
                  <p:tags r:id="rId43"/>
                </p:custDataLst>
              </p:nvPr>
            </p:nvSpPr>
            <p:spPr>
              <a:xfrm>
                <a:off x="807720" y="3677683"/>
                <a:ext cx="452031" cy="179643"/>
              </a:xfrm>
              <a:prstGeom prst="rect">
                <a:avLst/>
              </a:prstGeom>
              <a:noFill/>
            </p:spPr>
            <p:txBody>
              <a:bodyPr vert="horz" wrap="square" lIns="0" tIns="0" rIns="0" bIns="0" rtlCol="0" anchor="ctr" anchorCtr="0">
                <a:noAutofit/>
              </a:bodyPr>
              <a:lstStyle/>
              <a:p>
                <a:r>
                  <a:rPr lang="en-US" sz="1200" b="1" spc="-20">
                    <a:solidFill>
                      <a:schemeClr val="bg1"/>
                    </a:solidFill>
                    <a:latin typeface="+mj-lt"/>
                  </a:rPr>
                  <a:t>1983</a:t>
                </a:r>
              </a:p>
            </p:txBody>
          </p:sp>
          <p:cxnSp>
            <p:nvCxnSpPr>
              <p:cNvPr id="134" name="OTLSHAPE_TB_00000000000000000000000000000000_Separator1"/>
              <p:cNvCxnSpPr>
                <a:cxnSpLocks/>
              </p:cNvCxnSpPr>
              <p:nvPr>
                <p:custDataLst>
                  <p:tags r:id="rId44"/>
                </p:custDataLst>
              </p:nvPr>
            </p:nvCxnSpPr>
            <p:spPr>
              <a:xfrm>
                <a:off x="1494235" y="3640504"/>
                <a:ext cx="0" cy="254000"/>
              </a:xfrm>
              <a:prstGeom prst="line">
                <a:avLst/>
              </a:prstGeom>
              <a:noFill/>
              <a:ln w="6350" cap="flat" cmpd="sng" algn="ctr">
                <a:solidFill>
                  <a:sysClr val="window" lastClr="FFFFFF">
                    <a:alpha val="29804"/>
                  </a:sysClr>
                </a:solidFill>
                <a:prstDash val="solid"/>
                <a:miter lim="800000"/>
                <a:headEnd type="none" w="med" len="med"/>
                <a:tailEnd type="none" w="med" len="med"/>
              </a:ln>
              <a:effectLst/>
            </p:spPr>
          </p:cxnSp>
          <p:sp>
            <p:nvSpPr>
              <p:cNvPr id="135" name="OTLSHAPE_TB_00000000000000000000000000000000_TimescaleInterval2"/>
              <p:cNvSpPr txBox="1"/>
              <p:nvPr>
                <p:custDataLst>
                  <p:tags r:id="rId45"/>
                </p:custDataLst>
              </p:nvPr>
            </p:nvSpPr>
            <p:spPr>
              <a:xfrm>
                <a:off x="1557735" y="3677683"/>
                <a:ext cx="433118" cy="179643"/>
              </a:xfrm>
              <a:prstGeom prst="rect">
                <a:avLst/>
              </a:prstGeom>
              <a:noFill/>
            </p:spPr>
            <p:txBody>
              <a:bodyPr vert="horz" wrap="square" lIns="0" tIns="0" rIns="0" bIns="0" rtlCol="0" anchor="ctr" anchorCtr="0">
                <a:noAutofit/>
              </a:bodyPr>
              <a:lstStyle/>
              <a:p>
                <a:r>
                  <a:rPr lang="en-US" sz="1200" b="1" spc="-20">
                    <a:solidFill>
                      <a:prstClr val="white"/>
                    </a:solidFill>
                    <a:latin typeface="+mj-lt"/>
                  </a:rPr>
                  <a:t>1995</a:t>
                </a:r>
              </a:p>
            </p:txBody>
          </p:sp>
          <p:cxnSp>
            <p:nvCxnSpPr>
              <p:cNvPr id="136" name="OTLSHAPE_TB_00000000000000000000000000000000_Separator2"/>
              <p:cNvCxnSpPr>
                <a:cxnSpLocks/>
              </p:cNvCxnSpPr>
              <p:nvPr>
                <p:custDataLst>
                  <p:tags r:id="rId46"/>
                </p:custDataLst>
              </p:nvPr>
            </p:nvCxnSpPr>
            <p:spPr>
              <a:xfrm>
                <a:off x="2244248" y="3640504"/>
                <a:ext cx="0" cy="254000"/>
              </a:xfrm>
              <a:prstGeom prst="line">
                <a:avLst/>
              </a:prstGeom>
              <a:noFill/>
              <a:ln w="6350" cap="flat" cmpd="sng" algn="ctr">
                <a:solidFill>
                  <a:sysClr val="window" lastClr="FFFFFF">
                    <a:alpha val="29804"/>
                  </a:sysClr>
                </a:solidFill>
                <a:prstDash val="solid"/>
                <a:miter lim="800000"/>
                <a:headEnd type="none" w="med" len="med"/>
                <a:tailEnd type="none" w="med" len="med"/>
              </a:ln>
              <a:effectLst/>
            </p:spPr>
          </p:cxnSp>
          <p:sp>
            <p:nvSpPr>
              <p:cNvPr id="137" name="OTLSHAPE_TB_00000000000000000000000000000000_TimescaleInterval3"/>
              <p:cNvSpPr txBox="1"/>
              <p:nvPr>
                <p:custDataLst>
                  <p:tags r:id="rId47"/>
                </p:custDataLst>
              </p:nvPr>
            </p:nvSpPr>
            <p:spPr>
              <a:xfrm>
                <a:off x="2307748" y="3685743"/>
                <a:ext cx="448766" cy="163522"/>
              </a:xfrm>
              <a:prstGeom prst="rect">
                <a:avLst/>
              </a:prstGeom>
              <a:noFill/>
            </p:spPr>
            <p:txBody>
              <a:bodyPr vert="horz" wrap="square" lIns="0" tIns="0" rIns="0" bIns="0" rtlCol="0" anchor="ctr" anchorCtr="0">
                <a:noAutofit/>
              </a:bodyPr>
              <a:lstStyle/>
              <a:p>
                <a:r>
                  <a:rPr lang="en-US" sz="1200" b="1" spc="-20">
                    <a:solidFill>
                      <a:prstClr val="white"/>
                    </a:solidFill>
                    <a:latin typeface="+mj-lt"/>
                  </a:rPr>
                  <a:t>2003</a:t>
                </a:r>
              </a:p>
            </p:txBody>
          </p:sp>
          <p:cxnSp>
            <p:nvCxnSpPr>
              <p:cNvPr id="138" name="OTLSHAPE_TB_00000000000000000000000000000000_Separator3"/>
              <p:cNvCxnSpPr>
                <a:cxnSpLocks/>
              </p:cNvCxnSpPr>
              <p:nvPr>
                <p:custDataLst>
                  <p:tags r:id="rId48"/>
                </p:custDataLst>
              </p:nvPr>
            </p:nvCxnSpPr>
            <p:spPr>
              <a:xfrm>
                <a:off x="2994261" y="3640504"/>
                <a:ext cx="0" cy="254000"/>
              </a:xfrm>
              <a:prstGeom prst="line">
                <a:avLst/>
              </a:prstGeom>
              <a:noFill/>
              <a:ln w="6350" cap="flat" cmpd="sng" algn="ctr">
                <a:solidFill>
                  <a:sysClr val="window" lastClr="FFFFFF">
                    <a:alpha val="29804"/>
                  </a:sysClr>
                </a:solidFill>
                <a:prstDash val="solid"/>
                <a:miter lim="800000"/>
                <a:headEnd type="none" w="med" len="med"/>
                <a:tailEnd type="none" w="med" len="med"/>
              </a:ln>
              <a:effectLst/>
            </p:spPr>
          </p:cxnSp>
          <p:sp>
            <p:nvSpPr>
              <p:cNvPr id="139" name="OTLSHAPE_TB_00000000000000000000000000000000_TimescaleInterval4"/>
              <p:cNvSpPr txBox="1"/>
              <p:nvPr>
                <p:custDataLst>
                  <p:tags r:id="rId49"/>
                </p:custDataLst>
              </p:nvPr>
            </p:nvSpPr>
            <p:spPr>
              <a:xfrm>
                <a:off x="3057760" y="3657490"/>
                <a:ext cx="448765" cy="220028"/>
              </a:xfrm>
              <a:prstGeom prst="rect">
                <a:avLst/>
              </a:prstGeom>
              <a:noFill/>
            </p:spPr>
            <p:txBody>
              <a:bodyPr vert="horz" wrap="square" lIns="0" tIns="0" rIns="0" bIns="0" rtlCol="0" anchor="ctr" anchorCtr="0">
                <a:noAutofit/>
              </a:bodyPr>
              <a:lstStyle/>
              <a:p>
                <a:r>
                  <a:rPr lang="en-US" sz="1200" b="1" spc="-20">
                    <a:solidFill>
                      <a:prstClr val="white"/>
                    </a:solidFill>
                    <a:latin typeface="+mj-lt"/>
                  </a:rPr>
                  <a:t>2004</a:t>
                </a:r>
              </a:p>
            </p:txBody>
          </p:sp>
          <p:cxnSp>
            <p:nvCxnSpPr>
              <p:cNvPr id="140" name="OTLSHAPE_TB_00000000000000000000000000000000_Separator4"/>
              <p:cNvCxnSpPr>
                <a:cxnSpLocks/>
              </p:cNvCxnSpPr>
              <p:nvPr>
                <p:custDataLst>
                  <p:tags r:id="rId50"/>
                </p:custDataLst>
              </p:nvPr>
            </p:nvCxnSpPr>
            <p:spPr>
              <a:xfrm>
                <a:off x="3744274" y="3640504"/>
                <a:ext cx="0" cy="254000"/>
              </a:xfrm>
              <a:prstGeom prst="line">
                <a:avLst/>
              </a:prstGeom>
              <a:noFill/>
              <a:ln w="6350" cap="flat" cmpd="sng" algn="ctr">
                <a:solidFill>
                  <a:sysClr val="window" lastClr="FFFFFF">
                    <a:alpha val="29804"/>
                  </a:sysClr>
                </a:solidFill>
                <a:prstDash val="solid"/>
                <a:miter lim="800000"/>
                <a:headEnd type="none" w="med" len="med"/>
                <a:tailEnd type="none" w="med" len="med"/>
              </a:ln>
              <a:effectLst/>
            </p:spPr>
          </p:cxnSp>
          <p:sp>
            <p:nvSpPr>
              <p:cNvPr id="141" name="OTLSHAPE_TB_00000000000000000000000000000000_TimescaleInterval5"/>
              <p:cNvSpPr txBox="1"/>
              <p:nvPr>
                <p:custDataLst>
                  <p:tags r:id="rId51"/>
                </p:custDataLst>
              </p:nvPr>
            </p:nvSpPr>
            <p:spPr>
              <a:xfrm>
                <a:off x="3807774" y="3666961"/>
                <a:ext cx="406158" cy="201087"/>
              </a:xfrm>
              <a:prstGeom prst="rect">
                <a:avLst/>
              </a:prstGeom>
              <a:noFill/>
            </p:spPr>
            <p:txBody>
              <a:bodyPr vert="horz" wrap="square" lIns="0" tIns="0" rIns="0" bIns="0" rtlCol="0" anchor="ctr" anchorCtr="0">
                <a:noAutofit/>
              </a:bodyPr>
              <a:lstStyle/>
              <a:p>
                <a:r>
                  <a:rPr lang="en-US" sz="1200" b="1" spc="-20">
                    <a:solidFill>
                      <a:prstClr val="white"/>
                    </a:solidFill>
                    <a:latin typeface="+mj-lt"/>
                  </a:rPr>
                  <a:t>2008</a:t>
                </a:r>
              </a:p>
            </p:txBody>
          </p:sp>
          <p:cxnSp>
            <p:nvCxnSpPr>
              <p:cNvPr id="142" name="OTLSHAPE_TB_00000000000000000000000000000000_Separator5"/>
              <p:cNvCxnSpPr>
                <a:cxnSpLocks/>
              </p:cNvCxnSpPr>
              <p:nvPr>
                <p:custDataLst>
                  <p:tags r:id="rId52"/>
                </p:custDataLst>
              </p:nvPr>
            </p:nvCxnSpPr>
            <p:spPr>
              <a:xfrm>
                <a:off x="4494288" y="3640504"/>
                <a:ext cx="0" cy="254000"/>
              </a:xfrm>
              <a:prstGeom prst="line">
                <a:avLst/>
              </a:prstGeom>
              <a:noFill/>
              <a:ln w="6350" cap="flat" cmpd="sng" algn="ctr">
                <a:solidFill>
                  <a:sysClr val="window" lastClr="FFFFFF">
                    <a:alpha val="29804"/>
                  </a:sysClr>
                </a:solidFill>
                <a:prstDash val="solid"/>
                <a:miter lim="800000"/>
                <a:headEnd type="none" w="med" len="med"/>
                <a:tailEnd type="none" w="med" len="med"/>
              </a:ln>
              <a:effectLst/>
            </p:spPr>
          </p:cxnSp>
          <p:sp>
            <p:nvSpPr>
              <p:cNvPr id="143" name="OTLSHAPE_TB_00000000000000000000000000000000_TimescaleInterval6"/>
              <p:cNvSpPr txBox="1"/>
              <p:nvPr>
                <p:custDataLst>
                  <p:tags r:id="rId53"/>
                </p:custDataLst>
              </p:nvPr>
            </p:nvSpPr>
            <p:spPr>
              <a:xfrm>
                <a:off x="4557788" y="3674477"/>
                <a:ext cx="462840" cy="186055"/>
              </a:xfrm>
              <a:prstGeom prst="rect">
                <a:avLst/>
              </a:prstGeom>
              <a:noFill/>
            </p:spPr>
            <p:txBody>
              <a:bodyPr vert="horz" wrap="square" lIns="0" tIns="0" rIns="0" bIns="0" rtlCol="0" anchor="ctr" anchorCtr="0">
                <a:noAutofit/>
              </a:bodyPr>
              <a:lstStyle/>
              <a:p>
                <a:r>
                  <a:rPr lang="en-US" sz="1200" b="1" spc="-20">
                    <a:solidFill>
                      <a:prstClr val="white"/>
                    </a:solidFill>
                    <a:latin typeface="+mj-lt"/>
                  </a:rPr>
                  <a:t>2010</a:t>
                </a:r>
              </a:p>
            </p:txBody>
          </p:sp>
          <p:cxnSp>
            <p:nvCxnSpPr>
              <p:cNvPr id="144" name="OTLSHAPE_TB_00000000000000000000000000000000_Separator6"/>
              <p:cNvCxnSpPr>
                <a:cxnSpLocks/>
              </p:cNvCxnSpPr>
              <p:nvPr>
                <p:custDataLst>
                  <p:tags r:id="rId54"/>
                </p:custDataLst>
              </p:nvPr>
            </p:nvCxnSpPr>
            <p:spPr>
              <a:xfrm>
                <a:off x="5244301" y="3640504"/>
                <a:ext cx="0" cy="254000"/>
              </a:xfrm>
              <a:prstGeom prst="line">
                <a:avLst/>
              </a:prstGeom>
              <a:noFill/>
              <a:ln w="6350" cap="flat" cmpd="sng" algn="ctr">
                <a:solidFill>
                  <a:sysClr val="window" lastClr="FFFFFF">
                    <a:alpha val="29804"/>
                  </a:sysClr>
                </a:solidFill>
                <a:prstDash val="solid"/>
                <a:miter lim="800000"/>
                <a:headEnd type="none" w="med" len="med"/>
                <a:tailEnd type="none" w="med" len="med"/>
              </a:ln>
              <a:effectLst/>
            </p:spPr>
          </p:cxnSp>
          <p:sp>
            <p:nvSpPr>
              <p:cNvPr id="145" name="OTLSHAPE_TB_00000000000000000000000000000000_TimescaleInterval7"/>
              <p:cNvSpPr txBox="1"/>
              <p:nvPr>
                <p:custDataLst>
                  <p:tags r:id="rId55"/>
                </p:custDataLst>
              </p:nvPr>
            </p:nvSpPr>
            <p:spPr>
              <a:xfrm>
                <a:off x="5307800" y="3674477"/>
                <a:ext cx="469657" cy="186055"/>
              </a:xfrm>
              <a:prstGeom prst="rect">
                <a:avLst/>
              </a:prstGeom>
              <a:noFill/>
            </p:spPr>
            <p:txBody>
              <a:bodyPr vert="horz" wrap="square" lIns="0" tIns="0" rIns="0" bIns="0" rtlCol="0" anchor="ctr" anchorCtr="0">
                <a:noAutofit/>
              </a:bodyPr>
              <a:lstStyle/>
              <a:p>
                <a:r>
                  <a:rPr lang="en-US" sz="1200" b="1" spc="-20">
                    <a:solidFill>
                      <a:prstClr val="white"/>
                    </a:solidFill>
                    <a:latin typeface="+mj-lt"/>
                  </a:rPr>
                  <a:t>2012</a:t>
                </a:r>
              </a:p>
            </p:txBody>
          </p:sp>
          <p:cxnSp>
            <p:nvCxnSpPr>
              <p:cNvPr id="146" name="OTLSHAPE_TB_00000000000000000000000000000000_Separator7"/>
              <p:cNvCxnSpPr>
                <a:cxnSpLocks/>
              </p:cNvCxnSpPr>
              <p:nvPr>
                <p:custDataLst>
                  <p:tags r:id="rId56"/>
                </p:custDataLst>
              </p:nvPr>
            </p:nvCxnSpPr>
            <p:spPr>
              <a:xfrm>
                <a:off x="5994314" y="3640504"/>
                <a:ext cx="0" cy="254000"/>
              </a:xfrm>
              <a:prstGeom prst="line">
                <a:avLst/>
              </a:prstGeom>
              <a:noFill/>
              <a:ln w="6350" cap="flat" cmpd="sng" algn="ctr">
                <a:solidFill>
                  <a:sysClr val="window" lastClr="FFFFFF">
                    <a:alpha val="29804"/>
                  </a:sysClr>
                </a:solidFill>
                <a:prstDash val="solid"/>
                <a:miter lim="800000"/>
                <a:headEnd type="none" w="med" len="med"/>
                <a:tailEnd type="none" w="med" len="med"/>
              </a:ln>
              <a:effectLst/>
            </p:spPr>
          </p:cxnSp>
          <p:cxnSp>
            <p:nvCxnSpPr>
              <p:cNvPr id="148" name="OTLSHAPE_TB_00000000000000000000000000000000_Separator8"/>
              <p:cNvCxnSpPr>
                <a:cxnSpLocks/>
              </p:cNvCxnSpPr>
              <p:nvPr>
                <p:custDataLst>
                  <p:tags r:id="rId57"/>
                </p:custDataLst>
              </p:nvPr>
            </p:nvCxnSpPr>
            <p:spPr>
              <a:xfrm>
                <a:off x="6744327" y="3640504"/>
                <a:ext cx="0" cy="254000"/>
              </a:xfrm>
              <a:prstGeom prst="line">
                <a:avLst/>
              </a:prstGeom>
              <a:noFill/>
              <a:ln w="6350" cap="flat" cmpd="sng" algn="ctr">
                <a:solidFill>
                  <a:sysClr val="window" lastClr="FFFFFF">
                    <a:alpha val="29804"/>
                  </a:sysClr>
                </a:solidFill>
                <a:prstDash val="solid"/>
                <a:miter lim="800000"/>
                <a:headEnd type="none" w="med" len="med"/>
                <a:tailEnd type="none" w="med" len="med"/>
              </a:ln>
              <a:effectLst/>
            </p:spPr>
          </p:cxnSp>
          <p:sp>
            <p:nvSpPr>
              <p:cNvPr id="149" name="OTLSHAPE_TB_00000000000000000000000000000000_TimescaleInterval9"/>
              <p:cNvSpPr txBox="1"/>
              <p:nvPr>
                <p:custDataLst>
                  <p:tags r:id="rId58"/>
                </p:custDataLst>
              </p:nvPr>
            </p:nvSpPr>
            <p:spPr>
              <a:xfrm>
                <a:off x="6807826" y="3673237"/>
                <a:ext cx="469653" cy="188535"/>
              </a:xfrm>
              <a:prstGeom prst="rect">
                <a:avLst/>
              </a:prstGeom>
              <a:noFill/>
            </p:spPr>
            <p:txBody>
              <a:bodyPr vert="horz" wrap="square" lIns="0" tIns="0" rIns="0" bIns="0" rtlCol="0" anchor="ctr" anchorCtr="0">
                <a:noAutofit/>
              </a:bodyPr>
              <a:lstStyle/>
              <a:p>
                <a:r>
                  <a:rPr lang="en-US" sz="1200" b="1" spc="-20">
                    <a:solidFill>
                      <a:prstClr val="white"/>
                    </a:solidFill>
                    <a:latin typeface="+mj-lt"/>
                  </a:rPr>
                  <a:t>2014</a:t>
                </a:r>
              </a:p>
            </p:txBody>
          </p:sp>
          <p:cxnSp>
            <p:nvCxnSpPr>
              <p:cNvPr id="150" name="OTLSHAPE_TB_00000000000000000000000000000000_Separator9"/>
              <p:cNvCxnSpPr>
                <a:cxnSpLocks/>
              </p:cNvCxnSpPr>
              <p:nvPr>
                <p:custDataLst>
                  <p:tags r:id="rId59"/>
                </p:custDataLst>
              </p:nvPr>
            </p:nvCxnSpPr>
            <p:spPr>
              <a:xfrm>
                <a:off x="7494340" y="3640504"/>
                <a:ext cx="0" cy="254000"/>
              </a:xfrm>
              <a:prstGeom prst="line">
                <a:avLst/>
              </a:prstGeom>
              <a:noFill/>
              <a:ln w="6350" cap="flat" cmpd="sng" algn="ctr">
                <a:solidFill>
                  <a:sysClr val="window" lastClr="FFFFFF">
                    <a:alpha val="29804"/>
                  </a:sysClr>
                </a:solidFill>
                <a:prstDash val="solid"/>
                <a:miter lim="800000"/>
                <a:headEnd type="none" w="med" len="med"/>
                <a:tailEnd type="none" w="med" len="med"/>
              </a:ln>
              <a:effectLst/>
            </p:spPr>
          </p:cxnSp>
          <p:sp>
            <p:nvSpPr>
              <p:cNvPr id="151" name="OTLSHAPE_TB_00000000000000000000000000000000_TimescaleInterval10"/>
              <p:cNvSpPr txBox="1"/>
              <p:nvPr>
                <p:custDataLst>
                  <p:tags r:id="rId60"/>
                </p:custDataLst>
              </p:nvPr>
            </p:nvSpPr>
            <p:spPr>
              <a:xfrm>
                <a:off x="7557839" y="3685743"/>
                <a:ext cx="469651" cy="163522"/>
              </a:xfrm>
              <a:prstGeom prst="rect">
                <a:avLst/>
              </a:prstGeom>
              <a:noFill/>
            </p:spPr>
            <p:txBody>
              <a:bodyPr vert="horz" wrap="square" lIns="0" tIns="0" rIns="0" bIns="0" rtlCol="0" anchor="ctr" anchorCtr="0">
                <a:noAutofit/>
              </a:bodyPr>
              <a:lstStyle/>
              <a:p>
                <a:r>
                  <a:rPr lang="en-US" sz="1200" b="1" spc="-20">
                    <a:solidFill>
                      <a:prstClr val="white"/>
                    </a:solidFill>
                    <a:latin typeface="+mj-lt"/>
                  </a:rPr>
                  <a:t>2015</a:t>
                </a:r>
              </a:p>
            </p:txBody>
          </p:sp>
          <p:cxnSp>
            <p:nvCxnSpPr>
              <p:cNvPr id="211" name="OTLSHAPE_TB_00000000000000000000000000000000_Separator9"/>
              <p:cNvCxnSpPr>
                <a:cxnSpLocks/>
              </p:cNvCxnSpPr>
              <p:nvPr>
                <p:custDataLst>
                  <p:tags r:id="rId61"/>
                </p:custDataLst>
              </p:nvPr>
            </p:nvCxnSpPr>
            <p:spPr>
              <a:xfrm>
                <a:off x="8046419" y="3640504"/>
                <a:ext cx="0" cy="254000"/>
              </a:xfrm>
              <a:prstGeom prst="line">
                <a:avLst/>
              </a:prstGeom>
              <a:noFill/>
              <a:ln w="6350" cap="flat" cmpd="sng" algn="ctr">
                <a:solidFill>
                  <a:sysClr val="window" lastClr="FFFFFF">
                    <a:alpha val="29804"/>
                  </a:sysClr>
                </a:solidFill>
                <a:prstDash val="solid"/>
                <a:miter lim="800000"/>
                <a:headEnd type="none" w="med" len="med"/>
                <a:tailEnd type="none" w="med" len="med"/>
              </a:ln>
              <a:effectLst/>
            </p:spPr>
          </p:cxnSp>
          <p:sp>
            <p:nvSpPr>
              <p:cNvPr id="210" name="OTLSHAPE_TB_00000000000000000000000000000000_TimescaleInterval10"/>
              <p:cNvSpPr txBox="1"/>
              <p:nvPr>
                <p:custDataLst>
                  <p:tags r:id="rId62"/>
                </p:custDataLst>
              </p:nvPr>
            </p:nvSpPr>
            <p:spPr>
              <a:xfrm>
                <a:off x="8185047" y="3685743"/>
                <a:ext cx="469651" cy="163522"/>
              </a:xfrm>
              <a:prstGeom prst="rect">
                <a:avLst/>
              </a:prstGeom>
              <a:noFill/>
            </p:spPr>
            <p:txBody>
              <a:bodyPr vert="horz" wrap="square" lIns="0" tIns="0" rIns="0" bIns="0" rtlCol="0" anchor="ctr" anchorCtr="0">
                <a:noAutofit/>
              </a:bodyPr>
              <a:lstStyle/>
              <a:p>
                <a:r>
                  <a:rPr lang="en-US" sz="1200" b="1" spc="-20">
                    <a:solidFill>
                      <a:prstClr val="white"/>
                    </a:solidFill>
                    <a:latin typeface="+mj-lt"/>
                  </a:rPr>
                  <a:t>2016</a:t>
                </a:r>
              </a:p>
            </p:txBody>
          </p:sp>
          <p:sp>
            <p:nvSpPr>
              <p:cNvPr id="147" name="OTLSHAPE_TB_00000000000000000000000000000000_TimescaleInterval8"/>
              <p:cNvSpPr txBox="1"/>
              <p:nvPr>
                <p:custDataLst>
                  <p:tags r:id="rId63"/>
                </p:custDataLst>
              </p:nvPr>
            </p:nvSpPr>
            <p:spPr>
              <a:xfrm>
                <a:off x="6057813" y="3673236"/>
                <a:ext cx="469655" cy="188536"/>
              </a:xfrm>
              <a:prstGeom prst="rect">
                <a:avLst/>
              </a:prstGeom>
              <a:noFill/>
            </p:spPr>
            <p:txBody>
              <a:bodyPr vert="horz" wrap="square" lIns="0" tIns="0" rIns="0" bIns="0" rtlCol="0" anchor="ctr" anchorCtr="0">
                <a:noAutofit/>
              </a:bodyPr>
              <a:lstStyle/>
              <a:p>
                <a:r>
                  <a:rPr lang="en-US" sz="1200" b="1" spc="-20">
                    <a:solidFill>
                      <a:prstClr val="white"/>
                    </a:solidFill>
                    <a:latin typeface="+mj-lt"/>
                  </a:rPr>
                  <a:t>2013</a:t>
                </a:r>
              </a:p>
            </p:txBody>
          </p:sp>
          <p:cxnSp>
            <p:nvCxnSpPr>
              <p:cNvPr id="77" name="OTLSHAPE_TB_00000000000000000000000000000000_Separator9"/>
              <p:cNvCxnSpPr>
                <a:cxnSpLocks/>
              </p:cNvCxnSpPr>
              <p:nvPr>
                <p:custDataLst>
                  <p:tags r:id="rId64"/>
                </p:custDataLst>
              </p:nvPr>
            </p:nvCxnSpPr>
            <p:spPr>
              <a:xfrm>
                <a:off x="8624378" y="3640504"/>
                <a:ext cx="0" cy="254000"/>
              </a:xfrm>
              <a:prstGeom prst="line">
                <a:avLst/>
              </a:prstGeom>
              <a:noFill/>
              <a:ln w="6350" cap="flat" cmpd="sng" algn="ctr">
                <a:solidFill>
                  <a:sysClr val="window" lastClr="FFFFFF">
                    <a:alpha val="29804"/>
                  </a:sysClr>
                </a:solidFill>
                <a:prstDash val="solid"/>
                <a:miter lim="800000"/>
                <a:headEnd type="none" w="med" len="med"/>
                <a:tailEnd type="none" w="med" len="med"/>
              </a:ln>
              <a:effectLst/>
            </p:spPr>
          </p:cxnSp>
          <p:sp>
            <p:nvSpPr>
              <p:cNvPr id="78" name="OTLSHAPE_TB_00000000000000000000000000000000_TimescaleInterval10"/>
              <p:cNvSpPr txBox="1"/>
              <p:nvPr>
                <p:custDataLst>
                  <p:tags r:id="rId65"/>
                </p:custDataLst>
              </p:nvPr>
            </p:nvSpPr>
            <p:spPr>
              <a:xfrm>
                <a:off x="9032917" y="3685743"/>
                <a:ext cx="469651" cy="163522"/>
              </a:xfrm>
              <a:prstGeom prst="rect">
                <a:avLst/>
              </a:prstGeom>
              <a:noFill/>
            </p:spPr>
            <p:txBody>
              <a:bodyPr vert="horz" wrap="square" lIns="0" tIns="0" rIns="0" bIns="0" rtlCol="0" anchor="ctr" anchorCtr="0">
                <a:noAutofit/>
              </a:bodyPr>
              <a:lstStyle/>
              <a:p>
                <a:r>
                  <a:rPr lang="en-US" sz="1200" b="1" spc="-20">
                    <a:solidFill>
                      <a:prstClr val="white"/>
                    </a:solidFill>
                    <a:latin typeface="+mj-lt"/>
                  </a:rPr>
                  <a:t>2019</a:t>
                </a:r>
              </a:p>
            </p:txBody>
          </p:sp>
          <p:sp>
            <p:nvSpPr>
              <p:cNvPr id="4" name="OTLSHAPE_TB_00000000000000000000000000000000_TimescaleInterval10">
                <a:extLst>
                  <a:ext uri="{FF2B5EF4-FFF2-40B4-BE49-F238E27FC236}">
                    <a16:creationId xmlns:a16="http://schemas.microsoft.com/office/drawing/2014/main" id="{236F2657-E35E-EFAD-2D53-3E336906711F}"/>
                  </a:ext>
                </a:extLst>
              </p:cNvPr>
              <p:cNvSpPr txBox="1"/>
              <p:nvPr>
                <p:custDataLst>
                  <p:tags r:id="rId66"/>
                </p:custDataLst>
              </p:nvPr>
            </p:nvSpPr>
            <p:spPr>
              <a:xfrm>
                <a:off x="9918000" y="3685743"/>
                <a:ext cx="469651" cy="163522"/>
              </a:xfrm>
              <a:prstGeom prst="rect">
                <a:avLst/>
              </a:prstGeom>
              <a:noFill/>
            </p:spPr>
            <p:txBody>
              <a:bodyPr vert="horz" wrap="square" lIns="0" tIns="0" rIns="0" bIns="0" rtlCol="0" anchor="ctr" anchorCtr="0">
                <a:noAutofit/>
              </a:bodyPr>
              <a:lstStyle/>
              <a:p>
                <a:r>
                  <a:rPr lang="en-US" sz="1200" b="1" spc="-20" dirty="0">
                    <a:solidFill>
                      <a:prstClr val="white"/>
                    </a:solidFill>
                    <a:latin typeface="+mj-lt"/>
                  </a:rPr>
                  <a:t>2023</a:t>
                </a:r>
              </a:p>
            </p:txBody>
          </p:sp>
        </p:grpSp>
        <p:sp>
          <p:nvSpPr>
            <p:cNvPr id="27" name="OTLSHAPE_M_f37dfb331cf44909bff180704ea51942_Title">
              <a:extLst>
                <a:ext uri="{FF2B5EF4-FFF2-40B4-BE49-F238E27FC236}">
                  <a16:creationId xmlns:a16="http://schemas.microsoft.com/office/drawing/2014/main" id="{91FE569C-CD1C-22B2-289A-80470A5FCED6}"/>
                </a:ext>
              </a:extLst>
            </p:cNvPr>
            <p:cNvSpPr txBox="1"/>
            <p:nvPr>
              <p:custDataLst>
                <p:tags r:id="rId38"/>
              </p:custDataLst>
            </p:nvPr>
          </p:nvSpPr>
          <p:spPr>
            <a:xfrm>
              <a:off x="10095700" y="2756975"/>
              <a:ext cx="1725047" cy="369332"/>
            </a:xfrm>
            <a:prstGeom prst="rect">
              <a:avLst/>
            </a:prstGeom>
            <a:noFill/>
          </p:spPr>
          <p:txBody>
            <a:bodyPr vert="horz" wrap="square" lIns="0" tIns="0" rIns="0" bIns="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4" normalizeH="0" baseline="0" noProof="0">
                  <a:ln>
                    <a:noFill/>
                  </a:ln>
                  <a:effectLst/>
                  <a:uLnTx/>
                  <a:uFillTx/>
                  <a:latin typeface="+mj-lt"/>
                </a:rPr>
                <a:t>Acquires IMI</a:t>
              </a:r>
              <a:endParaRPr kumimoji="0" lang="en-US" sz="1000" i="0" u="none" strike="noStrike" kern="0" cap="none" spc="-4" normalizeH="0" baseline="0" noProof="0">
                <a:ln>
                  <a:noFill/>
                </a:ln>
                <a:effectLst/>
                <a:uLnTx/>
                <a:uFillTx/>
                <a:latin typeface="+mj-lt"/>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i="0" u="none" strike="noStrike" kern="0" cap="none" spc="-4" normalizeH="0" baseline="0" noProof="0">
                <a:ln>
                  <a:noFill/>
                </a:ln>
                <a:effectLst/>
                <a:uLnTx/>
                <a:uFillTx/>
                <a:latin typeface="+mj-lt"/>
              </a:endParaRPr>
            </a:p>
          </p:txBody>
        </p:sp>
        <p:sp>
          <p:nvSpPr>
            <p:cNvPr id="28" name="OTLSHAPE_M_f37dfb331cf44909bff180704ea51942_Title">
              <a:extLst>
                <a:ext uri="{FF2B5EF4-FFF2-40B4-BE49-F238E27FC236}">
                  <a16:creationId xmlns:a16="http://schemas.microsoft.com/office/drawing/2014/main" id="{B6000E95-1225-C7D5-F252-06E7AE0A9CC7}"/>
                </a:ext>
              </a:extLst>
            </p:cNvPr>
            <p:cNvSpPr txBox="1"/>
            <p:nvPr>
              <p:custDataLst>
                <p:tags r:id="rId39"/>
              </p:custDataLst>
            </p:nvPr>
          </p:nvSpPr>
          <p:spPr>
            <a:xfrm>
              <a:off x="10290498" y="2957380"/>
              <a:ext cx="1517105" cy="369332"/>
            </a:xfrm>
            <a:prstGeom prst="rect">
              <a:avLst/>
            </a:prstGeom>
            <a:noFill/>
          </p:spPr>
          <p:txBody>
            <a:bodyPr vert="horz" wrap="square" lIns="0" tIns="0" rIns="0" bIns="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4" normalizeH="0" baseline="0" noProof="0" dirty="0">
                  <a:ln>
                    <a:noFill/>
                  </a:ln>
                  <a:effectLst/>
                  <a:uLnTx/>
                  <a:uFillTx/>
                  <a:latin typeface="+mj-lt"/>
                </a:rPr>
                <a:t>Acquires Holaday</a:t>
              </a:r>
            </a:p>
            <a:p>
              <a:pPr lvl="0">
                <a:defRPr/>
              </a:pPr>
              <a:endParaRPr lang="en-US" sz="1200" i="0" u="none" strike="noStrike" kern="0" cap="none" spc="-4" normalizeH="0" baseline="0" noProof="0" dirty="0">
                <a:ln>
                  <a:noFill/>
                </a:ln>
                <a:effectLst/>
                <a:uLnTx/>
                <a:uFillTx/>
                <a:latin typeface="+mj-lt"/>
                <a:cs typeface="Hind SemiBold"/>
              </a:endParaRPr>
            </a:p>
          </p:txBody>
        </p:sp>
        <p:sp>
          <p:nvSpPr>
            <p:cNvPr id="39" name="OTLSHAPE_M_f37dfb331cf44909bff180704ea51942_Title">
              <a:extLst>
                <a:ext uri="{FF2B5EF4-FFF2-40B4-BE49-F238E27FC236}">
                  <a16:creationId xmlns:a16="http://schemas.microsoft.com/office/drawing/2014/main" id="{4DC9A3B7-9DC2-33B7-2E64-450EE65990EF}"/>
                </a:ext>
              </a:extLst>
            </p:cNvPr>
            <p:cNvSpPr txBox="1"/>
            <p:nvPr>
              <p:custDataLst>
                <p:tags r:id="rId40"/>
              </p:custDataLst>
            </p:nvPr>
          </p:nvSpPr>
          <p:spPr>
            <a:xfrm>
              <a:off x="9943703" y="4137611"/>
              <a:ext cx="1348235" cy="184666"/>
            </a:xfrm>
            <a:prstGeom prst="rect">
              <a:avLst/>
            </a:prstGeom>
            <a:noFill/>
          </p:spPr>
          <p:txBody>
            <a:bodyPr vert="horz" wrap="square" lIns="0" tIns="0" rIns="0" bIns="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4" normalizeH="0" baseline="0" noProof="0">
                  <a:ln>
                    <a:noFill/>
                  </a:ln>
                  <a:effectLst/>
                  <a:uLnTx/>
                  <a:uFillTx/>
                </a:rPr>
                <a:t>Adds RF technology</a:t>
              </a:r>
            </a:p>
          </p:txBody>
        </p:sp>
        <p:sp>
          <p:nvSpPr>
            <p:cNvPr id="40" name="OTLSHAPE_M_f37dfb331cf44909bff180704ea51942_Title">
              <a:extLst>
                <a:ext uri="{FF2B5EF4-FFF2-40B4-BE49-F238E27FC236}">
                  <a16:creationId xmlns:a16="http://schemas.microsoft.com/office/drawing/2014/main" id="{ED2412D6-2B18-2BF0-3423-07B4F4DAFA0F}"/>
                </a:ext>
              </a:extLst>
            </p:cNvPr>
            <p:cNvSpPr txBox="1"/>
            <p:nvPr>
              <p:custDataLst>
                <p:tags r:id="rId41"/>
              </p:custDataLst>
            </p:nvPr>
          </p:nvSpPr>
          <p:spPr>
            <a:xfrm>
              <a:off x="10349947" y="4416397"/>
              <a:ext cx="1359817" cy="553998"/>
            </a:xfrm>
            <a:prstGeom prst="rect">
              <a:avLst/>
            </a:prstGeom>
            <a:noFill/>
          </p:spPr>
          <p:txBody>
            <a:bodyPr vert="horz" wrap="square" lIns="0" tIns="0" rIns="0" bIns="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4" normalizeH="0" baseline="0" noProof="0" dirty="0">
                  <a:ln>
                    <a:noFill/>
                  </a:ln>
                  <a:effectLst/>
                  <a:uLnTx/>
                  <a:uFillTx/>
                </a:rPr>
                <a:t>Adds HDI technology in the</a:t>
              </a:r>
              <a:r>
                <a:rPr kumimoji="0" lang="en-US" sz="1200" i="0" u="none" strike="noStrike" kern="0" cap="none" spc="-4" normalizeH="0" noProof="0" dirty="0">
                  <a:ln>
                    <a:noFill/>
                  </a:ln>
                  <a:effectLst/>
                  <a:uLnTx/>
                  <a:uFillTx/>
                </a:rPr>
                <a:t> </a:t>
              </a:r>
              <a:r>
                <a:rPr lang="en-US" sz="1200" kern="0" spc="-4" dirty="0"/>
                <a:t>USA</a:t>
              </a:r>
              <a:endParaRPr kumimoji="0" lang="en-US" sz="1200" i="0" u="none" strike="noStrike" kern="0" cap="none" spc="-4" normalizeH="0" baseline="0" noProof="0" dirty="0">
                <a:ln>
                  <a:noFill/>
                </a:ln>
                <a:effectLst/>
                <a:uLnTx/>
                <a:uFillTx/>
              </a:endParaRPr>
            </a:p>
          </p:txBody>
        </p:sp>
        <p:sp>
          <p:nvSpPr>
            <p:cNvPr id="20" name="Oval 19">
              <a:extLst>
                <a:ext uri="{FF2B5EF4-FFF2-40B4-BE49-F238E27FC236}">
                  <a16:creationId xmlns:a16="http://schemas.microsoft.com/office/drawing/2014/main" id="{71918A26-C87D-384F-1679-425DC00C6CAC}"/>
                </a:ext>
              </a:extLst>
            </p:cNvPr>
            <p:cNvSpPr/>
            <p:nvPr/>
          </p:nvSpPr>
          <p:spPr>
            <a:xfrm>
              <a:off x="779911" y="1530508"/>
              <a:ext cx="102949" cy="102949"/>
            </a:xfrm>
            <a:prstGeom prst="ellipse">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Oval 20">
              <a:extLst>
                <a:ext uri="{FF2B5EF4-FFF2-40B4-BE49-F238E27FC236}">
                  <a16:creationId xmlns:a16="http://schemas.microsoft.com/office/drawing/2014/main" id="{3F253618-A662-3D8C-1BDC-313413E62FF9}"/>
                </a:ext>
              </a:extLst>
            </p:cNvPr>
            <p:cNvSpPr/>
            <p:nvPr/>
          </p:nvSpPr>
          <p:spPr>
            <a:xfrm>
              <a:off x="1537844" y="2084828"/>
              <a:ext cx="102949" cy="102949"/>
            </a:xfrm>
            <a:prstGeom prst="ellipse">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Oval 29">
              <a:extLst>
                <a:ext uri="{FF2B5EF4-FFF2-40B4-BE49-F238E27FC236}">
                  <a16:creationId xmlns:a16="http://schemas.microsoft.com/office/drawing/2014/main" id="{83E2B82E-B63D-D063-FDA4-51D0A1684993}"/>
                </a:ext>
              </a:extLst>
            </p:cNvPr>
            <p:cNvSpPr/>
            <p:nvPr/>
          </p:nvSpPr>
          <p:spPr>
            <a:xfrm>
              <a:off x="2278601" y="2589522"/>
              <a:ext cx="102949" cy="102949"/>
            </a:xfrm>
            <a:prstGeom prst="ellipse">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Oval 31">
              <a:extLst>
                <a:ext uri="{FF2B5EF4-FFF2-40B4-BE49-F238E27FC236}">
                  <a16:creationId xmlns:a16="http://schemas.microsoft.com/office/drawing/2014/main" id="{B9507CB9-17C9-0C32-CD21-B4CF5A262E21}"/>
                </a:ext>
              </a:extLst>
            </p:cNvPr>
            <p:cNvSpPr/>
            <p:nvPr/>
          </p:nvSpPr>
          <p:spPr>
            <a:xfrm>
              <a:off x="3153704" y="3117077"/>
              <a:ext cx="102949" cy="102949"/>
            </a:xfrm>
            <a:prstGeom prst="ellipse">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Oval 33">
              <a:extLst>
                <a:ext uri="{FF2B5EF4-FFF2-40B4-BE49-F238E27FC236}">
                  <a16:creationId xmlns:a16="http://schemas.microsoft.com/office/drawing/2014/main" id="{8FFAE7CC-9B1F-DABE-E73C-4C54FBA18446}"/>
                </a:ext>
              </a:extLst>
            </p:cNvPr>
            <p:cNvSpPr/>
            <p:nvPr/>
          </p:nvSpPr>
          <p:spPr>
            <a:xfrm>
              <a:off x="4397405" y="1530508"/>
              <a:ext cx="102949" cy="102949"/>
            </a:xfrm>
            <a:prstGeom prst="ellipse">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Oval 34">
              <a:extLst>
                <a:ext uri="{FF2B5EF4-FFF2-40B4-BE49-F238E27FC236}">
                  <a16:creationId xmlns:a16="http://schemas.microsoft.com/office/drawing/2014/main" id="{4EAA7448-6EDE-BAC4-E4AA-58FC3947B797}"/>
                </a:ext>
              </a:extLst>
            </p:cNvPr>
            <p:cNvSpPr/>
            <p:nvPr/>
          </p:nvSpPr>
          <p:spPr>
            <a:xfrm>
              <a:off x="8340920" y="2084828"/>
              <a:ext cx="102949" cy="102949"/>
            </a:xfrm>
            <a:prstGeom prst="ellipse">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Oval 36">
              <a:extLst>
                <a:ext uri="{FF2B5EF4-FFF2-40B4-BE49-F238E27FC236}">
                  <a16:creationId xmlns:a16="http://schemas.microsoft.com/office/drawing/2014/main" id="{3A6A2BFF-99C3-340F-BD63-7A4DA755EAC4}"/>
                </a:ext>
              </a:extLst>
            </p:cNvPr>
            <p:cNvSpPr/>
            <p:nvPr/>
          </p:nvSpPr>
          <p:spPr>
            <a:xfrm>
              <a:off x="6107400" y="2589522"/>
              <a:ext cx="102949" cy="102949"/>
            </a:xfrm>
            <a:prstGeom prst="ellipse">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Oval 43">
              <a:extLst>
                <a:ext uri="{FF2B5EF4-FFF2-40B4-BE49-F238E27FC236}">
                  <a16:creationId xmlns:a16="http://schemas.microsoft.com/office/drawing/2014/main" id="{0102A197-6046-E2CA-4460-5117035FF992}"/>
                </a:ext>
              </a:extLst>
            </p:cNvPr>
            <p:cNvSpPr/>
            <p:nvPr/>
          </p:nvSpPr>
          <p:spPr>
            <a:xfrm>
              <a:off x="6301165" y="3117077"/>
              <a:ext cx="102949" cy="102949"/>
            </a:xfrm>
            <a:prstGeom prst="ellipse">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Oval 44">
              <a:extLst>
                <a:ext uri="{FF2B5EF4-FFF2-40B4-BE49-F238E27FC236}">
                  <a16:creationId xmlns:a16="http://schemas.microsoft.com/office/drawing/2014/main" id="{F5F19221-A5BF-83BC-4DEE-A8BAA1CD4BD6}"/>
                </a:ext>
              </a:extLst>
            </p:cNvPr>
            <p:cNvSpPr/>
            <p:nvPr/>
          </p:nvSpPr>
          <p:spPr>
            <a:xfrm>
              <a:off x="8129148" y="1530508"/>
              <a:ext cx="102949" cy="102949"/>
            </a:xfrm>
            <a:prstGeom prst="ellipse">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Oval 48">
              <a:extLst>
                <a:ext uri="{FF2B5EF4-FFF2-40B4-BE49-F238E27FC236}">
                  <a16:creationId xmlns:a16="http://schemas.microsoft.com/office/drawing/2014/main" id="{D99B41EE-D658-8117-8715-9ACF2EC9D5F0}"/>
                </a:ext>
              </a:extLst>
            </p:cNvPr>
            <p:cNvSpPr/>
            <p:nvPr/>
          </p:nvSpPr>
          <p:spPr>
            <a:xfrm>
              <a:off x="4782380" y="2084828"/>
              <a:ext cx="102949" cy="102949"/>
            </a:xfrm>
            <a:prstGeom prst="ellipse">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Oval 49">
              <a:extLst>
                <a:ext uri="{FF2B5EF4-FFF2-40B4-BE49-F238E27FC236}">
                  <a16:creationId xmlns:a16="http://schemas.microsoft.com/office/drawing/2014/main" id="{7695C197-8BF6-1259-D318-6805DEE48D78}"/>
                </a:ext>
              </a:extLst>
            </p:cNvPr>
            <p:cNvSpPr/>
            <p:nvPr/>
          </p:nvSpPr>
          <p:spPr>
            <a:xfrm>
              <a:off x="9117300" y="2437478"/>
              <a:ext cx="102949" cy="102949"/>
            </a:xfrm>
            <a:prstGeom prst="ellipse">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Oval 50">
              <a:extLst>
                <a:ext uri="{FF2B5EF4-FFF2-40B4-BE49-F238E27FC236}">
                  <a16:creationId xmlns:a16="http://schemas.microsoft.com/office/drawing/2014/main" id="{83B7E15A-1252-0E15-8BC6-31D8230B9686}"/>
                </a:ext>
              </a:extLst>
            </p:cNvPr>
            <p:cNvSpPr/>
            <p:nvPr/>
          </p:nvSpPr>
          <p:spPr>
            <a:xfrm>
              <a:off x="9909994" y="2786198"/>
              <a:ext cx="102949" cy="102949"/>
            </a:xfrm>
            <a:prstGeom prst="ellipse">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Oval 51">
              <a:extLst>
                <a:ext uri="{FF2B5EF4-FFF2-40B4-BE49-F238E27FC236}">
                  <a16:creationId xmlns:a16="http://schemas.microsoft.com/office/drawing/2014/main" id="{DB05DC7D-F1D1-DADB-B337-E88B4E86DA59}"/>
                </a:ext>
              </a:extLst>
            </p:cNvPr>
            <p:cNvSpPr/>
            <p:nvPr/>
          </p:nvSpPr>
          <p:spPr>
            <a:xfrm>
              <a:off x="10156885" y="3117077"/>
              <a:ext cx="102949" cy="102949"/>
            </a:xfrm>
            <a:prstGeom prst="ellipse">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OTLSHAPE_M_f37dfb331cf44909bff180704ea51942_Title">
              <a:extLst>
                <a:ext uri="{FF2B5EF4-FFF2-40B4-BE49-F238E27FC236}">
                  <a16:creationId xmlns:a16="http://schemas.microsoft.com/office/drawing/2014/main" id="{C66F98F8-24E6-9F31-299E-FA64A406699B}"/>
                </a:ext>
              </a:extLst>
            </p:cNvPr>
            <p:cNvSpPr txBox="1"/>
            <p:nvPr>
              <p:custDataLst>
                <p:tags r:id="rId42"/>
              </p:custDataLst>
            </p:nvPr>
          </p:nvSpPr>
          <p:spPr>
            <a:xfrm>
              <a:off x="4919062" y="4136350"/>
              <a:ext cx="1211934" cy="738664"/>
            </a:xfrm>
            <a:prstGeom prst="rect">
              <a:avLst/>
            </a:prstGeom>
            <a:noFill/>
          </p:spPr>
          <p:txBody>
            <a:bodyPr vert="horz" wrap="square" lIns="0" tIns="0" rIns="0" bIns="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4" normalizeH="0" baseline="0" noProof="0">
                  <a:ln>
                    <a:noFill/>
                  </a:ln>
                  <a:effectLst/>
                  <a:uLnTx/>
                  <a:uFillTx/>
                </a:rPr>
                <a:t>China footprint established for Aerospace business</a:t>
              </a:r>
            </a:p>
          </p:txBody>
        </p:sp>
      </p:grpSp>
      <p:sp>
        <p:nvSpPr>
          <p:cNvPr id="6" name="OTLSHAPE_TB_00000000000000000000000000000000_TimescaleInterval10">
            <a:extLst>
              <a:ext uri="{FF2B5EF4-FFF2-40B4-BE49-F238E27FC236}">
                <a16:creationId xmlns:a16="http://schemas.microsoft.com/office/drawing/2014/main" id="{2A026F5D-269D-3016-9A9C-F17101E7B017}"/>
              </a:ext>
            </a:extLst>
          </p:cNvPr>
          <p:cNvSpPr txBox="1"/>
          <p:nvPr>
            <p:custDataLst>
              <p:tags r:id="rId1"/>
            </p:custDataLst>
          </p:nvPr>
        </p:nvSpPr>
        <p:spPr>
          <a:xfrm>
            <a:off x="10540220" y="3698443"/>
            <a:ext cx="469651" cy="163522"/>
          </a:xfrm>
          <a:prstGeom prst="rect">
            <a:avLst/>
          </a:prstGeom>
          <a:noFill/>
        </p:spPr>
        <p:txBody>
          <a:bodyPr vert="horz" wrap="square" lIns="0" tIns="0" rIns="0" bIns="0" rtlCol="0" anchor="ctr" anchorCtr="0">
            <a:noAutofit/>
          </a:bodyPr>
          <a:lstStyle/>
          <a:p>
            <a:r>
              <a:rPr lang="en-US" sz="1200" b="1" spc="-20" dirty="0">
                <a:solidFill>
                  <a:prstClr val="white"/>
                </a:solidFill>
                <a:latin typeface="+mj-lt"/>
              </a:rPr>
              <a:t>2024</a:t>
            </a:r>
          </a:p>
        </p:txBody>
      </p:sp>
      <p:sp>
        <p:nvSpPr>
          <p:cNvPr id="7" name="OTLSHAPE_M_f37dfb331cf44909bff180704ea51942_Title">
            <a:extLst>
              <a:ext uri="{FF2B5EF4-FFF2-40B4-BE49-F238E27FC236}">
                <a16:creationId xmlns:a16="http://schemas.microsoft.com/office/drawing/2014/main" id="{9B77DD56-EC63-538D-3FCB-F6E6C7F6C418}"/>
              </a:ext>
            </a:extLst>
          </p:cNvPr>
          <p:cNvSpPr txBox="1"/>
          <p:nvPr>
            <p:custDataLst>
              <p:tags r:id="rId2"/>
            </p:custDataLst>
          </p:nvPr>
        </p:nvSpPr>
        <p:spPr>
          <a:xfrm>
            <a:off x="10955375" y="3238256"/>
            <a:ext cx="1239054" cy="369332"/>
          </a:xfrm>
          <a:prstGeom prst="rect">
            <a:avLst/>
          </a:prstGeom>
          <a:noFill/>
        </p:spPr>
        <p:txBody>
          <a:bodyPr vert="horz" wrap="square" lIns="0" tIns="0" rIns="0" bIns="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0" spc="-4" noProof="0" dirty="0">
                <a:latin typeface="+mj-lt"/>
              </a:rPr>
              <a:t>A</a:t>
            </a:r>
            <a:r>
              <a:rPr kumimoji="0" lang="en-US" sz="1200" i="0" u="none" strike="noStrike" kern="0" cap="none" spc="-4" normalizeH="0" baseline="0" noProof="0" dirty="0">
                <a:ln>
                  <a:noFill/>
                </a:ln>
                <a:effectLst/>
                <a:uLnTx/>
                <a:uFillTx/>
                <a:latin typeface="+mj-lt"/>
              </a:rPr>
              <a:t>cquires Flyht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i="0" u="none" strike="noStrike" kern="0" cap="none" spc="-4" normalizeH="0" baseline="0" noProof="0" dirty="0">
              <a:ln>
                <a:noFill/>
              </a:ln>
              <a:effectLst/>
              <a:uLnTx/>
              <a:uFillTx/>
              <a:latin typeface="+mj-lt"/>
            </a:endParaRPr>
          </a:p>
        </p:txBody>
      </p:sp>
      <p:cxnSp>
        <p:nvCxnSpPr>
          <p:cNvPr id="8" name="OTLSHAPE_M_22ba966897a34657afc169ade639a7fb_Connector1">
            <a:extLst>
              <a:ext uri="{FF2B5EF4-FFF2-40B4-BE49-F238E27FC236}">
                <a16:creationId xmlns:a16="http://schemas.microsoft.com/office/drawing/2014/main" id="{DA13BB16-E938-C62F-2F01-554866F7E6D8}"/>
              </a:ext>
            </a:extLst>
          </p:cNvPr>
          <p:cNvCxnSpPr>
            <a:cxnSpLocks/>
          </p:cNvCxnSpPr>
          <p:nvPr>
            <p:custDataLst>
              <p:tags r:id="rId3"/>
            </p:custDataLst>
          </p:nvPr>
        </p:nvCxnSpPr>
        <p:spPr>
          <a:xfrm>
            <a:off x="10867677" y="3316384"/>
            <a:ext cx="0" cy="233961"/>
          </a:xfrm>
          <a:prstGeom prst="line">
            <a:avLst/>
          </a:prstGeom>
          <a:noFill/>
          <a:ln w="12700" cap="flat" cmpd="sng" algn="ctr">
            <a:solidFill>
              <a:srgbClr val="1F4E79"/>
            </a:solidFill>
            <a:prstDash val="solid"/>
            <a:miter lim="800000"/>
            <a:headEnd type="none" w="med" len="med"/>
            <a:tailEnd type="none" w="med" len="med"/>
          </a:ln>
          <a:effectLst/>
        </p:spPr>
      </p:cxnSp>
      <p:sp>
        <p:nvSpPr>
          <p:cNvPr id="10" name="Oval 9">
            <a:extLst>
              <a:ext uri="{FF2B5EF4-FFF2-40B4-BE49-F238E27FC236}">
                <a16:creationId xmlns:a16="http://schemas.microsoft.com/office/drawing/2014/main" id="{7798581C-566C-3D44-C6EB-45D0381DC9CB}"/>
              </a:ext>
            </a:extLst>
          </p:cNvPr>
          <p:cNvSpPr/>
          <p:nvPr/>
        </p:nvSpPr>
        <p:spPr>
          <a:xfrm>
            <a:off x="10816202" y="3213435"/>
            <a:ext cx="102949" cy="102949"/>
          </a:xfrm>
          <a:prstGeom prst="ellipse">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TLSHAPE_M_f37dfb331cf44909bff180704ea51942_Title">
            <a:extLst>
              <a:ext uri="{FF2B5EF4-FFF2-40B4-BE49-F238E27FC236}">
                <a16:creationId xmlns:a16="http://schemas.microsoft.com/office/drawing/2014/main" id="{F9624360-9843-A7CA-C445-EEBF418BAF02}"/>
              </a:ext>
            </a:extLst>
          </p:cNvPr>
          <p:cNvSpPr txBox="1"/>
          <p:nvPr>
            <p:custDataLst>
              <p:tags r:id="rId4"/>
            </p:custDataLst>
          </p:nvPr>
        </p:nvSpPr>
        <p:spPr>
          <a:xfrm>
            <a:off x="10813799" y="5010811"/>
            <a:ext cx="1359817" cy="923330"/>
          </a:xfrm>
          <a:prstGeom prst="rect">
            <a:avLst/>
          </a:prstGeom>
          <a:noFill/>
        </p:spPr>
        <p:txBody>
          <a:bodyPr vert="horz" wrap="square" lIns="0" tIns="0" rIns="0" bIns="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4" normalizeH="0" baseline="0" noProof="0" dirty="0">
                <a:ln>
                  <a:noFill/>
                </a:ln>
                <a:effectLst/>
                <a:uLnTx/>
                <a:uFillTx/>
              </a:rPr>
              <a:t>Accelerates  penetration of the </a:t>
            </a:r>
            <a:r>
              <a:rPr lang="en-US" sz="1200" kern="0" spc="-4" dirty="0"/>
              <a:t>aftermarket, and increases content on Airbus</a:t>
            </a:r>
            <a:endParaRPr kumimoji="0" lang="en-US" sz="1200" i="0" u="none" strike="noStrike" kern="0" cap="none" spc="-4" normalizeH="0" baseline="0" noProof="0" dirty="0">
              <a:ln>
                <a:noFill/>
              </a:ln>
              <a:effectLst/>
              <a:uLnTx/>
              <a:uFillTx/>
            </a:endParaRPr>
          </a:p>
        </p:txBody>
      </p:sp>
    </p:spTree>
    <p:extLst>
      <p:ext uri="{BB962C8B-B14F-4D97-AF65-F5344CB8AC3E}">
        <p14:creationId xmlns:p14="http://schemas.microsoft.com/office/powerpoint/2010/main" val="330631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2000"/>
                                        <p:tgtEl>
                                          <p:spTgt spid="41"/>
                                        </p:tgtEl>
                                      </p:cBhvr>
                                    </p:animEffect>
                                  </p:childTnLst>
                                </p:cTn>
                              </p:par>
                            </p:childTnLst>
                          </p:cTn>
                        </p:par>
                        <p:par>
                          <p:cTn id="12" fill="hold">
                            <p:stCondLst>
                              <p:cond delay="3000"/>
                            </p:stCondLst>
                            <p:childTnLst>
                              <p:par>
                                <p:cTn id="13" presetID="10" presetClass="entr" presetSubtype="0" fill="hold" grpId="0" nodeType="afterEffect">
                                  <p:stCondLst>
                                    <p:cond delay="1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6" grpId="0"/>
      <p:bldP spid="7" grpId="0"/>
      <p:bldP spid="10"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4F3FF31-405C-6718-8C0D-F97874CBD167}"/>
              </a:ext>
            </a:extLst>
          </p:cNvPr>
          <p:cNvSpPr/>
          <p:nvPr/>
        </p:nvSpPr>
        <p:spPr>
          <a:xfrm>
            <a:off x="838200" y="1480457"/>
            <a:ext cx="10282540" cy="5111978"/>
          </a:xfrm>
          <a:prstGeom prst="roundRect">
            <a:avLst>
              <a:gd name="adj" fmla="val 8101"/>
            </a:avLst>
          </a:prstGeom>
          <a:solidFill>
            <a:srgbClr val="FFFFFF">
              <a:alpha val="6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6D3A6A35-03EA-9D65-F7F7-5BF211113B4C}"/>
              </a:ext>
            </a:extLst>
          </p:cNvPr>
          <p:cNvSpPr>
            <a:spLocks noGrp="1"/>
          </p:cNvSpPr>
          <p:nvPr>
            <p:ph type="title"/>
          </p:nvPr>
        </p:nvSpPr>
        <p:spPr/>
        <p:txBody>
          <a:bodyPr/>
          <a:lstStyle/>
          <a:p>
            <a:r>
              <a:rPr lang="en-CA" dirty="0"/>
              <a:t>FLYHT Acquisition</a:t>
            </a:r>
          </a:p>
        </p:txBody>
      </p:sp>
      <p:sp>
        <p:nvSpPr>
          <p:cNvPr id="3" name="Content Placeholder 2">
            <a:extLst>
              <a:ext uri="{FF2B5EF4-FFF2-40B4-BE49-F238E27FC236}">
                <a16:creationId xmlns:a16="http://schemas.microsoft.com/office/drawing/2014/main" id="{E4D06946-7380-A051-7E9F-DCBCC1DF8C6B}"/>
              </a:ext>
            </a:extLst>
          </p:cNvPr>
          <p:cNvSpPr>
            <a:spLocks noGrp="1"/>
          </p:cNvSpPr>
          <p:nvPr>
            <p:ph idx="1"/>
          </p:nvPr>
        </p:nvSpPr>
        <p:spPr>
          <a:xfrm>
            <a:off x="1071260" y="1690688"/>
            <a:ext cx="10515600" cy="4901747"/>
          </a:xfrm>
        </p:spPr>
        <p:txBody>
          <a:bodyPr>
            <a:normAutofit fontScale="92500" lnSpcReduction="10000"/>
          </a:bodyPr>
          <a:lstStyle/>
          <a:p>
            <a:r>
              <a:rPr lang="en-CA" dirty="0"/>
              <a:t>Deal closed December 20, 2024</a:t>
            </a:r>
          </a:p>
          <a:p>
            <a:r>
              <a:rPr lang="en-CA" dirty="0"/>
              <a:t>Enterprise value of approximately $23M</a:t>
            </a:r>
          </a:p>
          <a:p>
            <a:pPr lvl="1"/>
            <a:r>
              <a:rPr lang="en-CA" dirty="0"/>
              <a:t>~$13.7M in equity and assumption of debt (debenture and Government debt)</a:t>
            </a:r>
          </a:p>
          <a:p>
            <a:r>
              <a:rPr lang="en-CA" dirty="0"/>
              <a:t>Approximately $20M in sales</a:t>
            </a:r>
          </a:p>
          <a:p>
            <a:pPr lvl="1"/>
            <a:r>
              <a:rPr lang="en-CA" dirty="0"/>
              <a:t>Nearing completion of 3 new/updated aftermarket products</a:t>
            </a:r>
          </a:p>
          <a:p>
            <a:endParaRPr lang="en-CA" dirty="0"/>
          </a:p>
          <a:p>
            <a:pPr marL="0" indent="0">
              <a:buNone/>
            </a:pPr>
            <a:r>
              <a:rPr lang="en-CA" b="1" u="sng" dirty="0"/>
              <a:t>Key Strategic Benefits</a:t>
            </a:r>
          </a:p>
          <a:p>
            <a:r>
              <a:rPr lang="en-CA" dirty="0"/>
              <a:t>Increase FTG’s penetration of the Commercial Aerospace Aftermarket</a:t>
            </a:r>
          </a:p>
          <a:p>
            <a:pPr lvl="1"/>
            <a:r>
              <a:rPr lang="en-CA" dirty="0"/>
              <a:t>High margin business</a:t>
            </a:r>
          </a:p>
          <a:p>
            <a:r>
              <a:rPr lang="en-CA" dirty="0"/>
              <a:t>Increase FTG’s content on Airbus aircraft</a:t>
            </a:r>
          </a:p>
          <a:p>
            <a:pPr lvl="1"/>
            <a:r>
              <a:rPr lang="en-CA" dirty="0"/>
              <a:t>Airbus is the leading performer in the Air Transport market</a:t>
            </a:r>
          </a:p>
          <a:p>
            <a:r>
              <a:rPr lang="en-CA" dirty="0"/>
              <a:t>First Avionics products for FTG</a:t>
            </a:r>
          </a:p>
          <a:p>
            <a:pPr lvl="1"/>
            <a:r>
              <a:rPr lang="en-CA" dirty="0"/>
              <a:t>Next step up in technology</a:t>
            </a:r>
          </a:p>
          <a:p>
            <a:r>
              <a:rPr lang="en-CA" dirty="0"/>
              <a:t>Insource manufacturing of FLYHT products to FTG sites</a:t>
            </a:r>
          </a:p>
          <a:p>
            <a:pPr lvl="1"/>
            <a:r>
              <a:rPr lang="en-CA" dirty="0"/>
              <a:t>Capture manufacturing margin in house</a:t>
            </a:r>
          </a:p>
          <a:p>
            <a:endParaRPr lang="en-CA" dirty="0"/>
          </a:p>
          <a:p>
            <a:endParaRPr lang="en-CA" dirty="0"/>
          </a:p>
        </p:txBody>
      </p:sp>
    </p:spTree>
    <p:extLst>
      <p:ext uri="{BB962C8B-B14F-4D97-AF65-F5344CB8AC3E}">
        <p14:creationId xmlns:p14="http://schemas.microsoft.com/office/powerpoint/2010/main" val="2307583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CAF786B6-06F2-7AD2-2397-4B3BB59F5BB3}"/>
              </a:ext>
            </a:extLst>
          </p:cNvPr>
          <p:cNvSpPr/>
          <p:nvPr/>
        </p:nvSpPr>
        <p:spPr>
          <a:xfrm>
            <a:off x="838200" y="1371600"/>
            <a:ext cx="10282540" cy="5220835"/>
          </a:xfrm>
          <a:prstGeom prst="roundRect">
            <a:avLst>
              <a:gd name="adj" fmla="val 8101"/>
            </a:avLst>
          </a:prstGeom>
          <a:solidFill>
            <a:srgbClr val="FFFFFF">
              <a:alpha val="6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AE1159FB-5C88-946E-D95E-1A3949CDAAAD}"/>
              </a:ext>
            </a:extLst>
          </p:cNvPr>
          <p:cNvSpPr>
            <a:spLocks noGrp="1"/>
          </p:cNvSpPr>
          <p:nvPr>
            <p:ph type="title"/>
          </p:nvPr>
        </p:nvSpPr>
        <p:spPr/>
        <p:txBody>
          <a:bodyPr/>
          <a:lstStyle/>
          <a:p>
            <a:r>
              <a:rPr lang="en-CA" dirty="0"/>
              <a:t>FLYHT Acquisition</a:t>
            </a:r>
          </a:p>
        </p:txBody>
      </p:sp>
      <p:sp>
        <p:nvSpPr>
          <p:cNvPr id="3" name="Content Placeholder 2">
            <a:extLst>
              <a:ext uri="{FF2B5EF4-FFF2-40B4-BE49-F238E27FC236}">
                <a16:creationId xmlns:a16="http://schemas.microsoft.com/office/drawing/2014/main" id="{DF9C9915-D569-2F8D-75E4-50AEB0BD7661}"/>
              </a:ext>
            </a:extLst>
          </p:cNvPr>
          <p:cNvSpPr>
            <a:spLocks noGrp="1"/>
          </p:cNvSpPr>
          <p:nvPr>
            <p:ph idx="1"/>
          </p:nvPr>
        </p:nvSpPr>
        <p:spPr>
          <a:xfrm>
            <a:off x="3265714" y="1480456"/>
            <a:ext cx="8088086" cy="5111979"/>
          </a:xfrm>
        </p:spPr>
        <p:txBody>
          <a:bodyPr>
            <a:normAutofit fontScale="70000" lnSpcReduction="20000"/>
          </a:bodyPr>
          <a:lstStyle/>
          <a:p>
            <a:pPr marL="0" indent="0">
              <a:buNone/>
            </a:pPr>
            <a:r>
              <a:rPr lang="en-CA" sz="3200" dirty="0"/>
              <a:t>                                  </a:t>
            </a:r>
            <a:r>
              <a:rPr lang="en-CA" sz="3200" b="1" u="sng" dirty="0"/>
              <a:t>Products</a:t>
            </a:r>
          </a:p>
          <a:p>
            <a:endParaRPr lang="en-CA" dirty="0"/>
          </a:p>
          <a:p>
            <a:r>
              <a:rPr lang="en-CA" b="1" dirty="0"/>
              <a:t>Satcom communications via Iridium Satellite system (AFIRS 228)</a:t>
            </a:r>
          </a:p>
          <a:p>
            <a:pPr lvl="1"/>
            <a:r>
              <a:rPr lang="en-CA" dirty="0"/>
              <a:t>Backup aircraft safety communications system</a:t>
            </a:r>
          </a:p>
          <a:p>
            <a:pPr lvl="1"/>
            <a:r>
              <a:rPr lang="en-CA" dirty="0"/>
              <a:t>Aircraft data transmission system for enhanced operations management</a:t>
            </a:r>
          </a:p>
          <a:p>
            <a:pPr lvl="1"/>
            <a:r>
              <a:rPr lang="en-CA" dirty="0"/>
              <a:t>In service for many years, with design update just completed</a:t>
            </a:r>
          </a:p>
          <a:p>
            <a:pPr lvl="1"/>
            <a:r>
              <a:rPr lang="en-CA" dirty="0"/>
              <a:t>Factory option for all Airbus aircraft – via licencing arrangement – 200-300 installed annually</a:t>
            </a:r>
          </a:p>
          <a:p>
            <a:pPr lvl="2"/>
            <a:r>
              <a:rPr lang="en-CA" sz="2000" dirty="0"/>
              <a:t>Licencing revenue to resume in 2026</a:t>
            </a:r>
          </a:p>
          <a:p>
            <a:pPr lvl="1"/>
            <a:r>
              <a:rPr lang="en-CA" dirty="0"/>
              <a:t>Hardware sales and satellite data service sales</a:t>
            </a:r>
          </a:p>
          <a:p>
            <a:pPr lvl="1"/>
            <a:endParaRPr lang="en-CA" dirty="0"/>
          </a:p>
          <a:p>
            <a:endParaRPr lang="en-CA" dirty="0"/>
          </a:p>
          <a:p>
            <a:r>
              <a:rPr lang="en-CA" b="1" dirty="0"/>
              <a:t>Wireless Quick Access Recorder (WQAR)  (Edge and Edge +)</a:t>
            </a:r>
          </a:p>
          <a:p>
            <a:pPr lvl="1"/>
            <a:r>
              <a:rPr lang="en-CA" dirty="0"/>
              <a:t>5G wireless connection from aircraft to airline flight operations</a:t>
            </a:r>
          </a:p>
          <a:p>
            <a:pPr lvl="1"/>
            <a:r>
              <a:rPr lang="en-CA" dirty="0"/>
              <a:t>Collect data in flight and transmit aircraft data while at an airport</a:t>
            </a:r>
          </a:p>
          <a:p>
            <a:pPr lvl="1"/>
            <a:r>
              <a:rPr lang="en-CA" dirty="0"/>
              <a:t>Development just completing – for two versions</a:t>
            </a:r>
          </a:p>
          <a:p>
            <a:pPr lvl="1"/>
            <a:r>
              <a:rPr lang="en-CA" dirty="0"/>
              <a:t>Hardware sales and wireless service sales</a:t>
            </a:r>
          </a:p>
          <a:p>
            <a:endParaRPr lang="en-CA" dirty="0"/>
          </a:p>
          <a:p>
            <a:endParaRPr lang="en-CA" dirty="0"/>
          </a:p>
          <a:p>
            <a:r>
              <a:rPr lang="en-CA" b="1" dirty="0"/>
              <a:t>Weather - Water Vapour Sensing System (WVSS II)</a:t>
            </a:r>
          </a:p>
          <a:p>
            <a:pPr lvl="1"/>
            <a:r>
              <a:rPr lang="en-CA" dirty="0"/>
              <a:t>Systems installed on aircraft to collect high altitude weather and water vapour data</a:t>
            </a:r>
          </a:p>
          <a:p>
            <a:pPr lvl="1"/>
            <a:r>
              <a:rPr lang="en-CA" dirty="0"/>
              <a:t>System update nearing completion</a:t>
            </a:r>
          </a:p>
          <a:p>
            <a:pPr lvl="1"/>
            <a:r>
              <a:rPr lang="en-CA" dirty="0"/>
              <a:t>Data sold to National weather agencies such as NOAA and UK Met</a:t>
            </a:r>
          </a:p>
          <a:p>
            <a:pPr lvl="1"/>
            <a:r>
              <a:rPr lang="en-CA" dirty="0"/>
              <a:t>Hardware and weather data sales</a:t>
            </a:r>
          </a:p>
          <a:p>
            <a:pPr lvl="1"/>
            <a:endParaRPr lang="en-CA" dirty="0"/>
          </a:p>
          <a:p>
            <a:endParaRPr lang="en-CA" dirty="0"/>
          </a:p>
          <a:p>
            <a:endParaRPr lang="en-CA" dirty="0"/>
          </a:p>
          <a:p>
            <a:endParaRPr lang="en-CA" dirty="0"/>
          </a:p>
          <a:p>
            <a:endParaRPr lang="en-CA" dirty="0"/>
          </a:p>
          <a:p>
            <a:endParaRPr lang="en-CA" dirty="0"/>
          </a:p>
        </p:txBody>
      </p:sp>
      <p:pic>
        <p:nvPicPr>
          <p:cNvPr id="5" name="Picture 4">
            <a:extLst>
              <a:ext uri="{FF2B5EF4-FFF2-40B4-BE49-F238E27FC236}">
                <a16:creationId xmlns:a16="http://schemas.microsoft.com/office/drawing/2014/main" id="{AE797AE9-D4C4-00EF-FC27-7D6927FFEAD2}"/>
              </a:ext>
            </a:extLst>
          </p:cNvPr>
          <p:cNvPicPr>
            <a:picLocks noChangeAspect="1"/>
          </p:cNvPicPr>
          <p:nvPr/>
        </p:nvPicPr>
        <p:blipFill>
          <a:blip r:embed="rId2"/>
          <a:stretch>
            <a:fillRect/>
          </a:stretch>
        </p:blipFill>
        <p:spPr>
          <a:xfrm>
            <a:off x="1043167" y="1825625"/>
            <a:ext cx="1854295" cy="1016052"/>
          </a:xfrm>
          <a:prstGeom prst="rect">
            <a:avLst/>
          </a:prstGeom>
        </p:spPr>
      </p:pic>
      <p:pic>
        <p:nvPicPr>
          <p:cNvPr id="7" name="Picture 6">
            <a:extLst>
              <a:ext uri="{FF2B5EF4-FFF2-40B4-BE49-F238E27FC236}">
                <a16:creationId xmlns:a16="http://schemas.microsoft.com/office/drawing/2014/main" id="{822CBDE2-2CD0-B011-A04F-5B7CDF28E34B}"/>
              </a:ext>
            </a:extLst>
          </p:cNvPr>
          <p:cNvPicPr>
            <a:picLocks noChangeAspect="1"/>
          </p:cNvPicPr>
          <p:nvPr/>
        </p:nvPicPr>
        <p:blipFill>
          <a:blip r:embed="rId3"/>
          <a:stretch>
            <a:fillRect/>
          </a:stretch>
        </p:blipFill>
        <p:spPr>
          <a:xfrm>
            <a:off x="1354392" y="3526971"/>
            <a:ext cx="1678262" cy="1519269"/>
          </a:xfrm>
          <a:prstGeom prst="rect">
            <a:avLst/>
          </a:prstGeom>
        </p:spPr>
      </p:pic>
      <p:pic>
        <p:nvPicPr>
          <p:cNvPr id="9" name="Picture 8">
            <a:extLst>
              <a:ext uri="{FF2B5EF4-FFF2-40B4-BE49-F238E27FC236}">
                <a16:creationId xmlns:a16="http://schemas.microsoft.com/office/drawing/2014/main" id="{54829043-D0CC-534F-69A9-1D93475DF612}"/>
              </a:ext>
            </a:extLst>
          </p:cNvPr>
          <p:cNvPicPr>
            <a:picLocks noChangeAspect="1"/>
          </p:cNvPicPr>
          <p:nvPr/>
        </p:nvPicPr>
        <p:blipFill>
          <a:blip r:embed="rId4"/>
          <a:stretch>
            <a:fillRect/>
          </a:stretch>
        </p:blipFill>
        <p:spPr>
          <a:xfrm>
            <a:off x="743790" y="5343063"/>
            <a:ext cx="2616334" cy="952549"/>
          </a:xfrm>
          <a:prstGeom prst="rect">
            <a:avLst/>
          </a:prstGeom>
        </p:spPr>
      </p:pic>
    </p:spTree>
    <p:extLst>
      <p:ext uri="{BB962C8B-B14F-4D97-AF65-F5344CB8AC3E}">
        <p14:creationId xmlns:p14="http://schemas.microsoft.com/office/powerpoint/2010/main" val="2889678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12CB5A-81B9-6B22-E274-38DCDE10985F}"/>
              </a:ext>
            </a:extLst>
          </p:cNvPr>
          <p:cNvSpPr/>
          <p:nvPr/>
        </p:nvSpPr>
        <p:spPr>
          <a:xfrm>
            <a:off x="838200" y="1371600"/>
            <a:ext cx="10374086" cy="5220835"/>
          </a:xfrm>
          <a:prstGeom prst="roundRect">
            <a:avLst>
              <a:gd name="adj" fmla="val 8101"/>
            </a:avLst>
          </a:prstGeom>
          <a:solidFill>
            <a:srgbClr val="FFFFFF">
              <a:alpha val="6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E1CDC867-76E8-3CE6-7E3F-6243B4BD5FA3}"/>
              </a:ext>
            </a:extLst>
          </p:cNvPr>
          <p:cNvSpPr>
            <a:spLocks noGrp="1"/>
          </p:cNvSpPr>
          <p:nvPr>
            <p:ph type="title"/>
          </p:nvPr>
        </p:nvSpPr>
        <p:spPr/>
        <p:txBody>
          <a:bodyPr/>
          <a:lstStyle/>
          <a:p>
            <a:r>
              <a:rPr lang="en-CA" dirty="0"/>
              <a:t>FLYHT Acquisition</a:t>
            </a:r>
          </a:p>
        </p:txBody>
      </p:sp>
      <p:sp>
        <p:nvSpPr>
          <p:cNvPr id="3" name="Content Placeholder 2">
            <a:extLst>
              <a:ext uri="{FF2B5EF4-FFF2-40B4-BE49-F238E27FC236}">
                <a16:creationId xmlns:a16="http://schemas.microsoft.com/office/drawing/2014/main" id="{39AB23A9-0E99-B002-74D1-A744B086AF4D}"/>
              </a:ext>
            </a:extLst>
          </p:cNvPr>
          <p:cNvSpPr>
            <a:spLocks noGrp="1"/>
          </p:cNvSpPr>
          <p:nvPr>
            <p:ph idx="1"/>
          </p:nvPr>
        </p:nvSpPr>
        <p:spPr>
          <a:xfrm>
            <a:off x="979714" y="1611086"/>
            <a:ext cx="10112829" cy="5018314"/>
          </a:xfrm>
        </p:spPr>
        <p:txBody>
          <a:bodyPr>
            <a:normAutofit fontScale="85000" lnSpcReduction="20000"/>
          </a:bodyPr>
          <a:lstStyle/>
          <a:p>
            <a:pPr marL="0" indent="0" algn="ctr">
              <a:buNone/>
            </a:pPr>
            <a:r>
              <a:rPr lang="en-CA" b="1" u="sng" dirty="0"/>
              <a:t>Path Forward</a:t>
            </a:r>
          </a:p>
          <a:p>
            <a:endParaRPr lang="en-CA" dirty="0"/>
          </a:p>
          <a:p>
            <a:r>
              <a:rPr lang="en-CA" b="1" dirty="0"/>
              <a:t>Reduce operating costs</a:t>
            </a:r>
          </a:p>
          <a:p>
            <a:pPr lvl="1"/>
            <a:r>
              <a:rPr lang="en-CA" dirty="0"/>
              <a:t>Reduce internal costs - FLYHT restructured in September 2024 significantly reducing labour costs</a:t>
            </a:r>
          </a:p>
          <a:p>
            <a:pPr lvl="2"/>
            <a:r>
              <a:rPr lang="en-CA" sz="2000" dirty="0"/>
              <a:t>Product development efforts winding down</a:t>
            </a:r>
          </a:p>
          <a:p>
            <a:pPr lvl="1"/>
            <a:r>
              <a:rPr lang="en-CA" dirty="0"/>
              <a:t>Eliminate public company costs</a:t>
            </a:r>
          </a:p>
          <a:p>
            <a:pPr lvl="1"/>
            <a:r>
              <a:rPr lang="en-CA" dirty="0"/>
              <a:t>Total savings estimated at ~$4M annually</a:t>
            </a:r>
          </a:p>
          <a:p>
            <a:pPr lvl="1"/>
            <a:endParaRPr lang="en-CA" dirty="0"/>
          </a:p>
          <a:p>
            <a:r>
              <a:rPr lang="en-CA" b="1" dirty="0"/>
              <a:t>Aggressively sell all products against existing Supplemental Type Certificates (STCs)</a:t>
            </a:r>
          </a:p>
          <a:p>
            <a:pPr lvl="1"/>
            <a:r>
              <a:rPr lang="en-CA" dirty="0"/>
              <a:t>STCs are required government approvals (Transport Canada, FAA, EASA, CAAC) to install equipment on specific aircraft types in their jurisdiction</a:t>
            </a:r>
          </a:p>
          <a:p>
            <a:pPr lvl="1"/>
            <a:r>
              <a:rPr lang="en-CA" dirty="0"/>
              <a:t>Satcom product has wide range of STCs</a:t>
            </a:r>
          </a:p>
          <a:p>
            <a:pPr lvl="1"/>
            <a:r>
              <a:rPr lang="en-CA" dirty="0"/>
              <a:t>New product priority STCs are Boeing 737 and Airbus A320 variants for the EDGE products</a:t>
            </a:r>
          </a:p>
          <a:p>
            <a:pPr lvl="1"/>
            <a:endParaRPr lang="en-CA" dirty="0"/>
          </a:p>
          <a:p>
            <a:r>
              <a:rPr lang="en-CA" b="1" dirty="0"/>
              <a:t>Pursue new STCs for additional aircraft types and countries</a:t>
            </a:r>
          </a:p>
          <a:p>
            <a:pPr lvl="1"/>
            <a:endParaRPr lang="en-CA" dirty="0"/>
          </a:p>
          <a:p>
            <a:r>
              <a:rPr lang="en-CA" b="1" dirty="0"/>
              <a:t>In-source product manufacturing to FTG site(s)</a:t>
            </a:r>
          </a:p>
          <a:p>
            <a:endParaRPr lang="en-CA" b="1" dirty="0"/>
          </a:p>
          <a:p>
            <a:r>
              <a:rPr lang="en-CA" b="1" dirty="0"/>
              <a:t>Shield future profits with existing tax losses at FLYHT</a:t>
            </a:r>
          </a:p>
          <a:p>
            <a:pPr marL="0" indent="0">
              <a:buNone/>
            </a:pPr>
            <a:endParaRPr lang="en-CA" b="1" dirty="0"/>
          </a:p>
          <a:p>
            <a:endParaRPr lang="en-CA" dirty="0"/>
          </a:p>
        </p:txBody>
      </p:sp>
    </p:spTree>
    <p:extLst>
      <p:ext uri="{BB962C8B-B14F-4D97-AF65-F5344CB8AC3E}">
        <p14:creationId xmlns:p14="http://schemas.microsoft.com/office/powerpoint/2010/main" val="2313394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24B14BB-CB5B-7106-36C6-E4FE79A3FD57}"/>
              </a:ext>
            </a:extLst>
          </p:cNvPr>
          <p:cNvSpPr txBox="1">
            <a:spLocks/>
          </p:cNvSpPr>
          <p:nvPr/>
        </p:nvSpPr>
        <p:spPr>
          <a:xfrm>
            <a:off x="2752134" y="492823"/>
            <a:ext cx="7190151" cy="66744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solidFill>
                  <a:srgbClr val="3C7434"/>
                </a:solidFill>
              </a:rPr>
              <a:t>Future M&amp;A Considerations</a:t>
            </a:r>
          </a:p>
        </p:txBody>
      </p:sp>
      <p:sp>
        <p:nvSpPr>
          <p:cNvPr id="15" name="Title 1">
            <a:extLst>
              <a:ext uri="{FF2B5EF4-FFF2-40B4-BE49-F238E27FC236}">
                <a16:creationId xmlns:a16="http://schemas.microsoft.com/office/drawing/2014/main" id="{AF4B2086-FED6-5DB4-4C99-4CD4B4AC5A06}"/>
              </a:ext>
            </a:extLst>
          </p:cNvPr>
          <p:cNvSpPr txBox="1">
            <a:spLocks/>
          </p:cNvSpPr>
          <p:nvPr/>
        </p:nvSpPr>
        <p:spPr>
          <a:xfrm>
            <a:off x="876300" y="6249229"/>
            <a:ext cx="3175000" cy="4309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a:cs typeface="Arial"/>
              </a:rPr>
              <a:t>TSX: FTG</a:t>
            </a:r>
            <a:endParaRPr lang="en-US" sz="800" b="1">
              <a:cs typeface="Arial" panose="020B0604020202020204" pitchFamily="34" charset="0"/>
            </a:endParaRPr>
          </a:p>
        </p:txBody>
      </p:sp>
      <p:grpSp>
        <p:nvGrpSpPr>
          <p:cNvPr id="3" name="Group 2">
            <a:extLst>
              <a:ext uri="{FF2B5EF4-FFF2-40B4-BE49-F238E27FC236}">
                <a16:creationId xmlns:a16="http://schemas.microsoft.com/office/drawing/2014/main" id="{4F018374-547F-B22A-0D48-221931CAC0EE}"/>
              </a:ext>
            </a:extLst>
          </p:cNvPr>
          <p:cNvGrpSpPr/>
          <p:nvPr/>
        </p:nvGrpSpPr>
        <p:grpSpPr>
          <a:xfrm>
            <a:off x="1806499" y="1112775"/>
            <a:ext cx="7984272" cy="5121060"/>
            <a:chOff x="2220686" y="972457"/>
            <a:chExt cx="6473371" cy="5121060"/>
          </a:xfrm>
        </p:grpSpPr>
        <p:sp>
          <p:nvSpPr>
            <p:cNvPr id="9" name="Rectangle: Rounded Corners 8">
              <a:extLst>
                <a:ext uri="{FF2B5EF4-FFF2-40B4-BE49-F238E27FC236}">
                  <a16:creationId xmlns:a16="http://schemas.microsoft.com/office/drawing/2014/main" id="{6607CA4B-37F1-3331-DDA2-C11446A99FF4}"/>
                </a:ext>
              </a:extLst>
            </p:cNvPr>
            <p:cNvSpPr/>
            <p:nvPr/>
          </p:nvSpPr>
          <p:spPr>
            <a:xfrm>
              <a:off x="2220686" y="972457"/>
              <a:ext cx="6473371" cy="5086695"/>
            </a:xfrm>
            <a:prstGeom prst="roundRect">
              <a:avLst>
                <a:gd name="adj" fmla="val 11147"/>
              </a:avLst>
            </a:prstGeom>
            <a:solidFill>
              <a:srgbClr val="FFFFFF">
                <a:alpha val="6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
              </a:pPr>
              <a:endParaRPr lang="en-CA"/>
            </a:p>
          </p:txBody>
        </p:sp>
        <p:sp>
          <p:nvSpPr>
            <p:cNvPr id="13" name="Rounded Rectangle 17">
              <a:extLst>
                <a:ext uri="{FF2B5EF4-FFF2-40B4-BE49-F238E27FC236}">
                  <a16:creationId xmlns:a16="http://schemas.microsoft.com/office/drawing/2014/main" id="{1F60480F-769D-CA5B-07AD-544D28E1F5E9}"/>
                </a:ext>
              </a:extLst>
            </p:cNvPr>
            <p:cNvSpPr/>
            <p:nvPr/>
          </p:nvSpPr>
          <p:spPr>
            <a:xfrm>
              <a:off x="2536235" y="1765645"/>
              <a:ext cx="5882050" cy="4327872"/>
            </a:xfrm>
            <a:prstGeom prst="roundRect">
              <a:avLst>
                <a:gd name="adj" fmla="val 8077"/>
              </a:avLst>
            </a:prstGeom>
            <a:noFill/>
            <a:ln w="25400" cap="flat" cmpd="sng" algn="ctr">
              <a:noFill/>
              <a:prstDash val="solid"/>
            </a:ln>
            <a:effectLst/>
          </p:spPr>
          <p:txBody>
            <a:bodyPr lIns="182880" tIns="0" rIns="91440" bIns="45720" rtlCol="0" anchor="t"/>
            <a:lstStyle/>
            <a:p>
              <a:pPr>
                <a:lnSpc>
                  <a:spcPct val="150000"/>
                </a:lnSpc>
              </a:pPr>
              <a:r>
                <a:rPr lang="en-US" sz="1600" dirty="0">
                  <a:solidFill>
                    <a:srgbClr val="3C7434"/>
                  </a:solidFill>
                  <a:latin typeface="+mj-lt"/>
                </a:rPr>
                <a:t>Key criteria for future acquisitions include:</a:t>
              </a:r>
            </a:p>
            <a:p>
              <a:pPr marL="342900" indent="-342900">
                <a:lnSpc>
                  <a:spcPct val="150000"/>
                </a:lnSpc>
                <a:buFont typeface="Wingdings" panose="05000000000000000000" pitchFamily="2" charset="2"/>
                <a:buChar char="§"/>
              </a:pPr>
              <a:r>
                <a:rPr lang="en-US" sz="1600" dirty="0">
                  <a:solidFill>
                    <a:srgbClr val="3C7434"/>
                  </a:solidFill>
                </a:rPr>
                <a:t>Aligned with FTG market and product focus</a:t>
              </a:r>
            </a:p>
            <a:p>
              <a:pPr marL="342900" indent="-342900">
                <a:spcBef>
                  <a:spcPts val="900"/>
                </a:spcBef>
                <a:buFont typeface="Wingdings" panose="05000000000000000000" pitchFamily="2" charset="2"/>
                <a:buChar char="§"/>
              </a:pPr>
              <a:r>
                <a:rPr lang="en-US" sz="1600" dirty="0">
                  <a:solidFill>
                    <a:srgbClr val="3C7434"/>
                  </a:solidFill>
                </a:rPr>
                <a:t>Expand technology offering</a:t>
              </a:r>
            </a:p>
            <a:p>
              <a:pPr marL="342900" indent="-342900">
                <a:spcBef>
                  <a:spcPts val="900"/>
                </a:spcBef>
                <a:buFont typeface="Wingdings" panose="05000000000000000000" pitchFamily="2" charset="2"/>
                <a:buChar char="§"/>
              </a:pPr>
              <a:r>
                <a:rPr lang="en-US" sz="1600" dirty="0">
                  <a:solidFill>
                    <a:srgbClr val="3C7434"/>
                  </a:solidFill>
                  <a:cs typeface="Segoe UI"/>
                </a:rPr>
                <a:t>Expand geographic coverage</a:t>
              </a:r>
            </a:p>
            <a:p>
              <a:pPr marL="800100" lvl="1" indent="-342900">
                <a:spcBef>
                  <a:spcPts val="500"/>
                </a:spcBef>
                <a:buFont typeface="Wingdings" panose="05000000000000000000" pitchFamily="2" charset="2"/>
                <a:buChar char="§"/>
              </a:pPr>
              <a:r>
                <a:rPr lang="en-US" sz="1600" dirty="0">
                  <a:solidFill>
                    <a:srgbClr val="3C7434"/>
                  </a:solidFill>
                  <a:cs typeface="Segoe UI"/>
                </a:rPr>
                <a:t>Europe for commercial airspace</a:t>
              </a:r>
              <a:endParaRPr lang="en-US" sz="1600" dirty="0">
                <a:cs typeface="Segoe UI"/>
              </a:endParaRPr>
            </a:p>
            <a:p>
              <a:pPr marL="800100" lvl="1" indent="-342900">
                <a:spcAft>
                  <a:spcPts val="600"/>
                </a:spcAft>
                <a:buFont typeface="Wingdings" panose="05000000000000000000" pitchFamily="2" charset="2"/>
                <a:buChar char="§"/>
              </a:pPr>
              <a:r>
                <a:rPr lang="en-US" sz="1600" dirty="0">
                  <a:solidFill>
                    <a:srgbClr val="3C7434"/>
                  </a:solidFill>
                  <a:cs typeface="Segoe UI"/>
                </a:rPr>
                <a:t>Europe, India, other top ten countries outside of US for defence</a:t>
              </a:r>
            </a:p>
            <a:p>
              <a:pPr marL="342900" indent="-342900">
                <a:spcBef>
                  <a:spcPts val="900"/>
                </a:spcBef>
                <a:buFont typeface="Wingdings" panose="05000000000000000000" pitchFamily="2" charset="2"/>
                <a:buChar char="§"/>
              </a:pPr>
              <a:r>
                <a:rPr lang="en-US" sz="1600" dirty="0">
                  <a:solidFill>
                    <a:srgbClr val="3C7434"/>
                  </a:solidFill>
                  <a:cs typeface="Segoe UI"/>
                </a:rPr>
                <a:t>Accelerate FTG’s penetration of the aftermarket segment</a:t>
              </a:r>
            </a:p>
            <a:p>
              <a:pPr marL="342900" indent="-342900">
                <a:spcBef>
                  <a:spcPts val="900"/>
                </a:spcBef>
                <a:buFont typeface="Wingdings" panose="05000000000000000000" pitchFamily="2" charset="2"/>
                <a:buChar char="§"/>
              </a:pPr>
              <a:r>
                <a:rPr lang="en-US" sz="1600" dirty="0">
                  <a:solidFill>
                    <a:srgbClr val="3C7434"/>
                  </a:solidFill>
                  <a:cs typeface="Segoe UI"/>
                </a:rPr>
                <a:t>Drive up plant utilization</a:t>
              </a:r>
            </a:p>
            <a:p>
              <a:pPr marL="342900" indent="-342900">
                <a:spcBef>
                  <a:spcPts val="900"/>
                </a:spcBef>
                <a:buFont typeface="Wingdings" panose="05000000000000000000" pitchFamily="2" charset="2"/>
                <a:buChar char="§"/>
              </a:pPr>
              <a:r>
                <a:rPr lang="en-US" sz="1600" dirty="0">
                  <a:solidFill>
                    <a:srgbClr val="3C7434"/>
                  </a:solidFill>
                  <a:cs typeface="Segoe UI"/>
                </a:rPr>
                <a:t>Attractive price, attractive multiple</a:t>
              </a:r>
            </a:p>
            <a:p>
              <a:pPr marL="342900" indent="-342900">
                <a:spcBef>
                  <a:spcPts val="900"/>
                </a:spcBef>
                <a:buFont typeface="Wingdings" panose="05000000000000000000" pitchFamily="2" charset="2"/>
                <a:buChar char="§"/>
              </a:pPr>
              <a:r>
                <a:rPr lang="en-US" sz="1600" dirty="0">
                  <a:solidFill>
                    <a:srgbClr val="3C7434"/>
                  </a:solidFill>
                  <a:cs typeface="Segoe UI"/>
                </a:rPr>
                <a:t>Accretive to earnings</a:t>
              </a:r>
            </a:p>
          </p:txBody>
        </p:sp>
        <p:sp>
          <p:nvSpPr>
            <p:cNvPr id="2" name="Title 1">
              <a:extLst>
                <a:ext uri="{FF2B5EF4-FFF2-40B4-BE49-F238E27FC236}">
                  <a16:creationId xmlns:a16="http://schemas.microsoft.com/office/drawing/2014/main" id="{54DEF47A-43B0-C41F-029F-BF485F77B97B}"/>
                </a:ext>
              </a:extLst>
            </p:cNvPr>
            <p:cNvSpPr txBox="1">
              <a:spLocks/>
            </p:cNvSpPr>
            <p:nvPr/>
          </p:nvSpPr>
          <p:spPr>
            <a:xfrm>
              <a:off x="2737620" y="1378195"/>
              <a:ext cx="4821601" cy="66744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t>Future Acquisitions</a:t>
              </a:r>
            </a:p>
          </p:txBody>
        </p:sp>
      </p:grpSp>
    </p:spTree>
    <p:extLst>
      <p:ext uri="{BB962C8B-B14F-4D97-AF65-F5344CB8AC3E}">
        <p14:creationId xmlns:p14="http://schemas.microsoft.com/office/powerpoint/2010/main" val="515597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8E2D290-05BD-09E2-3427-F1A08BF1AABD}"/>
              </a:ext>
            </a:extLst>
          </p:cNvPr>
          <p:cNvSpPr txBox="1">
            <a:spLocks/>
          </p:cNvSpPr>
          <p:nvPr/>
        </p:nvSpPr>
        <p:spPr>
          <a:xfrm>
            <a:off x="876300" y="6249229"/>
            <a:ext cx="3175000" cy="4309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a:cs typeface="Arial"/>
              </a:rPr>
              <a:t>TSX: FTG</a:t>
            </a:r>
            <a:endParaRPr lang="en-US" sz="800" b="1">
              <a:cs typeface="Arial" panose="020B0604020202020204" pitchFamily="34" charset="0"/>
            </a:endParaRPr>
          </a:p>
        </p:txBody>
      </p:sp>
      <p:sp>
        <p:nvSpPr>
          <p:cNvPr id="6" name="Title 1">
            <a:extLst>
              <a:ext uri="{FF2B5EF4-FFF2-40B4-BE49-F238E27FC236}">
                <a16:creationId xmlns:a16="http://schemas.microsoft.com/office/drawing/2014/main" id="{795E5CB9-5A9C-1674-01E3-3D313ECA6D44}"/>
              </a:ext>
            </a:extLst>
          </p:cNvPr>
          <p:cNvSpPr txBox="1">
            <a:spLocks/>
          </p:cNvSpPr>
          <p:nvPr/>
        </p:nvSpPr>
        <p:spPr>
          <a:xfrm>
            <a:off x="1232174" y="764483"/>
            <a:ext cx="4398101" cy="66744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solidFill>
                  <a:srgbClr val="3C7434"/>
                </a:solidFill>
              </a:rPr>
              <a:t>Capital Allocation</a:t>
            </a:r>
          </a:p>
        </p:txBody>
      </p:sp>
      <p:sp>
        <p:nvSpPr>
          <p:cNvPr id="7" name="Rectangle: Rounded Corners 6">
            <a:extLst>
              <a:ext uri="{FF2B5EF4-FFF2-40B4-BE49-F238E27FC236}">
                <a16:creationId xmlns:a16="http://schemas.microsoft.com/office/drawing/2014/main" id="{2DD9B355-2351-89D5-F8AD-EF8BBFA15790}"/>
              </a:ext>
            </a:extLst>
          </p:cNvPr>
          <p:cNvSpPr/>
          <p:nvPr/>
        </p:nvSpPr>
        <p:spPr>
          <a:xfrm>
            <a:off x="1329498" y="1562100"/>
            <a:ext cx="9533004" cy="3924300"/>
          </a:xfrm>
          <a:prstGeom prst="roundRect">
            <a:avLst>
              <a:gd name="adj" fmla="val 11147"/>
            </a:avLst>
          </a:prstGeom>
          <a:solidFill>
            <a:srgbClr val="FFFFFF">
              <a:alpha val="6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E2BA9FFA-15B5-6B71-3B06-CB897A9D9B36}"/>
              </a:ext>
            </a:extLst>
          </p:cNvPr>
          <p:cNvSpPr txBox="1"/>
          <p:nvPr/>
        </p:nvSpPr>
        <p:spPr>
          <a:xfrm>
            <a:off x="1447419" y="2455810"/>
            <a:ext cx="9222151" cy="17811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914400" lvl="1" indent="-457200">
              <a:lnSpc>
                <a:spcPct val="170000"/>
              </a:lnSpc>
              <a:buFont typeface="+mj-lt"/>
              <a:buAutoNum type="arabicPeriod"/>
            </a:pPr>
            <a:r>
              <a:rPr lang="en-CA" sz="1900" dirty="0">
                <a:solidFill>
                  <a:srgbClr val="3C7434"/>
                </a:solidFill>
                <a:latin typeface="+mj-lt"/>
              </a:rPr>
              <a:t>Invest organically to ramp throughput and drive technology</a:t>
            </a:r>
          </a:p>
          <a:p>
            <a:pPr marL="914400" lvl="1" indent="-457200">
              <a:lnSpc>
                <a:spcPct val="170000"/>
              </a:lnSpc>
              <a:buFont typeface="+mj-lt"/>
              <a:buAutoNum type="arabicPeriod"/>
            </a:pPr>
            <a:r>
              <a:rPr lang="en-CA" sz="1900" dirty="0">
                <a:solidFill>
                  <a:srgbClr val="3C7434"/>
                </a:solidFill>
                <a:latin typeface="+mj-lt"/>
              </a:rPr>
              <a:t>Pursue corporate development opportunities</a:t>
            </a:r>
            <a:endParaRPr lang="en-CA" sz="1900" dirty="0">
              <a:solidFill>
                <a:srgbClr val="3C7434"/>
              </a:solidFill>
              <a:latin typeface="+mj-lt"/>
              <a:cs typeface="Hind SemiBold"/>
            </a:endParaRPr>
          </a:p>
          <a:p>
            <a:pPr marL="914400" lvl="1" indent="-457200">
              <a:lnSpc>
                <a:spcPct val="170000"/>
              </a:lnSpc>
              <a:buFont typeface="+mj-lt"/>
              <a:buAutoNum type="arabicPeriod"/>
            </a:pPr>
            <a:r>
              <a:rPr lang="en-CA" sz="1900" dirty="0">
                <a:solidFill>
                  <a:srgbClr val="3C7434"/>
                </a:solidFill>
                <a:latin typeface="+mj-lt"/>
              </a:rPr>
              <a:t>We have an NCIB to buy back up to 5% of outstanding shareholder stock</a:t>
            </a:r>
            <a:endParaRPr lang="en-CA" sz="1900" dirty="0">
              <a:solidFill>
                <a:srgbClr val="3C7434"/>
              </a:solidFill>
              <a:latin typeface="+mj-lt"/>
              <a:cs typeface="Hind SemiBold"/>
            </a:endParaRPr>
          </a:p>
          <a:p>
            <a:pPr marL="1371600" lvl="2" indent="-457200">
              <a:lnSpc>
                <a:spcPct val="120000"/>
              </a:lnSpc>
              <a:buClr>
                <a:srgbClr val="3C7434"/>
              </a:buClr>
              <a:buFont typeface="Wingdings" panose="05000000000000000000" pitchFamily="2" charset="2"/>
              <a:buChar char="§"/>
            </a:pPr>
            <a:r>
              <a:rPr lang="en-CA" sz="1600" dirty="0"/>
              <a:t>616,400 shares repurchased since 2022</a:t>
            </a:r>
            <a:endParaRPr lang="en-CA" sz="1600" dirty="0">
              <a:cs typeface="Hind"/>
            </a:endParaRPr>
          </a:p>
        </p:txBody>
      </p:sp>
      <p:sp>
        <p:nvSpPr>
          <p:cNvPr id="9" name="Title 1">
            <a:extLst>
              <a:ext uri="{FF2B5EF4-FFF2-40B4-BE49-F238E27FC236}">
                <a16:creationId xmlns:a16="http://schemas.microsoft.com/office/drawing/2014/main" id="{A8ED450D-8F63-88E0-6D4C-5E2969D3CBC3}"/>
              </a:ext>
            </a:extLst>
          </p:cNvPr>
          <p:cNvSpPr txBox="1">
            <a:spLocks/>
          </p:cNvSpPr>
          <p:nvPr/>
        </p:nvSpPr>
        <p:spPr>
          <a:xfrm>
            <a:off x="1895586" y="2010166"/>
            <a:ext cx="6426060" cy="667440"/>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t>Capital allocation plans include:</a:t>
            </a:r>
          </a:p>
        </p:txBody>
      </p:sp>
      <p:sp>
        <p:nvSpPr>
          <p:cNvPr id="18" name="TextBox 17">
            <a:extLst>
              <a:ext uri="{FF2B5EF4-FFF2-40B4-BE49-F238E27FC236}">
                <a16:creationId xmlns:a16="http://schemas.microsoft.com/office/drawing/2014/main" id="{EDC022C6-C438-54C0-FAE4-4EABDC1E6560}"/>
              </a:ext>
            </a:extLst>
          </p:cNvPr>
          <p:cNvSpPr txBox="1"/>
          <p:nvPr/>
        </p:nvSpPr>
        <p:spPr>
          <a:xfrm>
            <a:off x="1329498" y="4717666"/>
            <a:ext cx="9533004"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900">
                <a:solidFill>
                  <a:srgbClr val="1F4E79"/>
                </a:solidFill>
                <a:latin typeface="+mj-lt"/>
                <a:cs typeface="Hind"/>
              </a:rPr>
              <a:t>Deploy cash available to improve profitability and shareholder returns</a:t>
            </a:r>
          </a:p>
        </p:txBody>
      </p:sp>
    </p:spTree>
    <p:extLst>
      <p:ext uri="{BB962C8B-B14F-4D97-AF65-F5344CB8AC3E}">
        <p14:creationId xmlns:p14="http://schemas.microsoft.com/office/powerpoint/2010/main" val="1067829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97B6-F5FA-82DD-4E18-8F89518F1354}"/>
              </a:ext>
            </a:extLst>
          </p:cNvPr>
          <p:cNvSpPr>
            <a:spLocks noGrp="1"/>
          </p:cNvSpPr>
          <p:nvPr>
            <p:ph type="title"/>
          </p:nvPr>
        </p:nvSpPr>
        <p:spPr/>
        <p:txBody>
          <a:bodyPr/>
          <a:lstStyle/>
          <a:p>
            <a:r>
              <a:rPr lang="en-CA"/>
              <a:t>US </a:t>
            </a:r>
            <a:r>
              <a:rPr lang="en-CA" dirty="0"/>
              <a:t>Tariffs</a:t>
            </a:r>
          </a:p>
        </p:txBody>
      </p:sp>
      <p:sp>
        <p:nvSpPr>
          <p:cNvPr id="3" name="Content Placeholder 2">
            <a:extLst>
              <a:ext uri="{FF2B5EF4-FFF2-40B4-BE49-F238E27FC236}">
                <a16:creationId xmlns:a16="http://schemas.microsoft.com/office/drawing/2014/main" id="{0955CBED-3EE0-6BDB-06F3-8276A8BB35CC}"/>
              </a:ext>
            </a:extLst>
          </p:cNvPr>
          <p:cNvSpPr>
            <a:spLocks noGrp="1"/>
          </p:cNvSpPr>
          <p:nvPr>
            <p:ph idx="1"/>
          </p:nvPr>
        </p:nvSpPr>
        <p:spPr>
          <a:xfrm>
            <a:off x="838200" y="1371600"/>
            <a:ext cx="10625254" cy="5486400"/>
          </a:xfrm>
        </p:spPr>
        <p:txBody>
          <a:bodyPr>
            <a:normAutofit fontScale="92500" lnSpcReduction="20000"/>
          </a:bodyPr>
          <a:lstStyle/>
          <a:p>
            <a:r>
              <a:rPr lang="en-CA" dirty="0"/>
              <a:t>The new US Administration is implementing tariffs on imports into the US</a:t>
            </a:r>
          </a:p>
          <a:p>
            <a:r>
              <a:rPr lang="en-CA" dirty="0"/>
              <a:t>FTG sales include approximately $55M in sales to the US from Canada or China</a:t>
            </a:r>
          </a:p>
          <a:p>
            <a:r>
              <a:rPr lang="en-CA" dirty="0"/>
              <a:t>Mitigation plans include:</a:t>
            </a:r>
          </a:p>
          <a:p>
            <a:pPr lvl="1"/>
            <a:r>
              <a:rPr lang="en-CA" dirty="0"/>
              <a:t>It will take time for the Aerospace and Defence supply chain to move sources of supply so any negative impact to FTG would be felt over time</a:t>
            </a:r>
          </a:p>
          <a:p>
            <a:pPr lvl="1"/>
            <a:r>
              <a:rPr lang="en-CA" dirty="0"/>
              <a:t>The US-based acquisitions by FTG in 2023 have expanded our US manufacturing capacity The acquisition of FLYHT in December 2024 reduce our exposure to tariffs as their largest customer is in Canada and they sell globally</a:t>
            </a:r>
          </a:p>
          <a:p>
            <a:pPr lvl="1"/>
            <a:r>
              <a:rPr lang="en-CA" dirty="0"/>
              <a:t>We are moving to be more locally focused with US sites selling into US customers and non- US sites selling to non-US customers</a:t>
            </a:r>
          </a:p>
          <a:p>
            <a:pPr lvl="1"/>
            <a:r>
              <a:rPr lang="en-CA" dirty="0"/>
              <a:t>FTG’s is focusing on growing content with Airbus that will reduce focus on the US market</a:t>
            </a:r>
          </a:p>
          <a:p>
            <a:pPr lvl="1"/>
            <a:r>
              <a:rPr lang="en-CA" dirty="0"/>
              <a:t>FTG is developing plans to add sales resources in Canada, Europe and Asia</a:t>
            </a:r>
          </a:p>
          <a:p>
            <a:pPr lvl="1"/>
            <a:r>
              <a:rPr lang="en-CA" dirty="0"/>
              <a:t>The recent win of cockpit assemblies on the DeHavilland Canadair 515 water bomber will be Canadian revenue generated in our Canadian aerospace site</a:t>
            </a:r>
          </a:p>
          <a:p>
            <a:pPr lvl="1"/>
            <a:r>
              <a:rPr lang="en-CA" dirty="0"/>
              <a:t>FTG’s plans to open a facility in Hyderabad India will help open a new non-US market</a:t>
            </a:r>
          </a:p>
          <a:p>
            <a:pPr lvl="1"/>
            <a:endParaRPr lang="en-CA" dirty="0"/>
          </a:p>
          <a:p>
            <a:pPr lvl="1"/>
            <a:r>
              <a:rPr lang="en-CA" dirty="0"/>
              <a:t>Today our Canadian sites are least impacted by US Tariffs</a:t>
            </a:r>
          </a:p>
          <a:p>
            <a:pPr lvl="2"/>
            <a:r>
              <a:rPr lang="en-CA" sz="2100" dirty="0"/>
              <a:t>No tariffs on input costs</a:t>
            </a:r>
          </a:p>
          <a:p>
            <a:pPr lvl="2"/>
            <a:r>
              <a:rPr lang="en-CA" sz="2100" dirty="0"/>
              <a:t>No tariffs on shipments to US customers</a:t>
            </a:r>
          </a:p>
        </p:txBody>
      </p:sp>
    </p:spTree>
    <p:extLst>
      <p:ext uri="{BB962C8B-B14F-4D97-AF65-F5344CB8AC3E}">
        <p14:creationId xmlns:p14="http://schemas.microsoft.com/office/powerpoint/2010/main" val="3621776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DEA74-B453-3FD8-2CF5-2C84A74BB3C9}"/>
              </a:ext>
            </a:extLst>
          </p:cNvPr>
          <p:cNvSpPr txBox="1">
            <a:spLocks/>
          </p:cNvSpPr>
          <p:nvPr/>
        </p:nvSpPr>
        <p:spPr>
          <a:xfrm>
            <a:off x="1325538" y="439364"/>
            <a:ext cx="6053320" cy="430971"/>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3C7434"/>
                </a:solidFill>
              </a:rPr>
              <a:t>Financial Highlights – By Quarter</a:t>
            </a:r>
          </a:p>
        </p:txBody>
      </p:sp>
      <p:sp>
        <p:nvSpPr>
          <p:cNvPr id="3" name="Title 1">
            <a:extLst>
              <a:ext uri="{FF2B5EF4-FFF2-40B4-BE49-F238E27FC236}">
                <a16:creationId xmlns:a16="http://schemas.microsoft.com/office/drawing/2014/main" id="{81595248-D929-DAB3-B3F7-D6F4BF57C4F2}"/>
              </a:ext>
            </a:extLst>
          </p:cNvPr>
          <p:cNvSpPr txBox="1">
            <a:spLocks/>
          </p:cNvSpPr>
          <p:nvPr/>
        </p:nvSpPr>
        <p:spPr>
          <a:xfrm>
            <a:off x="876300" y="6249229"/>
            <a:ext cx="3175000" cy="4309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dirty="0">
                <a:cs typeface="Arial"/>
              </a:rPr>
              <a:t>TSX: FTG</a:t>
            </a:r>
            <a:endParaRPr lang="en-US" sz="800" b="1" dirty="0">
              <a:cs typeface="Arial" panose="020B0604020202020204" pitchFamily="34" charset="0"/>
            </a:endParaRPr>
          </a:p>
        </p:txBody>
      </p:sp>
      <p:sp>
        <p:nvSpPr>
          <p:cNvPr id="10" name="Rectangle: Rounded Corners 9">
            <a:extLst>
              <a:ext uri="{FF2B5EF4-FFF2-40B4-BE49-F238E27FC236}">
                <a16:creationId xmlns:a16="http://schemas.microsoft.com/office/drawing/2014/main" id="{DC6AF945-588E-7A28-AF01-B2B5C0252A30}"/>
              </a:ext>
            </a:extLst>
          </p:cNvPr>
          <p:cNvSpPr/>
          <p:nvPr/>
        </p:nvSpPr>
        <p:spPr>
          <a:xfrm>
            <a:off x="1325539" y="1317171"/>
            <a:ext cx="9679918" cy="4800600"/>
          </a:xfrm>
          <a:prstGeom prst="round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CA" sz="1100"/>
          </a:p>
        </p:txBody>
      </p:sp>
      <p:graphicFrame>
        <p:nvGraphicFramePr>
          <p:cNvPr id="12" name="Chart 11">
            <a:extLst>
              <a:ext uri="{FF2B5EF4-FFF2-40B4-BE49-F238E27FC236}">
                <a16:creationId xmlns:a16="http://schemas.microsoft.com/office/drawing/2014/main" id="{EE164C44-544E-4A1C-BA52-DF6CB7621894}"/>
              </a:ext>
            </a:extLst>
          </p:cNvPr>
          <p:cNvGraphicFramePr>
            <a:graphicFrameLocks/>
          </p:cNvGraphicFramePr>
          <p:nvPr>
            <p:extLst>
              <p:ext uri="{D42A27DB-BD31-4B8C-83A1-F6EECF244321}">
                <p14:modId xmlns:p14="http://schemas.microsoft.com/office/powerpoint/2010/main" val="1469838367"/>
              </p:ext>
            </p:extLst>
          </p:nvPr>
        </p:nvGraphicFramePr>
        <p:xfrm>
          <a:off x="1186543" y="1360715"/>
          <a:ext cx="9884227" cy="4180114"/>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12CB3CA2-15E9-732D-D31F-F4999A5853AB}"/>
              </a:ext>
            </a:extLst>
          </p:cNvPr>
          <p:cNvSpPr txBox="1"/>
          <p:nvPr/>
        </p:nvSpPr>
        <p:spPr>
          <a:xfrm rot="16200000">
            <a:off x="908172" y="3587056"/>
            <a:ext cx="1688849" cy="397543"/>
          </a:xfrm>
          <a:prstGeom prst="rect">
            <a:avLst/>
          </a:prstGeom>
          <a:noFill/>
        </p:spPr>
        <p:txBody>
          <a:bodyPr wrap="square" rtlCol="0">
            <a:spAutoFit/>
          </a:bodyPr>
          <a:lstStyle/>
          <a:p>
            <a:pPr algn="ctr"/>
            <a:endParaRPr lang="en-CA" sz="1000" dirty="0">
              <a:latin typeface="+mj-lt"/>
            </a:endParaRPr>
          </a:p>
          <a:p>
            <a:pPr algn="ctr"/>
            <a:r>
              <a:rPr lang="en-CA" sz="1000" dirty="0">
                <a:latin typeface="+mj-lt"/>
              </a:rPr>
              <a:t>ADJ EBITDA</a:t>
            </a:r>
            <a:endParaRPr lang="en-US" sz="1000" dirty="0">
              <a:latin typeface="+mj-lt"/>
            </a:endParaRPr>
          </a:p>
        </p:txBody>
      </p:sp>
      <p:sp>
        <p:nvSpPr>
          <p:cNvPr id="14" name="TextBox 13">
            <a:extLst>
              <a:ext uri="{FF2B5EF4-FFF2-40B4-BE49-F238E27FC236}">
                <a16:creationId xmlns:a16="http://schemas.microsoft.com/office/drawing/2014/main" id="{A73B4E3B-B2A3-0C6C-3D16-C8C5DA011AD4}"/>
              </a:ext>
            </a:extLst>
          </p:cNvPr>
          <p:cNvSpPr txBox="1"/>
          <p:nvPr/>
        </p:nvSpPr>
        <p:spPr>
          <a:xfrm rot="16200000">
            <a:off x="1245022" y="3647750"/>
            <a:ext cx="1689694" cy="276999"/>
          </a:xfrm>
          <a:prstGeom prst="rect">
            <a:avLst/>
          </a:prstGeom>
          <a:noFill/>
        </p:spPr>
        <p:txBody>
          <a:bodyPr wrap="square" rtlCol="0">
            <a:spAutoFit/>
          </a:bodyPr>
          <a:lstStyle/>
          <a:p>
            <a:pPr algn="ctr"/>
            <a:r>
              <a:rPr lang="en-CA" sz="1200" dirty="0">
                <a:latin typeface="+mj-lt"/>
              </a:rPr>
              <a:t>$K</a:t>
            </a:r>
            <a:endParaRPr lang="en-US" sz="1200" dirty="0">
              <a:latin typeface="+mj-lt"/>
            </a:endParaRPr>
          </a:p>
        </p:txBody>
      </p:sp>
      <p:sp>
        <p:nvSpPr>
          <p:cNvPr id="15" name="TextBox 14">
            <a:extLst>
              <a:ext uri="{FF2B5EF4-FFF2-40B4-BE49-F238E27FC236}">
                <a16:creationId xmlns:a16="http://schemas.microsoft.com/office/drawing/2014/main" id="{0E243D78-BFAF-A355-20AB-B0825D98CDA2}"/>
              </a:ext>
            </a:extLst>
          </p:cNvPr>
          <p:cNvSpPr txBox="1"/>
          <p:nvPr/>
        </p:nvSpPr>
        <p:spPr>
          <a:xfrm rot="16200000">
            <a:off x="9654829" y="3778364"/>
            <a:ext cx="1689694" cy="276999"/>
          </a:xfrm>
          <a:prstGeom prst="rect">
            <a:avLst/>
          </a:prstGeom>
          <a:noFill/>
        </p:spPr>
        <p:txBody>
          <a:bodyPr wrap="square" rtlCol="0">
            <a:spAutoFit/>
          </a:bodyPr>
          <a:lstStyle/>
          <a:p>
            <a:pPr algn="ctr"/>
            <a:r>
              <a:rPr lang="en-CA" sz="1200" dirty="0">
                <a:latin typeface="+mj-lt"/>
              </a:rPr>
              <a:t>$K</a:t>
            </a:r>
            <a:endParaRPr lang="en-US" sz="1200" dirty="0">
              <a:latin typeface="+mj-lt"/>
            </a:endParaRPr>
          </a:p>
        </p:txBody>
      </p:sp>
      <p:sp>
        <p:nvSpPr>
          <p:cNvPr id="16" name="TextBox 15">
            <a:extLst>
              <a:ext uri="{FF2B5EF4-FFF2-40B4-BE49-F238E27FC236}">
                <a16:creationId xmlns:a16="http://schemas.microsoft.com/office/drawing/2014/main" id="{126D54B2-5F64-8FAF-D37B-C1FF77D09ED4}"/>
              </a:ext>
            </a:extLst>
          </p:cNvPr>
          <p:cNvSpPr txBox="1"/>
          <p:nvPr/>
        </p:nvSpPr>
        <p:spPr>
          <a:xfrm rot="16200000">
            <a:off x="9954248" y="3719447"/>
            <a:ext cx="805108" cy="307312"/>
          </a:xfrm>
          <a:prstGeom prst="rect">
            <a:avLst/>
          </a:prstGeom>
          <a:noFill/>
        </p:spPr>
        <p:txBody>
          <a:bodyPr wrap="none" rtlCol="0">
            <a:spAutoFit/>
          </a:bodyPr>
          <a:lstStyle/>
          <a:p>
            <a:pPr algn="ctr"/>
            <a:r>
              <a:rPr lang="en-CA" sz="1200" dirty="0">
                <a:latin typeface="+mj-lt"/>
              </a:rPr>
              <a:t>Revenue</a:t>
            </a:r>
            <a:endParaRPr lang="en-US" sz="1200" dirty="0">
              <a:latin typeface="+mj-lt"/>
            </a:endParaRPr>
          </a:p>
        </p:txBody>
      </p:sp>
      <p:sp>
        <p:nvSpPr>
          <p:cNvPr id="17" name="TextBox 16">
            <a:extLst>
              <a:ext uri="{FF2B5EF4-FFF2-40B4-BE49-F238E27FC236}">
                <a16:creationId xmlns:a16="http://schemas.microsoft.com/office/drawing/2014/main" id="{A1D1E228-1C33-A6B7-906B-FE1E0A636AF0}"/>
              </a:ext>
            </a:extLst>
          </p:cNvPr>
          <p:cNvSpPr txBox="1"/>
          <p:nvPr/>
        </p:nvSpPr>
        <p:spPr>
          <a:xfrm>
            <a:off x="1502230" y="5540828"/>
            <a:ext cx="9154816" cy="369332"/>
          </a:xfrm>
          <a:prstGeom prst="rect">
            <a:avLst/>
          </a:prstGeom>
          <a:noFill/>
        </p:spPr>
        <p:txBody>
          <a:bodyPr wrap="square" rtlCol="0">
            <a:spAutoFit/>
          </a:bodyPr>
          <a:lstStyle/>
          <a:p>
            <a:pPr algn="ctr"/>
            <a:r>
              <a:rPr lang="en-US" dirty="0">
                <a:solidFill>
                  <a:srgbClr val="1F4E79"/>
                </a:solidFill>
                <a:latin typeface="+mj-lt"/>
              </a:rPr>
              <a:t>Revenue has more than doubled since pandemic lows</a:t>
            </a:r>
          </a:p>
        </p:txBody>
      </p:sp>
    </p:spTree>
    <p:extLst>
      <p:ext uri="{BB962C8B-B14F-4D97-AF65-F5344CB8AC3E}">
        <p14:creationId xmlns:p14="http://schemas.microsoft.com/office/powerpoint/2010/main" val="13372470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100000">
              <a:srgbClr val="FF0000"/>
            </a:gs>
          </a:gsLst>
          <a:lin ang="0" scaled="1"/>
        </a:gradFill>
        <a:effectLst/>
      </p:bgPr>
    </p:bg>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E5E8BD1E-1AEC-1C29-ECE2-72B743D856F5}"/>
              </a:ext>
            </a:extLst>
          </p:cNvPr>
          <p:cNvSpPr/>
          <p:nvPr/>
        </p:nvSpPr>
        <p:spPr>
          <a:xfrm>
            <a:off x="1377950" y="1136504"/>
            <a:ext cx="8604250" cy="4641996"/>
          </a:xfrm>
          <a:prstGeom prst="roundRect">
            <a:avLst>
              <a:gd name="adj" fmla="val 11147"/>
            </a:avLst>
          </a:prstGeom>
          <a:solidFill>
            <a:srgbClr val="FFFFFF">
              <a:alpha val="6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 Box 3"/>
          <p:cNvSpPr txBox="1">
            <a:spLocks noChangeArrowheads="1"/>
          </p:cNvSpPr>
          <p:nvPr/>
        </p:nvSpPr>
        <p:spPr bwMode="auto">
          <a:xfrm rot="-5400000">
            <a:off x="1581290" y="2770717"/>
            <a:ext cx="39786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a:ln>
                  <a:noFill/>
                </a:ln>
                <a:solidFill>
                  <a:srgbClr val="000000"/>
                </a:solidFill>
                <a:effectLst/>
                <a:uLnTx/>
                <a:uFillTx/>
                <a:latin typeface="+mj-lt"/>
              </a:rPr>
              <a:t>$M</a:t>
            </a:r>
          </a:p>
        </p:txBody>
      </p:sp>
      <p:sp>
        <p:nvSpPr>
          <p:cNvPr id="13" name="Title 1">
            <a:extLst>
              <a:ext uri="{FF2B5EF4-FFF2-40B4-BE49-F238E27FC236}">
                <a16:creationId xmlns:a16="http://schemas.microsoft.com/office/drawing/2014/main" id="{CD86B1BC-1B56-C03B-4CB1-C741E0169A89}"/>
              </a:ext>
            </a:extLst>
          </p:cNvPr>
          <p:cNvSpPr txBox="1">
            <a:spLocks/>
          </p:cNvSpPr>
          <p:nvPr/>
        </p:nvSpPr>
        <p:spPr>
          <a:xfrm>
            <a:off x="1254374" y="501649"/>
            <a:ext cx="4398101" cy="4309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solidFill>
                  <a:srgbClr val="3C7434"/>
                </a:solidFill>
              </a:rPr>
              <a:t>Balance Sheet Highlights</a:t>
            </a:r>
          </a:p>
        </p:txBody>
      </p:sp>
      <p:sp>
        <p:nvSpPr>
          <p:cNvPr id="14" name="Title 1">
            <a:extLst>
              <a:ext uri="{FF2B5EF4-FFF2-40B4-BE49-F238E27FC236}">
                <a16:creationId xmlns:a16="http://schemas.microsoft.com/office/drawing/2014/main" id="{FE17D8E7-E364-5DB6-35EE-A8490F58EE9D}"/>
              </a:ext>
            </a:extLst>
          </p:cNvPr>
          <p:cNvSpPr txBox="1">
            <a:spLocks/>
          </p:cNvSpPr>
          <p:nvPr/>
        </p:nvSpPr>
        <p:spPr>
          <a:xfrm>
            <a:off x="876300" y="6249229"/>
            <a:ext cx="3175000" cy="4309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a:cs typeface="Arial"/>
              </a:rPr>
              <a:t>TSX: FTG</a:t>
            </a:r>
            <a:endParaRPr lang="en-US" sz="800" b="1">
              <a:cs typeface="Arial" panose="020B0604020202020204" pitchFamily="34" charset="0"/>
            </a:endParaRPr>
          </a:p>
        </p:txBody>
      </p:sp>
      <p:sp>
        <p:nvSpPr>
          <p:cNvPr id="15" name="Isosceles Triangle 14">
            <a:extLst>
              <a:ext uri="{FF2B5EF4-FFF2-40B4-BE49-F238E27FC236}">
                <a16:creationId xmlns:a16="http://schemas.microsoft.com/office/drawing/2014/main" id="{D6EC4466-A56E-26AA-FBD5-242F2C5D07F4}"/>
              </a:ext>
            </a:extLst>
          </p:cNvPr>
          <p:cNvSpPr/>
          <p:nvPr/>
        </p:nvSpPr>
        <p:spPr>
          <a:xfrm rot="4730618" flipV="1">
            <a:off x="9392470" y="1665680"/>
            <a:ext cx="250558" cy="1077270"/>
          </a:xfrm>
          <a:prstGeom prst="triangle">
            <a:avLst>
              <a:gd name="adj" fmla="val 0"/>
            </a:avLst>
          </a:prstGeom>
          <a:solidFill>
            <a:srgbClr val="3C7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a:extLst>
              <a:ext uri="{FF2B5EF4-FFF2-40B4-BE49-F238E27FC236}">
                <a16:creationId xmlns:a16="http://schemas.microsoft.com/office/drawing/2014/main" id="{3B0EFBB4-0E27-E7EA-15F7-8DE3386AE6EA}"/>
              </a:ext>
            </a:extLst>
          </p:cNvPr>
          <p:cNvSpPr/>
          <p:nvPr/>
        </p:nvSpPr>
        <p:spPr>
          <a:xfrm>
            <a:off x="9954671" y="1693079"/>
            <a:ext cx="1357588" cy="769790"/>
          </a:xfrm>
          <a:prstGeom prst="rect">
            <a:avLst/>
          </a:prstGeom>
          <a:solidFill>
            <a:srgbClr val="3C7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 Box 4"/>
          <p:cNvSpPr txBox="1">
            <a:spLocks noChangeArrowheads="1"/>
          </p:cNvSpPr>
          <p:nvPr/>
        </p:nvSpPr>
        <p:spPr bwMode="auto">
          <a:xfrm>
            <a:off x="10120662" y="1848450"/>
            <a:ext cx="1058302" cy="597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dirty="0">
                <a:solidFill>
                  <a:schemeClr val="bg1"/>
                </a:solidFill>
                <a:latin typeface="+mj-lt"/>
              </a:rPr>
              <a:t>Working</a:t>
            </a:r>
            <a:br>
              <a:rPr lang="en-US" dirty="0">
                <a:solidFill>
                  <a:schemeClr val="bg1"/>
                </a:solidFill>
                <a:latin typeface="+mj-lt"/>
              </a:rPr>
            </a:br>
            <a:r>
              <a:rPr lang="en-US" dirty="0">
                <a:solidFill>
                  <a:schemeClr val="bg1"/>
                </a:solidFill>
                <a:latin typeface="+mj-lt"/>
              </a:rPr>
              <a:t>Capital</a:t>
            </a:r>
          </a:p>
        </p:txBody>
      </p:sp>
      <p:sp>
        <p:nvSpPr>
          <p:cNvPr id="21" name="Content Placeholder 2">
            <a:extLst>
              <a:ext uri="{FF2B5EF4-FFF2-40B4-BE49-F238E27FC236}">
                <a16:creationId xmlns:a16="http://schemas.microsoft.com/office/drawing/2014/main" id="{CC6CFDAF-48D5-4CCD-1264-DA748F1F133F}"/>
              </a:ext>
            </a:extLst>
          </p:cNvPr>
          <p:cNvSpPr txBox="1">
            <a:spLocks/>
          </p:cNvSpPr>
          <p:nvPr/>
        </p:nvSpPr>
        <p:spPr>
          <a:xfrm>
            <a:off x="978490" y="4911254"/>
            <a:ext cx="9403169" cy="666313"/>
          </a:xfrm>
          <a:prstGeom prst="rect">
            <a:avLst/>
          </a:prstGeom>
        </p:spPr>
        <p:txBody>
          <a:bodyPr>
            <a:noAutofit/>
          </a:bodyPr>
          <a:lstStyle>
            <a:lvl1pPr marL="342900" marR="0" indent="-342900" algn="l" defTabSz="914400" rtl="0" eaLnBrk="1" fontAlgn="base" latinLnBrk="0" hangingPunct="1">
              <a:lnSpc>
                <a:spcPct val="100000"/>
              </a:lnSpc>
              <a:spcBef>
                <a:spcPct val="20000"/>
              </a:spcBef>
              <a:spcAft>
                <a:spcPct val="0"/>
              </a:spcAft>
              <a:buClr>
                <a:srgbClr val="000000"/>
              </a:buClr>
              <a:buSzTx/>
              <a:buFont typeface="Wingdings" pitchFamily="2" charset="2"/>
              <a:buBlip>
                <a:blip r:embed="rId3"/>
              </a:buBlip>
              <a:tabLst/>
              <a:defRPr sz="2800" kern="1200">
                <a:solidFill>
                  <a:schemeClr val="tx1"/>
                </a:solidFill>
                <a:latin typeface="+mn-lt"/>
                <a:ea typeface="+mn-ea"/>
                <a:cs typeface="+mn-cs"/>
              </a:defRPr>
            </a:lvl1pPr>
            <a:lvl2pPr marL="742950" marR="0" indent="-285750" algn="l" defTabSz="914400" rtl="0" eaLnBrk="1" fontAlgn="base" latinLnBrk="0" hangingPunct="1">
              <a:lnSpc>
                <a:spcPct val="100000"/>
              </a:lnSpc>
              <a:spcBef>
                <a:spcPct val="20000"/>
              </a:spcBef>
              <a:spcAft>
                <a:spcPct val="0"/>
              </a:spcAft>
              <a:buClrTx/>
              <a:buSzTx/>
              <a:buFont typeface="Wingdings" pitchFamily="2" charset="2"/>
              <a:buBlip>
                <a:blip r:embed="rId4"/>
              </a:buBlip>
              <a:tabLst/>
              <a:defRPr sz="2400" kern="1200">
                <a:solidFill>
                  <a:schemeClr val="tx1"/>
                </a:solidFill>
                <a:latin typeface="+mn-lt"/>
                <a:ea typeface="+mn-ea"/>
                <a:cs typeface="+mn-cs"/>
              </a:defRPr>
            </a:lvl2pPr>
            <a:lvl3pPr marL="1143000" marR="0" indent="-228600" algn="l" defTabSz="914400" rtl="0" eaLnBrk="1" fontAlgn="base" latinLnBrk="0" hangingPunct="1">
              <a:lnSpc>
                <a:spcPct val="100000"/>
              </a:lnSpc>
              <a:spcBef>
                <a:spcPct val="20000"/>
              </a:spcBef>
              <a:spcAft>
                <a:spcPct val="0"/>
              </a:spcAft>
              <a:buClrTx/>
              <a:buSzTx/>
              <a:buFont typeface="Wingdings" pitchFamily="2" charset="2"/>
              <a:buBlip>
                <a:blip r:embed="rId5"/>
              </a:buBlip>
              <a:tabLs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solidFill>
                  <a:srgbClr val="1F4E79"/>
                </a:solidFill>
                <a:latin typeface="+mj-lt"/>
              </a:rPr>
              <a:t>Working Capital | </a:t>
            </a:r>
            <a:r>
              <a:rPr lang="en-US" sz="1600" dirty="0"/>
              <a:t>Working capital remains strong after the acquisitions</a:t>
            </a:r>
          </a:p>
          <a:p>
            <a:pPr marL="0" indent="0" algn="ctr">
              <a:buNone/>
            </a:pPr>
            <a:r>
              <a:rPr lang="en-US" sz="1600" dirty="0">
                <a:solidFill>
                  <a:srgbClr val="1F4E79"/>
                </a:solidFill>
                <a:latin typeface="+mj-lt"/>
              </a:rPr>
              <a:t>Net Cash |</a:t>
            </a:r>
            <a:r>
              <a:rPr lang="en-US" sz="1600" dirty="0"/>
              <a:t> FTG has minimal debt after completing two acquisitions in 2023 and one in 2024</a:t>
            </a:r>
          </a:p>
        </p:txBody>
      </p:sp>
      <p:graphicFrame>
        <p:nvGraphicFramePr>
          <p:cNvPr id="23" name="Object 2">
            <a:extLst>
              <a:ext uri="{FF2B5EF4-FFF2-40B4-BE49-F238E27FC236}">
                <a16:creationId xmlns:a16="http://schemas.microsoft.com/office/drawing/2014/main" id="{DDC3BF5B-BAB7-ACE0-CC0B-15EA9762A543}"/>
              </a:ext>
            </a:extLst>
          </p:cNvPr>
          <p:cNvGraphicFramePr>
            <a:graphicFrameLocks noChangeAspect="1"/>
          </p:cNvGraphicFramePr>
          <p:nvPr>
            <p:extLst>
              <p:ext uri="{D42A27DB-BD31-4B8C-83A1-F6EECF244321}">
                <p14:modId xmlns:p14="http://schemas.microsoft.com/office/powerpoint/2010/main" val="2502007338"/>
              </p:ext>
            </p:extLst>
          </p:nvPr>
        </p:nvGraphicFramePr>
        <p:xfrm>
          <a:off x="2004255" y="881559"/>
          <a:ext cx="8010642" cy="4114983"/>
        </p:xfrm>
        <a:graphic>
          <a:graphicData uri="http://schemas.openxmlformats.org/drawingml/2006/chart">
            <c:chart xmlns:c="http://schemas.openxmlformats.org/drawingml/2006/chart" xmlns:r="http://schemas.openxmlformats.org/officeDocument/2006/relationships" r:id="rId6"/>
          </a:graphicData>
        </a:graphic>
      </p:graphicFrame>
      <p:grpSp>
        <p:nvGrpSpPr>
          <p:cNvPr id="24" name="Group 23">
            <a:extLst>
              <a:ext uri="{FF2B5EF4-FFF2-40B4-BE49-F238E27FC236}">
                <a16:creationId xmlns:a16="http://schemas.microsoft.com/office/drawing/2014/main" id="{5B2CF1EF-7116-CABA-F284-8DCF51051419}"/>
              </a:ext>
            </a:extLst>
          </p:cNvPr>
          <p:cNvGrpSpPr/>
          <p:nvPr/>
        </p:nvGrpSpPr>
        <p:grpSpPr>
          <a:xfrm>
            <a:off x="9314329" y="3457502"/>
            <a:ext cx="2134659" cy="768096"/>
            <a:chOff x="9118690" y="2432944"/>
            <a:chExt cx="2134659" cy="768096"/>
          </a:xfrm>
        </p:grpSpPr>
        <p:sp>
          <p:nvSpPr>
            <p:cNvPr id="17" name="Isosceles Triangle 16">
              <a:extLst>
                <a:ext uri="{FF2B5EF4-FFF2-40B4-BE49-F238E27FC236}">
                  <a16:creationId xmlns:a16="http://schemas.microsoft.com/office/drawing/2014/main" id="{BF425A27-9C09-C842-A1C5-101837D1CD11}"/>
                </a:ext>
              </a:extLst>
            </p:cNvPr>
            <p:cNvSpPr/>
            <p:nvPr/>
          </p:nvSpPr>
          <p:spPr>
            <a:xfrm rot="4730618" flipV="1">
              <a:off x="9423605" y="2480663"/>
              <a:ext cx="250558" cy="860388"/>
            </a:xfrm>
            <a:prstGeom prst="triangle">
              <a:avLst>
                <a:gd name="adj" fmla="val 0"/>
              </a:avLst>
            </a:prstGeom>
            <a:solidFill>
              <a:srgbClr val="D7A7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7EAAB294-C1F4-7C46-5495-0DFF4DFFFF59}"/>
                </a:ext>
              </a:extLst>
            </p:cNvPr>
            <p:cNvSpPr/>
            <p:nvPr/>
          </p:nvSpPr>
          <p:spPr>
            <a:xfrm>
              <a:off x="9895761" y="2432944"/>
              <a:ext cx="1357588" cy="768096"/>
            </a:xfrm>
            <a:prstGeom prst="rect">
              <a:avLst/>
            </a:prstGeom>
            <a:solidFill>
              <a:srgbClr val="D7A7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 Box 4">
              <a:extLst>
                <a:ext uri="{FF2B5EF4-FFF2-40B4-BE49-F238E27FC236}">
                  <a16:creationId xmlns:a16="http://schemas.microsoft.com/office/drawing/2014/main" id="{E38B1E7E-4BA2-972D-1456-48EE7B53CAC1}"/>
                </a:ext>
              </a:extLst>
            </p:cNvPr>
            <p:cNvSpPr txBox="1">
              <a:spLocks noChangeArrowheads="1"/>
            </p:cNvSpPr>
            <p:nvPr/>
          </p:nvSpPr>
          <p:spPr bwMode="auto">
            <a:xfrm>
              <a:off x="9895761" y="2519150"/>
              <a:ext cx="1276311" cy="597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pPr>
              <a:r>
                <a:rPr lang="en-US" dirty="0">
                  <a:solidFill>
                    <a:schemeClr val="bg1"/>
                  </a:solidFill>
                  <a:latin typeface="+mj-lt"/>
                </a:rPr>
                <a:t>Net </a:t>
              </a:r>
              <a:br>
                <a:rPr lang="en-US" dirty="0">
                  <a:solidFill>
                    <a:schemeClr val="bg1"/>
                  </a:solidFill>
                  <a:latin typeface="+mj-lt"/>
                </a:rPr>
              </a:br>
              <a:r>
                <a:rPr lang="en-US" dirty="0">
                  <a:solidFill>
                    <a:schemeClr val="bg1"/>
                  </a:solidFill>
                  <a:latin typeface="+mj-lt"/>
                </a:rPr>
                <a:t>Cash/Debt</a:t>
              </a:r>
            </a:p>
          </p:txBody>
        </p:sp>
      </p:grpSp>
    </p:spTree>
    <p:extLst>
      <p:ext uri="{BB962C8B-B14F-4D97-AF65-F5344CB8AC3E}">
        <p14:creationId xmlns:p14="http://schemas.microsoft.com/office/powerpoint/2010/main" val="611980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899D45D5-0825-6502-3F27-6EBB7D7CD4B8}"/>
              </a:ext>
            </a:extLst>
          </p:cNvPr>
          <p:cNvSpPr/>
          <p:nvPr/>
        </p:nvSpPr>
        <p:spPr>
          <a:xfrm>
            <a:off x="922822" y="1806341"/>
            <a:ext cx="10346356" cy="3878981"/>
          </a:xfrm>
          <a:prstGeom prst="roundRect">
            <a:avLst>
              <a:gd name="adj" fmla="val 11147"/>
            </a:avLst>
          </a:prstGeom>
          <a:solidFill>
            <a:srgbClr val="FFFFFF">
              <a:alpha val="6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7"/>
          <p:cNvSpPr>
            <a:spLocks noChangeArrowheads="1"/>
          </p:cNvSpPr>
          <p:nvPr/>
        </p:nvSpPr>
        <p:spPr bwMode="auto">
          <a:xfrm>
            <a:off x="1313936" y="2079625"/>
            <a:ext cx="1819275"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effectLst/>
                <a:uLnTx/>
                <a:uFillTx/>
                <a:latin typeface="+mj-lt"/>
                <a:cs typeface="Arial" panose="020B0604020202020204" pitchFamily="34" charset="0"/>
              </a:rPr>
              <a:t>Markets</a:t>
            </a:r>
          </a:p>
        </p:txBody>
      </p:sp>
      <p:sp>
        <p:nvSpPr>
          <p:cNvPr id="13" name="Rectangle 14"/>
          <p:cNvSpPr>
            <a:spLocks noChangeArrowheads="1"/>
          </p:cNvSpPr>
          <p:nvPr/>
        </p:nvSpPr>
        <p:spPr bwMode="auto">
          <a:xfrm>
            <a:off x="5601467" y="2079624"/>
            <a:ext cx="2052638"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mj-lt"/>
                <a:cs typeface="Arial" panose="020B0604020202020204" pitchFamily="34" charset="0"/>
              </a:rPr>
              <a:t>Products</a:t>
            </a:r>
          </a:p>
        </p:txBody>
      </p:sp>
      <p:sp>
        <p:nvSpPr>
          <p:cNvPr id="18" name="Title 1">
            <a:extLst>
              <a:ext uri="{FF2B5EF4-FFF2-40B4-BE49-F238E27FC236}">
                <a16:creationId xmlns:a16="http://schemas.microsoft.com/office/drawing/2014/main" id="{D4AC6998-BEFD-36A4-90E8-31BBADD96351}"/>
              </a:ext>
            </a:extLst>
          </p:cNvPr>
          <p:cNvSpPr txBox="1">
            <a:spLocks/>
          </p:cNvSpPr>
          <p:nvPr/>
        </p:nvSpPr>
        <p:spPr>
          <a:xfrm>
            <a:off x="865908" y="509466"/>
            <a:ext cx="9994859" cy="571499"/>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C7434"/>
                </a:solidFill>
              </a:rPr>
              <a:t>FTG Today: Pioneering Aerospace &amp; Defence Solutions</a:t>
            </a:r>
          </a:p>
        </p:txBody>
      </p:sp>
      <p:sp>
        <p:nvSpPr>
          <p:cNvPr id="9" name="Text Box 10"/>
          <p:cNvSpPr txBox="1">
            <a:spLocks noChangeArrowheads="1"/>
          </p:cNvSpPr>
          <p:nvPr/>
        </p:nvSpPr>
        <p:spPr bwMode="auto">
          <a:xfrm>
            <a:off x="697916" y="4833494"/>
            <a:ext cx="4937640" cy="350838"/>
          </a:xfrm>
          <a:prstGeom prst="rect">
            <a:avLst/>
          </a:prstGeom>
          <a:noFill/>
          <a:ln>
            <a:noFill/>
          </a:ln>
          <a:effectLst/>
        </p:spPr>
        <p:txBody>
          <a:bodyPr wrap="square" lIns="91440" tIns="73152" rIns="91440" bIns="45720" anchor="t">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i="0" u="none" strike="noStrike" kern="0" cap="none" spc="0" normalizeH="0" baseline="0" noProof="0">
                <a:ln>
                  <a:noFill/>
                </a:ln>
                <a:solidFill>
                  <a:srgbClr val="3C7434"/>
                </a:solidFill>
                <a:effectLst/>
                <a:uLnTx/>
                <a:uFillTx/>
                <a:latin typeface="+mj-lt"/>
              </a:rPr>
              <a:t>Aerospace &amp; </a:t>
            </a:r>
            <a:r>
              <a:rPr lang="en-US" kern="0" err="1">
                <a:solidFill>
                  <a:srgbClr val="3C7434"/>
                </a:solidFill>
                <a:latin typeface="+mj-lt"/>
              </a:rPr>
              <a:t>Defence</a:t>
            </a:r>
            <a:endParaRPr lang="en-US" i="0" u="none" strike="noStrike" kern="0" cap="none" spc="0" normalizeH="0" baseline="0" noProof="0">
              <a:ln>
                <a:noFill/>
              </a:ln>
              <a:solidFill>
                <a:srgbClr val="3C7434"/>
              </a:solidFill>
              <a:effectLst/>
              <a:uLnTx/>
              <a:uFillTx/>
              <a:latin typeface="+mj-lt"/>
              <a:cs typeface="Hind SemiBold"/>
            </a:endParaRPr>
          </a:p>
        </p:txBody>
      </p:sp>
      <p:sp>
        <p:nvSpPr>
          <p:cNvPr id="26" name="AutoShape 16">
            <a:extLst>
              <a:ext uri="{FF2B5EF4-FFF2-40B4-BE49-F238E27FC236}">
                <a16:creationId xmlns:a16="http://schemas.microsoft.com/office/drawing/2014/main" id="{E0893D0D-9B0A-0D3C-C286-4EB16EF2B5E5}"/>
              </a:ext>
            </a:extLst>
          </p:cNvPr>
          <p:cNvSpPr>
            <a:spLocks noChangeArrowheads="1"/>
          </p:cNvSpPr>
          <p:nvPr/>
        </p:nvSpPr>
        <p:spPr bwMode="auto">
          <a:xfrm>
            <a:off x="5988937" y="4844178"/>
            <a:ext cx="2115662" cy="350838"/>
          </a:xfrm>
          <a:prstGeom prst="roundRect">
            <a:avLst>
              <a:gd name="adj" fmla="val 33486"/>
            </a:avLst>
          </a:prstGeom>
          <a:noFill/>
          <a:ln w="28575">
            <a:noFill/>
            <a:round/>
            <a:headEnd/>
            <a:tailEnd/>
          </a:ln>
          <a:effectLst/>
          <a:scene3d>
            <a:camera prst="orthographicFront">
              <a:rot lat="0" lon="0" rev="0"/>
            </a:camera>
            <a:lightRig rig="balanced" dir="t">
              <a:rot lat="0" lon="0" rev="8700000"/>
            </a:lightRig>
          </a:scene3d>
          <a:sp3d>
            <a:bevelT w="190500" h="38100"/>
          </a:sp3d>
        </p:spPr>
        <p:txBody>
          <a:bodyPr wrap="none" tIns="73152"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CA" kern="0">
                <a:solidFill>
                  <a:srgbClr val="3C7434"/>
                </a:solidFill>
                <a:latin typeface="+mj-lt"/>
              </a:rPr>
              <a:t>FTG Aerospace</a:t>
            </a:r>
          </a:p>
        </p:txBody>
      </p:sp>
      <p:sp>
        <p:nvSpPr>
          <p:cNvPr id="27" name="AutoShape 16">
            <a:extLst>
              <a:ext uri="{FF2B5EF4-FFF2-40B4-BE49-F238E27FC236}">
                <a16:creationId xmlns:a16="http://schemas.microsoft.com/office/drawing/2014/main" id="{1E952EC9-038C-8922-051D-28C7BC40D711}"/>
              </a:ext>
            </a:extLst>
          </p:cNvPr>
          <p:cNvSpPr>
            <a:spLocks noChangeArrowheads="1"/>
          </p:cNvSpPr>
          <p:nvPr/>
        </p:nvSpPr>
        <p:spPr bwMode="auto">
          <a:xfrm>
            <a:off x="8341881" y="4838818"/>
            <a:ext cx="2481221" cy="350838"/>
          </a:xfrm>
          <a:prstGeom prst="roundRect">
            <a:avLst>
              <a:gd name="adj" fmla="val 33486"/>
            </a:avLst>
          </a:prstGeom>
          <a:noFill/>
          <a:ln w="28575">
            <a:noFill/>
            <a:round/>
            <a:headEnd/>
            <a:tailEnd/>
          </a:ln>
          <a:effectLst/>
          <a:scene3d>
            <a:camera prst="orthographicFront">
              <a:rot lat="0" lon="0" rev="0"/>
            </a:camera>
            <a:lightRig rig="balanced" dir="t">
              <a:rot lat="0" lon="0" rev="8700000"/>
            </a:lightRig>
          </a:scene3d>
          <a:sp3d>
            <a:bevelT w="190500" h="38100"/>
          </a:sp3d>
        </p:spPr>
        <p:txBody>
          <a:bodyPr wrap="none" tIns="73152"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CA" kern="0">
                <a:solidFill>
                  <a:srgbClr val="3C7434"/>
                </a:solidFill>
                <a:latin typeface="+mj-lt"/>
              </a:rPr>
              <a:t>FTG Circuits</a:t>
            </a:r>
          </a:p>
        </p:txBody>
      </p:sp>
      <p:sp>
        <p:nvSpPr>
          <p:cNvPr id="23" name="AutoShape 16">
            <a:extLst>
              <a:ext uri="{FF2B5EF4-FFF2-40B4-BE49-F238E27FC236}">
                <a16:creationId xmlns:a16="http://schemas.microsoft.com/office/drawing/2014/main" id="{4311A28A-4E57-58E5-E125-4EA1691DDABB}"/>
              </a:ext>
            </a:extLst>
          </p:cNvPr>
          <p:cNvSpPr>
            <a:spLocks noChangeArrowheads="1"/>
          </p:cNvSpPr>
          <p:nvPr/>
        </p:nvSpPr>
        <p:spPr bwMode="auto">
          <a:xfrm>
            <a:off x="5988937" y="2690383"/>
            <a:ext cx="2115662" cy="350838"/>
          </a:xfrm>
          <a:prstGeom prst="roundRect">
            <a:avLst>
              <a:gd name="adj" fmla="val 33486"/>
            </a:avLst>
          </a:prstGeom>
          <a:noFill/>
          <a:ln w="28575">
            <a:noFill/>
            <a:round/>
            <a:headEnd/>
            <a:tailEnd/>
          </a:ln>
          <a:effectLst/>
          <a:scene3d>
            <a:camera prst="orthographicFront">
              <a:rot lat="0" lon="0" rev="0"/>
            </a:camera>
            <a:lightRig rig="balanced" dir="t">
              <a:rot lat="0" lon="0" rev="8700000"/>
            </a:lightRig>
          </a:scene3d>
          <a:sp3d>
            <a:bevelT w="190500" h="38100"/>
          </a:sp3d>
        </p:spPr>
        <p:txBody>
          <a:bodyPr wrap="none" tIns="73152"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CA" kern="0" dirty="0">
                <a:solidFill>
                  <a:srgbClr val="3C7434"/>
                </a:solidFill>
                <a:latin typeface="+mj-lt"/>
              </a:rPr>
              <a:t>Cockpit and Avionics</a:t>
            </a:r>
          </a:p>
          <a:p>
            <a:pPr marL="0" marR="0" lvl="0" indent="0" algn="ctr" defTabSz="914400" eaLnBrk="1" fontAlgn="auto" latinLnBrk="0" hangingPunct="1">
              <a:lnSpc>
                <a:spcPct val="100000"/>
              </a:lnSpc>
              <a:spcBef>
                <a:spcPts val="0"/>
              </a:spcBef>
              <a:spcAft>
                <a:spcPts val="0"/>
              </a:spcAft>
              <a:buClrTx/>
              <a:buSzTx/>
              <a:buFontTx/>
              <a:buNone/>
              <a:tabLst/>
              <a:defRPr/>
            </a:pPr>
            <a:r>
              <a:rPr lang="en-CA" kern="0" dirty="0">
                <a:solidFill>
                  <a:srgbClr val="3C7434"/>
                </a:solidFill>
                <a:latin typeface="+mj-lt"/>
              </a:rPr>
              <a:t>Products</a:t>
            </a:r>
          </a:p>
        </p:txBody>
      </p:sp>
      <p:sp>
        <p:nvSpPr>
          <p:cNvPr id="24" name="AutoShape 16">
            <a:extLst>
              <a:ext uri="{FF2B5EF4-FFF2-40B4-BE49-F238E27FC236}">
                <a16:creationId xmlns:a16="http://schemas.microsoft.com/office/drawing/2014/main" id="{F97461D4-4873-7E70-EC47-7315BD1CC5B7}"/>
              </a:ext>
            </a:extLst>
          </p:cNvPr>
          <p:cNvSpPr>
            <a:spLocks noChangeArrowheads="1"/>
          </p:cNvSpPr>
          <p:nvPr/>
        </p:nvSpPr>
        <p:spPr bwMode="auto">
          <a:xfrm>
            <a:off x="8341881" y="2685023"/>
            <a:ext cx="2481221" cy="350838"/>
          </a:xfrm>
          <a:prstGeom prst="roundRect">
            <a:avLst>
              <a:gd name="adj" fmla="val 33486"/>
            </a:avLst>
          </a:prstGeom>
          <a:noFill/>
          <a:ln w="28575">
            <a:noFill/>
            <a:round/>
            <a:headEnd/>
            <a:tailEnd/>
          </a:ln>
          <a:effectLst/>
          <a:scene3d>
            <a:camera prst="orthographicFront">
              <a:rot lat="0" lon="0" rev="0"/>
            </a:camera>
            <a:lightRig rig="balanced" dir="t">
              <a:rot lat="0" lon="0" rev="8700000"/>
            </a:lightRig>
          </a:scene3d>
          <a:sp3d>
            <a:bevelT w="190500" h="38100"/>
          </a:sp3d>
        </p:spPr>
        <p:txBody>
          <a:bodyPr wrap="none" tIns="73152"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CA" kern="0">
                <a:solidFill>
                  <a:srgbClr val="3C7434"/>
                </a:solidFill>
                <a:latin typeface="+mj-lt"/>
              </a:rPr>
              <a:t>Printed Circuit Boards</a:t>
            </a:r>
          </a:p>
        </p:txBody>
      </p:sp>
      <p:pic>
        <p:nvPicPr>
          <p:cNvPr id="5" name="Graphic 4">
            <a:extLst>
              <a:ext uri="{FF2B5EF4-FFF2-40B4-BE49-F238E27FC236}">
                <a16:creationId xmlns:a16="http://schemas.microsoft.com/office/drawing/2014/main" id="{4E5F444C-4D9F-5AE5-D845-14C6761DAB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15452" y="2996314"/>
            <a:ext cx="2946626" cy="1196449"/>
          </a:xfrm>
          <a:prstGeom prst="rect">
            <a:avLst/>
          </a:prstGeom>
        </p:spPr>
      </p:pic>
      <p:pic>
        <p:nvPicPr>
          <p:cNvPr id="58" name="Graphic 57">
            <a:extLst>
              <a:ext uri="{FF2B5EF4-FFF2-40B4-BE49-F238E27FC236}">
                <a16:creationId xmlns:a16="http://schemas.microsoft.com/office/drawing/2014/main" id="{8667447D-00CB-5EF9-AF72-7B77307A10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99342" y="3313858"/>
            <a:ext cx="2946626" cy="1196449"/>
          </a:xfrm>
          <a:prstGeom prst="rect">
            <a:avLst/>
          </a:prstGeom>
        </p:spPr>
      </p:pic>
      <p:pic>
        <p:nvPicPr>
          <p:cNvPr id="54" name="Picture 53">
            <a:extLst>
              <a:ext uri="{FF2B5EF4-FFF2-40B4-BE49-F238E27FC236}">
                <a16:creationId xmlns:a16="http://schemas.microsoft.com/office/drawing/2014/main" id="{C825FD56-FEB9-1870-CE97-45EFF725398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114" t="6648" r="1861" b="8914"/>
          <a:stretch/>
        </p:blipFill>
        <p:spPr>
          <a:xfrm>
            <a:off x="495085" y="2776802"/>
            <a:ext cx="4565543" cy="1987521"/>
          </a:xfrm>
          <a:prstGeom prst="rect">
            <a:avLst/>
          </a:prstGeom>
          <a:noFill/>
        </p:spPr>
      </p:pic>
      <p:pic>
        <p:nvPicPr>
          <p:cNvPr id="7" name="Graphic 6">
            <a:extLst>
              <a:ext uri="{FF2B5EF4-FFF2-40B4-BE49-F238E27FC236}">
                <a16:creationId xmlns:a16="http://schemas.microsoft.com/office/drawing/2014/main" id="{6D39998C-506E-B4DB-18B1-D54B7FC0CD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36975" y="3496225"/>
            <a:ext cx="1804508" cy="732704"/>
          </a:xfrm>
          <a:prstGeom prst="rect">
            <a:avLst/>
          </a:prstGeom>
        </p:spPr>
      </p:pic>
      <p:pic>
        <p:nvPicPr>
          <p:cNvPr id="8" name="Graphic 7">
            <a:extLst>
              <a:ext uri="{FF2B5EF4-FFF2-40B4-BE49-F238E27FC236}">
                <a16:creationId xmlns:a16="http://schemas.microsoft.com/office/drawing/2014/main" id="{90F6E305-DB12-643A-3326-FB0E6D1D47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50007" y="3909784"/>
            <a:ext cx="1804508" cy="732704"/>
          </a:xfrm>
          <a:prstGeom prst="rect">
            <a:avLst/>
          </a:prstGeom>
        </p:spPr>
      </p:pic>
      <p:grpSp>
        <p:nvGrpSpPr>
          <p:cNvPr id="44" name="Group 43">
            <a:extLst>
              <a:ext uri="{FF2B5EF4-FFF2-40B4-BE49-F238E27FC236}">
                <a16:creationId xmlns:a16="http://schemas.microsoft.com/office/drawing/2014/main" id="{045FACCF-1698-C5F4-9A8D-B2159CA2D934}"/>
              </a:ext>
            </a:extLst>
          </p:cNvPr>
          <p:cNvGrpSpPr/>
          <p:nvPr/>
        </p:nvGrpSpPr>
        <p:grpSpPr>
          <a:xfrm>
            <a:off x="6028857" y="3227677"/>
            <a:ext cx="1815735" cy="1485494"/>
            <a:chOff x="6321985" y="2756164"/>
            <a:chExt cx="2223285" cy="1818919"/>
          </a:xfrm>
        </p:grpSpPr>
        <p:pic>
          <p:nvPicPr>
            <p:cNvPr id="41" name="Picture 40" descr="A computer mouse with a black background&#10;&#10;Description automatically generated">
              <a:extLst>
                <a:ext uri="{FF2B5EF4-FFF2-40B4-BE49-F238E27FC236}">
                  <a16:creationId xmlns:a16="http://schemas.microsoft.com/office/drawing/2014/main" id="{B06C7D90-B8BD-BC2E-6F11-BC061FE213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1985" y="2774949"/>
              <a:ext cx="1295743" cy="1355917"/>
            </a:xfrm>
            <a:prstGeom prst="rect">
              <a:avLst/>
            </a:prstGeom>
          </p:spPr>
        </p:pic>
        <p:pic>
          <p:nvPicPr>
            <p:cNvPr id="39" name="Picture 38" descr="A close-up of a keyboard&#10;&#10;Description automatically generated">
              <a:extLst>
                <a:ext uri="{FF2B5EF4-FFF2-40B4-BE49-F238E27FC236}">
                  <a16:creationId xmlns:a16="http://schemas.microsoft.com/office/drawing/2014/main" id="{D32853F6-72DC-D01F-9CD0-A966F35687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15122" y="2756164"/>
              <a:ext cx="1030148" cy="1155436"/>
            </a:xfrm>
            <a:prstGeom prst="rect">
              <a:avLst/>
            </a:prstGeom>
          </p:spPr>
        </p:pic>
        <p:pic>
          <p:nvPicPr>
            <p:cNvPr id="37" name="Picture 36" descr="A close up of a device&#10;&#10;Description automatically generated">
              <a:extLst>
                <a:ext uri="{FF2B5EF4-FFF2-40B4-BE49-F238E27FC236}">
                  <a16:creationId xmlns:a16="http://schemas.microsoft.com/office/drawing/2014/main" id="{0751A9BC-C1F6-27D4-CF71-657CD9D3C44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38247" y="3348387"/>
              <a:ext cx="1422366" cy="1226696"/>
            </a:xfrm>
            <a:prstGeom prst="rect">
              <a:avLst/>
            </a:prstGeom>
          </p:spPr>
        </p:pic>
      </p:grpSp>
      <p:pic>
        <p:nvPicPr>
          <p:cNvPr id="10" name="Graphic 9">
            <a:extLst>
              <a:ext uri="{FF2B5EF4-FFF2-40B4-BE49-F238E27FC236}">
                <a16:creationId xmlns:a16="http://schemas.microsoft.com/office/drawing/2014/main" id="{5E688DA2-8754-EE08-E5B2-EC876C558B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57234" y="3492545"/>
            <a:ext cx="1804506" cy="732704"/>
          </a:xfrm>
          <a:prstGeom prst="rect">
            <a:avLst/>
          </a:prstGeom>
        </p:spPr>
      </p:pic>
      <p:pic>
        <p:nvPicPr>
          <p:cNvPr id="11" name="Graphic 10">
            <a:extLst>
              <a:ext uri="{FF2B5EF4-FFF2-40B4-BE49-F238E27FC236}">
                <a16:creationId xmlns:a16="http://schemas.microsoft.com/office/drawing/2014/main" id="{9580484F-C132-6480-D309-30BC275FF5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56261" y="3890143"/>
            <a:ext cx="1804506" cy="732704"/>
          </a:xfrm>
          <a:prstGeom prst="rect">
            <a:avLst/>
          </a:prstGeom>
        </p:spPr>
      </p:pic>
      <p:grpSp>
        <p:nvGrpSpPr>
          <p:cNvPr id="53" name="Group 52">
            <a:extLst>
              <a:ext uri="{FF2B5EF4-FFF2-40B4-BE49-F238E27FC236}">
                <a16:creationId xmlns:a16="http://schemas.microsoft.com/office/drawing/2014/main" id="{1C3EBD48-3133-0405-50F2-629BBC26AF98}"/>
              </a:ext>
            </a:extLst>
          </p:cNvPr>
          <p:cNvGrpSpPr/>
          <p:nvPr/>
        </p:nvGrpSpPr>
        <p:grpSpPr>
          <a:xfrm>
            <a:off x="8652418" y="3246706"/>
            <a:ext cx="1839663" cy="1325200"/>
            <a:chOff x="8963475" y="2853026"/>
            <a:chExt cx="2076151" cy="1495553"/>
          </a:xfrm>
        </p:grpSpPr>
        <p:pic>
          <p:nvPicPr>
            <p:cNvPr id="46" name="Picture 45" descr="A close-up of a circuit board&#10;&#10;Description automatically generated">
              <a:extLst>
                <a:ext uri="{FF2B5EF4-FFF2-40B4-BE49-F238E27FC236}">
                  <a16:creationId xmlns:a16="http://schemas.microsoft.com/office/drawing/2014/main" id="{9B4DFA0B-9D6F-F934-C950-CE17F6DFD97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79769" y="3465720"/>
              <a:ext cx="1059857" cy="882859"/>
            </a:xfrm>
            <a:prstGeom prst="rect">
              <a:avLst/>
            </a:prstGeom>
          </p:spPr>
        </p:pic>
        <p:pic>
          <p:nvPicPr>
            <p:cNvPr id="50" name="Picture 49" descr="A close-up of a circuit board&#10;&#10;Description automatically generated">
              <a:extLst>
                <a:ext uri="{FF2B5EF4-FFF2-40B4-BE49-F238E27FC236}">
                  <a16:creationId xmlns:a16="http://schemas.microsoft.com/office/drawing/2014/main" id="{7D11DF1D-F535-7386-CA8F-8C7FE633D5B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66075" y="3090176"/>
              <a:ext cx="827388" cy="1250515"/>
            </a:xfrm>
            <a:prstGeom prst="rect">
              <a:avLst/>
            </a:prstGeom>
          </p:spPr>
        </p:pic>
        <p:pic>
          <p:nvPicPr>
            <p:cNvPr id="52" name="Picture 51" descr="A close-up of a circuit board&#10;&#10;Description automatically generated">
              <a:extLst>
                <a:ext uri="{FF2B5EF4-FFF2-40B4-BE49-F238E27FC236}">
                  <a16:creationId xmlns:a16="http://schemas.microsoft.com/office/drawing/2014/main" id="{28CCE148-B43A-B373-F91E-CF9734A2BA8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63475" y="2853026"/>
              <a:ext cx="949462" cy="1006564"/>
            </a:xfrm>
            <a:prstGeom prst="rect">
              <a:avLst/>
            </a:prstGeom>
          </p:spPr>
        </p:pic>
      </p:grpSp>
      <p:sp>
        <p:nvSpPr>
          <p:cNvPr id="20" name="Title 1">
            <a:extLst>
              <a:ext uri="{FF2B5EF4-FFF2-40B4-BE49-F238E27FC236}">
                <a16:creationId xmlns:a16="http://schemas.microsoft.com/office/drawing/2014/main" id="{37CF40EB-CCAF-F32F-601D-8DF7EA920A89}"/>
              </a:ext>
            </a:extLst>
          </p:cNvPr>
          <p:cNvSpPr txBox="1">
            <a:spLocks/>
          </p:cNvSpPr>
          <p:nvPr/>
        </p:nvSpPr>
        <p:spPr>
          <a:xfrm>
            <a:off x="876300" y="6249229"/>
            <a:ext cx="3175000" cy="4309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a:cs typeface="Arial"/>
              </a:rPr>
              <a:t>TSX: FTG</a:t>
            </a:r>
            <a:endParaRPr lang="en-US" sz="800" b="1">
              <a:cs typeface="Arial" panose="020B0604020202020204" pitchFamily="34" charset="0"/>
            </a:endParaRPr>
          </a:p>
        </p:txBody>
      </p:sp>
      <p:sp>
        <p:nvSpPr>
          <p:cNvPr id="2" name="TextBox 1">
            <a:extLst>
              <a:ext uri="{FF2B5EF4-FFF2-40B4-BE49-F238E27FC236}">
                <a16:creationId xmlns:a16="http://schemas.microsoft.com/office/drawing/2014/main" id="{72B7CDB5-69D2-0165-7ED5-D2A6E5B4E717}"/>
              </a:ext>
            </a:extLst>
          </p:cNvPr>
          <p:cNvSpPr txBox="1"/>
          <p:nvPr/>
        </p:nvSpPr>
        <p:spPr>
          <a:xfrm>
            <a:off x="876951" y="1068345"/>
            <a:ext cx="10557761"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latin typeface="+mj-lt"/>
                <a:cs typeface="Hind"/>
              </a:rPr>
              <a:t>A Global Force, Crafting Cutting-Edge Electronic Products and Subsystems that Propel the Industry Forward</a:t>
            </a:r>
          </a:p>
        </p:txBody>
      </p:sp>
    </p:spTree>
    <p:extLst>
      <p:ext uri="{BB962C8B-B14F-4D97-AF65-F5344CB8AC3E}">
        <p14:creationId xmlns:p14="http://schemas.microsoft.com/office/powerpoint/2010/main" val="1016436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D055BDB7-A2F3-9467-E6F9-ADBEFFFDDE8E}"/>
              </a:ext>
            </a:extLst>
          </p:cNvPr>
          <p:cNvSpPr/>
          <p:nvPr/>
        </p:nvSpPr>
        <p:spPr>
          <a:xfrm>
            <a:off x="1441450" y="1091428"/>
            <a:ext cx="9309100" cy="4925660"/>
          </a:xfrm>
          <a:prstGeom prst="roundRect">
            <a:avLst>
              <a:gd name="adj" fmla="val 11147"/>
            </a:avLst>
          </a:prstGeom>
          <a:solidFill>
            <a:srgbClr val="FFFFFF">
              <a:alpha val="6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1">
            <a:extLst>
              <a:ext uri="{FF2B5EF4-FFF2-40B4-BE49-F238E27FC236}">
                <a16:creationId xmlns:a16="http://schemas.microsoft.com/office/drawing/2014/main" id="{43D352CD-5451-1C07-9F11-93050EC564D5}"/>
              </a:ext>
            </a:extLst>
          </p:cNvPr>
          <p:cNvSpPr txBox="1">
            <a:spLocks/>
          </p:cNvSpPr>
          <p:nvPr/>
        </p:nvSpPr>
        <p:spPr>
          <a:xfrm>
            <a:off x="1254374" y="501649"/>
            <a:ext cx="4398101" cy="4309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solidFill>
                  <a:srgbClr val="3C7434"/>
                </a:solidFill>
              </a:rPr>
              <a:t>Cash Flow Highlights </a:t>
            </a:r>
          </a:p>
        </p:txBody>
      </p:sp>
      <p:sp>
        <p:nvSpPr>
          <p:cNvPr id="4" name="Title 1">
            <a:extLst>
              <a:ext uri="{FF2B5EF4-FFF2-40B4-BE49-F238E27FC236}">
                <a16:creationId xmlns:a16="http://schemas.microsoft.com/office/drawing/2014/main" id="{98C55E72-8389-6A1C-FBA0-7012339117ED}"/>
              </a:ext>
            </a:extLst>
          </p:cNvPr>
          <p:cNvSpPr txBox="1">
            <a:spLocks/>
          </p:cNvSpPr>
          <p:nvPr/>
        </p:nvSpPr>
        <p:spPr>
          <a:xfrm>
            <a:off x="876300" y="6249229"/>
            <a:ext cx="3175000" cy="4309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a:cs typeface="Arial"/>
              </a:rPr>
              <a:t>TSX: FTG</a:t>
            </a:r>
            <a:endParaRPr lang="en-US" sz="800" b="1">
              <a:cs typeface="Arial" panose="020B0604020202020204" pitchFamily="34" charset="0"/>
            </a:endParaRPr>
          </a:p>
        </p:txBody>
      </p:sp>
      <p:sp>
        <p:nvSpPr>
          <p:cNvPr id="15" name="TextBox 14">
            <a:extLst>
              <a:ext uri="{FF2B5EF4-FFF2-40B4-BE49-F238E27FC236}">
                <a16:creationId xmlns:a16="http://schemas.microsoft.com/office/drawing/2014/main" id="{ACBE4173-2318-8A82-4809-149D51A7DF36}"/>
              </a:ext>
            </a:extLst>
          </p:cNvPr>
          <p:cNvSpPr txBox="1"/>
          <p:nvPr/>
        </p:nvSpPr>
        <p:spPr>
          <a:xfrm>
            <a:off x="2111829" y="4715414"/>
            <a:ext cx="7645488" cy="9694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900" dirty="0">
                <a:solidFill>
                  <a:srgbClr val="1F4E79"/>
                </a:solidFill>
                <a:latin typeface="+mj-lt"/>
                <a:cs typeface="Hind"/>
              </a:rPr>
              <a:t>Cash conversion above 100% every year except 2023/24. </a:t>
            </a:r>
            <a:br>
              <a:rPr lang="en-US" sz="1900" dirty="0">
                <a:solidFill>
                  <a:srgbClr val="1F4E79"/>
                </a:solidFill>
                <a:latin typeface="+mj-lt"/>
                <a:cs typeface="Hind"/>
              </a:rPr>
            </a:br>
            <a:r>
              <a:rPr lang="en-US" sz="1900" dirty="0">
                <a:solidFill>
                  <a:srgbClr val="1F4E79"/>
                </a:solidFill>
                <a:latin typeface="+mj-lt"/>
                <a:cs typeface="Hind"/>
              </a:rPr>
              <a:t>2023/24 cash conversion impacted by large ramp in production</a:t>
            </a:r>
          </a:p>
          <a:p>
            <a:pPr algn="ctr"/>
            <a:r>
              <a:rPr lang="en-US" sz="1900" dirty="0">
                <a:solidFill>
                  <a:srgbClr val="1F4E79"/>
                </a:solidFill>
                <a:latin typeface="+mj-lt"/>
                <a:cs typeface="Hind"/>
              </a:rPr>
              <a:t>Q1 2025 cash conversion near 300% of net income</a:t>
            </a:r>
          </a:p>
        </p:txBody>
      </p:sp>
      <p:sp>
        <p:nvSpPr>
          <p:cNvPr id="2" name="Text Placeholder 2">
            <a:extLst>
              <a:ext uri="{FF2B5EF4-FFF2-40B4-BE49-F238E27FC236}">
                <a16:creationId xmlns:a16="http://schemas.microsoft.com/office/drawing/2014/main" id="{676C99AA-4B88-6891-1AE4-0618DDE96C44}"/>
              </a:ext>
            </a:extLst>
          </p:cNvPr>
          <p:cNvSpPr txBox="1">
            <a:spLocks/>
          </p:cNvSpPr>
          <p:nvPr/>
        </p:nvSpPr>
        <p:spPr>
          <a:xfrm>
            <a:off x="2363255" y="6105626"/>
            <a:ext cx="8661259" cy="461665"/>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800">
                <a:solidFill>
                  <a:schemeClr val="bg2">
                    <a:lumMod val="10000"/>
                  </a:schemeClr>
                </a:solidFill>
              </a:rPr>
              <a:t>(1) Cashflow excludes acquisition costs and building purchase/sale.</a:t>
            </a:r>
          </a:p>
        </p:txBody>
      </p:sp>
      <p:sp>
        <p:nvSpPr>
          <p:cNvPr id="6" name="TextBox 5">
            <a:extLst>
              <a:ext uri="{FF2B5EF4-FFF2-40B4-BE49-F238E27FC236}">
                <a16:creationId xmlns:a16="http://schemas.microsoft.com/office/drawing/2014/main" id="{8E17A003-05FD-6DFC-62A9-3117C32F59B0}"/>
              </a:ext>
            </a:extLst>
          </p:cNvPr>
          <p:cNvSpPr txBox="1"/>
          <p:nvPr/>
        </p:nvSpPr>
        <p:spPr>
          <a:xfrm rot="16200000">
            <a:off x="2390600" y="2749309"/>
            <a:ext cx="378630" cy="307777"/>
          </a:xfrm>
          <a:prstGeom prst="rect">
            <a:avLst/>
          </a:prstGeom>
          <a:noFill/>
        </p:spPr>
        <p:txBody>
          <a:bodyPr wrap="none" rtlCol="0">
            <a:spAutoFit/>
          </a:bodyPr>
          <a:lstStyle/>
          <a:p>
            <a:r>
              <a:rPr lang="en-CA" sz="1400" dirty="0"/>
              <a:t>$K</a:t>
            </a:r>
          </a:p>
        </p:txBody>
      </p:sp>
      <p:graphicFrame>
        <p:nvGraphicFramePr>
          <p:cNvPr id="11" name="Chart 10">
            <a:extLst>
              <a:ext uri="{FF2B5EF4-FFF2-40B4-BE49-F238E27FC236}">
                <a16:creationId xmlns:a16="http://schemas.microsoft.com/office/drawing/2014/main" id="{607CAC9B-F56C-14E9-AAC6-859879E96E00}"/>
              </a:ext>
            </a:extLst>
          </p:cNvPr>
          <p:cNvGraphicFramePr>
            <a:graphicFrameLocks/>
          </p:cNvGraphicFramePr>
          <p:nvPr>
            <p:extLst>
              <p:ext uri="{D42A27DB-BD31-4B8C-83A1-F6EECF244321}">
                <p14:modId xmlns:p14="http://schemas.microsoft.com/office/powerpoint/2010/main" val="905480669"/>
              </p:ext>
            </p:extLst>
          </p:nvPr>
        </p:nvGraphicFramePr>
        <p:xfrm>
          <a:off x="2733804" y="1301796"/>
          <a:ext cx="6130508" cy="33342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4225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7AD9969-099A-FD15-A946-B66FE1816A04}"/>
              </a:ext>
            </a:extLst>
          </p:cNvPr>
          <p:cNvSpPr/>
          <p:nvPr/>
        </p:nvSpPr>
        <p:spPr>
          <a:xfrm>
            <a:off x="733056" y="1379322"/>
            <a:ext cx="10634379" cy="4640478"/>
          </a:xfrm>
          <a:prstGeom prst="roundRect">
            <a:avLst>
              <a:gd name="adj" fmla="val 11147"/>
            </a:avLst>
          </a:prstGeom>
          <a:solidFill>
            <a:srgbClr val="FFFFFF">
              <a:alpha val="6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itle 1">
            <a:extLst>
              <a:ext uri="{FF2B5EF4-FFF2-40B4-BE49-F238E27FC236}">
                <a16:creationId xmlns:a16="http://schemas.microsoft.com/office/drawing/2014/main" id="{4641FBD5-492E-54DB-EDDB-EF422F5880E5}"/>
              </a:ext>
            </a:extLst>
          </p:cNvPr>
          <p:cNvSpPr txBox="1">
            <a:spLocks/>
          </p:cNvSpPr>
          <p:nvPr/>
        </p:nvSpPr>
        <p:spPr>
          <a:xfrm>
            <a:off x="609481" y="501649"/>
            <a:ext cx="4398101" cy="4309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solidFill>
                  <a:srgbClr val="3C7434"/>
                </a:solidFill>
              </a:rPr>
              <a:t>FTG’s Stock Performance </a:t>
            </a:r>
          </a:p>
        </p:txBody>
      </p:sp>
      <p:sp>
        <p:nvSpPr>
          <p:cNvPr id="12" name="Content Placeholder 2">
            <a:extLst>
              <a:ext uri="{FF2B5EF4-FFF2-40B4-BE49-F238E27FC236}">
                <a16:creationId xmlns:a16="http://schemas.microsoft.com/office/drawing/2014/main" id="{2C9E1C36-6755-2E42-6872-BB7144708960}"/>
              </a:ext>
            </a:extLst>
          </p:cNvPr>
          <p:cNvSpPr txBox="1">
            <a:spLocks/>
          </p:cNvSpPr>
          <p:nvPr/>
        </p:nvSpPr>
        <p:spPr>
          <a:xfrm>
            <a:off x="1219200" y="4843750"/>
            <a:ext cx="9753600" cy="772195"/>
          </a:xfrm>
          <a:prstGeom prst="rect">
            <a:avLst/>
          </a:prstGeom>
        </p:spPr>
        <p:txBody>
          <a:bodyPr>
            <a:noAutofit/>
          </a:bodyPr>
          <a:lstStyle>
            <a:lvl1pPr marL="342900" marR="0" indent="-342900" algn="l" defTabSz="914400" rtl="0" eaLnBrk="1" fontAlgn="base" latinLnBrk="0" hangingPunct="1">
              <a:lnSpc>
                <a:spcPct val="100000"/>
              </a:lnSpc>
              <a:spcBef>
                <a:spcPct val="20000"/>
              </a:spcBef>
              <a:spcAft>
                <a:spcPct val="0"/>
              </a:spcAft>
              <a:buClr>
                <a:srgbClr val="000000"/>
              </a:buClr>
              <a:buSzTx/>
              <a:buFont typeface="Wingdings" pitchFamily="2" charset="2"/>
              <a:buBlip>
                <a:blip r:embed="rId3"/>
              </a:buBlip>
              <a:tabLst/>
              <a:defRPr sz="2800" kern="1200">
                <a:solidFill>
                  <a:schemeClr val="tx1"/>
                </a:solidFill>
                <a:latin typeface="+mn-lt"/>
                <a:ea typeface="+mn-ea"/>
                <a:cs typeface="+mn-cs"/>
              </a:defRPr>
            </a:lvl1pPr>
            <a:lvl2pPr marL="742950" marR="0" indent="-285750" algn="l" defTabSz="914400" rtl="0" eaLnBrk="1" fontAlgn="base" latinLnBrk="0" hangingPunct="1">
              <a:lnSpc>
                <a:spcPct val="100000"/>
              </a:lnSpc>
              <a:spcBef>
                <a:spcPct val="20000"/>
              </a:spcBef>
              <a:spcAft>
                <a:spcPct val="0"/>
              </a:spcAft>
              <a:buClrTx/>
              <a:buSzTx/>
              <a:buFont typeface="Wingdings" pitchFamily="2" charset="2"/>
              <a:buBlip>
                <a:blip r:embed="rId4"/>
              </a:buBlip>
              <a:tabLst/>
              <a:defRPr sz="2400" kern="1200">
                <a:solidFill>
                  <a:schemeClr val="tx1"/>
                </a:solidFill>
                <a:latin typeface="+mn-lt"/>
                <a:ea typeface="+mn-ea"/>
                <a:cs typeface="+mn-cs"/>
              </a:defRPr>
            </a:lvl2pPr>
            <a:lvl3pPr marL="1143000" marR="0" indent="-228600" algn="l" defTabSz="914400" rtl="0" eaLnBrk="1" fontAlgn="base" latinLnBrk="0" hangingPunct="1">
              <a:lnSpc>
                <a:spcPct val="100000"/>
              </a:lnSpc>
              <a:spcBef>
                <a:spcPct val="20000"/>
              </a:spcBef>
              <a:spcAft>
                <a:spcPct val="0"/>
              </a:spcAft>
              <a:buClrTx/>
              <a:buSzTx/>
              <a:buFont typeface="Wingdings" pitchFamily="2" charset="2"/>
              <a:buBlip>
                <a:blip r:embed="rId5"/>
              </a:buBlip>
              <a:tabLs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0000"/>
              </a:lnSpc>
              <a:buNone/>
            </a:pPr>
            <a:br>
              <a:rPr lang="en-US" sz="1800" dirty="0">
                <a:solidFill>
                  <a:srgbClr val="1F4E79"/>
                </a:solidFill>
                <a:latin typeface="+mj-lt"/>
              </a:rPr>
            </a:br>
            <a:r>
              <a:rPr lang="en-US" sz="1800" dirty="0">
                <a:solidFill>
                  <a:srgbClr val="1F4E79"/>
                </a:solidFill>
                <a:latin typeface="+mj-lt"/>
              </a:rPr>
              <a:t>Stock is up about 300% in the last decade</a:t>
            </a:r>
            <a:br>
              <a:rPr lang="en-US" sz="1800" dirty="0">
                <a:solidFill>
                  <a:srgbClr val="1F4E79"/>
                </a:solidFill>
                <a:latin typeface="+mj-lt"/>
              </a:rPr>
            </a:br>
            <a:r>
              <a:rPr lang="en-US" sz="1800" dirty="0">
                <a:solidFill>
                  <a:srgbClr val="1F4E79"/>
                </a:solidFill>
                <a:latin typeface="+mj-lt"/>
              </a:rPr>
              <a:t>FTG TTM EV/EBITDA is ~6.6X at Q1 2025</a:t>
            </a:r>
          </a:p>
          <a:p>
            <a:pPr marL="0" indent="0" algn="ctr">
              <a:lnSpc>
                <a:spcPct val="90000"/>
              </a:lnSpc>
              <a:buNone/>
            </a:pPr>
            <a:r>
              <a:rPr lang="en-US" sz="1800" dirty="0">
                <a:solidFill>
                  <a:srgbClr val="1F4E79"/>
                </a:solidFill>
                <a:latin typeface="+mj-lt"/>
              </a:rPr>
              <a:t>FTG now trades on the OTCQX market in the US – ticker FTGFF</a:t>
            </a:r>
          </a:p>
        </p:txBody>
      </p:sp>
      <p:sp>
        <p:nvSpPr>
          <p:cNvPr id="13" name="Title 1">
            <a:extLst>
              <a:ext uri="{FF2B5EF4-FFF2-40B4-BE49-F238E27FC236}">
                <a16:creationId xmlns:a16="http://schemas.microsoft.com/office/drawing/2014/main" id="{9CCBC2FD-98E1-C989-F16D-DBBBEA6DB5BA}"/>
              </a:ext>
            </a:extLst>
          </p:cNvPr>
          <p:cNvSpPr txBox="1">
            <a:spLocks/>
          </p:cNvSpPr>
          <p:nvPr/>
        </p:nvSpPr>
        <p:spPr>
          <a:xfrm>
            <a:off x="876300" y="6249229"/>
            <a:ext cx="3175000" cy="4309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a:cs typeface="Arial"/>
              </a:rPr>
              <a:t>TSX: FTG</a:t>
            </a:r>
            <a:endParaRPr lang="en-US" sz="800" b="1">
              <a:cs typeface="Arial" panose="020B0604020202020204" pitchFamily="34" charset="0"/>
            </a:endParaRPr>
          </a:p>
        </p:txBody>
      </p:sp>
      <p:pic>
        <p:nvPicPr>
          <p:cNvPr id="3" name="Picture 2">
            <a:extLst>
              <a:ext uri="{FF2B5EF4-FFF2-40B4-BE49-F238E27FC236}">
                <a16:creationId xmlns:a16="http://schemas.microsoft.com/office/drawing/2014/main" id="{F85EC393-A6FE-8663-8752-78DBB08DAFB9}"/>
              </a:ext>
            </a:extLst>
          </p:cNvPr>
          <p:cNvPicPr>
            <a:picLocks noChangeAspect="1"/>
          </p:cNvPicPr>
          <p:nvPr/>
        </p:nvPicPr>
        <p:blipFill>
          <a:blip r:embed="rId6"/>
          <a:stretch>
            <a:fillRect/>
          </a:stretch>
        </p:blipFill>
        <p:spPr>
          <a:xfrm>
            <a:off x="1014761" y="1918011"/>
            <a:ext cx="10147610" cy="2843560"/>
          </a:xfrm>
          <a:prstGeom prst="rect">
            <a:avLst/>
          </a:prstGeom>
        </p:spPr>
      </p:pic>
    </p:spTree>
    <p:extLst>
      <p:ext uri="{BB962C8B-B14F-4D97-AF65-F5344CB8AC3E}">
        <p14:creationId xmlns:p14="http://schemas.microsoft.com/office/powerpoint/2010/main" val="73427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D4486E9-F7B8-C368-6208-13C180F66AA5}"/>
              </a:ext>
            </a:extLst>
          </p:cNvPr>
          <p:cNvSpPr/>
          <p:nvPr/>
        </p:nvSpPr>
        <p:spPr>
          <a:xfrm>
            <a:off x="715350" y="1471442"/>
            <a:ext cx="10646412" cy="4193326"/>
          </a:xfrm>
          <a:prstGeom prst="roundRect">
            <a:avLst>
              <a:gd name="adj" fmla="val 11147"/>
            </a:avLst>
          </a:prstGeom>
          <a:solidFill>
            <a:srgbClr val="FFFFFF">
              <a:alpha val="6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1">
            <a:extLst>
              <a:ext uri="{FF2B5EF4-FFF2-40B4-BE49-F238E27FC236}">
                <a16:creationId xmlns:a16="http://schemas.microsoft.com/office/drawing/2014/main" id="{659F4D5C-CA4E-510C-C334-D810A5FC411A}"/>
              </a:ext>
            </a:extLst>
          </p:cNvPr>
          <p:cNvSpPr txBox="1">
            <a:spLocks/>
          </p:cNvSpPr>
          <p:nvPr/>
        </p:nvSpPr>
        <p:spPr>
          <a:xfrm>
            <a:off x="619374" y="717549"/>
            <a:ext cx="10714650" cy="4309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3C7434"/>
                </a:solidFill>
              </a:rPr>
              <a:t>ESG at FTG   </a:t>
            </a:r>
          </a:p>
        </p:txBody>
      </p:sp>
      <p:sp>
        <p:nvSpPr>
          <p:cNvPr id="4" name="TextBox 3">
            <a:extLst>
              <a:ext uri="{FF2B5EF4-FFF2-40B4-BE49-F238E27FC236}">
                <a16:creationId xmlns:a16="http://schemas.microsoft.com/office/drawing/2014/main" id="{A355EC1B-8ABA-6F5C-D6DC-B30D5AD56EE2}"/>
              </a:ext>
            </a:extLst>
          </p:cNvPr>
          <p:cNvSpPr txBox="1"/>
          <p:nvPr/>
        </p:nvSpPr>
        <p:spPr>
          <a:xfrm>
            <a:off x="1109214" y="1962148"/>
            <a:ext cx="997357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800"/>
              </a:spcAft>
            </a:pPr>
            <a:r>
              <a:rPr lang="en-US" sz="2000">
                <a:solidFill>
                  <a:srgbClr val="1F4E79"/>
                </a:solidFill>
                <a:latin typeface="+mj-lt"/>
                <a:cs typeface="Hind"/>
              </a:rPr>
              <a:t>Focus On Environmental, Social &amp; Governance Factors Across All Operations</a:t>
            </a:r>
            <a:endParaRPr lang="en-US" sz="2000">
              <a:cs typeface="Hind"/>
            </a:endParaRPr>
          </a:p>
        </p:txBody>
      </p:sp>
      <p:sp>
        <p:nvSpPr>
          <p:cNvPr id="5" name="Title 1">
            <a:extLst>
              <a:ext uri="{FF2B5EF4-FFF2-40B4-BE49-F238E27FC236}">
                <a16:creationId xmlns:a16="http://schemas.microsoft.com/office/drawing/2014/main" id="{EF4550CC-AA47-564B-8CDC-32BA15FCE1F0}"/>
              </a:ext>
            </a:extLst>
          </p:cNvPr>
          <p:cNvSpPr txBox="1">
            <a:spLocks/>
          </p:cNvSpPr>
          <p:nvPr/>
        </p:nvSpPr>
        <p:spPr>
          <a:xfrm>
            <a:off x="876300" y="6249229"/>
            <a:ext cx="3175000" cy="4309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a:cs typeface="Arial"/>
              </a:rPr>
              <a:t>TSX: FTG</a:t>
            </a:r>
            <a:endParaRPr lang="en-US" sz="800" b="1">
              <a:cs typeface="Arial" panose="020B0604020202020204" pitchFamily="34" charset="0"/>
            </a:endParaRPr>
          </a:p>
        </p:txBody>
      </p:sp>
      <p:sp>
        <p:nvSpPr>
          <p:cNvPr id="6" name="TextBox 5">
            <a:extLst>
              <a:ext uri="{FF2B5EF4-FFF2-40B4-BE49-F238E27FC236}">
                <a16:creationId xmlns:a16="http://schemas.microsoft.com/office/drawing/2014/main" id="{942423D9-451C-D8CF-8417-4A062E663DA9}"/>
              </a:ext>
            </a:extLst>
          </p:cNvPr>
          <p:cNvSpPr txBox="1"/>
          <p:nvPr/>
        </p:nvSpPr>
        <p:spPr>
          <a:xfrm>
            <a:off x="2036970" y="2675268"/>
            <a:ext cx="755153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3000"/>
              </a:spcAft>
            </a:pPr>
            <a:r>
              <a:rPr lang="en-US">
                <a:solidFill>
                  <a:srgbClr val="3C7434"/>
                </a:solidFill>
                <a:latin typeface="+mj-lt"/>
                <a:ea typeface="+mn-lt"/>
                <a:cs typeface="+mn-lt"/>
              </a:rPr>
              <a:t>Environment:  </a:t>
            </a:r>
            <a:r>
              <a:rPr lang="en-US">
                <a:ea typeface="+mn-lt"/>
                <a:cs typeface="+mn-lt"/>
              </a:rPr>
              <a:t>Reduction of impact on the environment in areas such as water recycling, higher efficiency equipment, and committed further investments, with the support of the Canadian and Ontario Governments. </a:t>
            </a:r>
            <a:endParaRPr lang="en-US">
              <a:solidFill>
                <a:srgbClr val="3C7434"/>
              </a:solidFill>
              <a:latin typeface="+mj-lt"/>
              <a:ea typeface="+mn-lt"/>
              <a:cs typeface="+mn-lt"/>
            </a:endParaRPr>
          </a:p>
        </p:txBody>
      </p:sp>
      <p:sp>
        <p:nvSpPr>
          <p:cNvPr id="7" name="Oval 6">
            <a:extLst>
              <a:ext uri="{FF2B5EF4-FFF2-40B4-BE49-F238E27FC236}">
                <a16:creationId xmlns:a16="http://schemas.microsoft.com/office/drawing/2014/main" id="{D902B498-011B-5675-771F-BE51C9E4814E}"/>
              </a:ext>
            </a:extLst>
          </p:cNvPr>
          <p:cNvSpPr/>
          <p:nvPr/>
        </p:nvSpPr>
        <p:spPr>
          <a:xfrm>
            <a:off x="1189728" y="2675268"/>
            <a:ext cx="778772" cy="778772"/>
          </a:xfrm>
          <a:prstGeom prst="ellipse">
            <a:avLst/>
          </a:prstGeom>
          <a:solidFill>
            <a:srgbClr val="3C7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Graphic 7" descr="Earth globe: Americas with solid fill">
            <a:extLst>
              <a:ext uri="{FF2B5EF4-FFF2-40B4-BE49-F238E27FC236}">
                <a16:creationId xmlns:a16="http://schemas.microsoft.com/office/drawing/2014/main" id="{E38318F1-A8C8-7344-5C31-DBF9234088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39837" y="2718130"/>
            <a:ext cx="683882" cy="683882"/>
          </a:xfrm>
          <a:prstGeom prst="rect">
            <a:avLst/>
          </a:prstGeom>
        </p:spPr>
      </p:pic>
      <p:sp>
        <p:nvSpPr>
          <p:cNvPr id="9" name="Oval 8">
            <a:extLst>
              <a:ext uri="{FF2B5EF4-FFF2-40B4-BE49-F238E27FC236}">
                <a16:creationId xmlns:a16="http://schemas.microsoft.com/office/drawing/2014/main" id="{320C1D43-3569-1B50-1635-E3F6FBA39375}"/>
              </a:ext>
            </a:extLst>
          </p:cNvPr>
          <p:cNvSpPr/>
          <p:nvPr/>
        </p:nvSpPr>
        <p:spPr>
          <a:xfrm>
            <a:off x="1189728" y="3860591"/>
            <a:ext cx="778772" cy="778772"/>
          </a:xfrm>
          <a:prstGeom prst="ellipse">
            <a:avLst/>
          </a:prstGeom>
          <a:solidFill>
            <a:srgbClr val="3C7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Graphic 9" descr="Connections with solid fill">
            <a:extLst>
              <a:ext uri="{FF2B5EF4-FFF2-40B4-BE49-F238E27FC236}">
                <a16:creationId xmlns:a16="http://schemas.microsoft.com/office/drawing/2014/main" id="{53D12435-B0AD-CD71-FFE7-9314BBFC03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60848" y="3937148"/>
            <a:ext cx="636532" cy="636532"/>
          </a:xfrm>
          <a:prstGeom prst="rect">
            <a:avLst/>
          </a:prstGeom>
        </p:spPr>
      </p:pic>
      <p:sp>
        <p:nvSpPr>
          <p:cNvPr id="11" name="TextBox 10">
            <a:extLst>
              <a:ext uri="{FF2B5EF4-FFF2-40B4-BE49-F238E27FC236}">
                <a16:creationId xmlns:a16="http://schemas.microsoft.com/office/drawing/2014/main" id="{54A565AB-E7A9-8C17-DC8E-E9EE11710066}"/>
              </a:ext>
            </a:extLst>
          </p:cNvPr>
          <p:cNvSpPr txBox="1"/>
          <p:nvPr/>
        </p:nvSpPr>
        <p:spPr>
          <a:xfrm>
            <a:off x="2035176" y="3894710"/>
            <a:ext cx="386056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3000"/>
              </a:spcAft>
            </a:pPr>
            <a:r>
              <a:rPr lang="en-US">
                <a:solidFill>
                  <a:srgbClr val="3C7434"/>
                </a:solidFill>
                <a:latin typeface="+mj-lt"/>
                <a:ea typeface="+mn-lt"/>
                <a:cs typeface="+mn-lt"/>
              </a:rPr>
              <a:t>Social:</a:t>
            </a:r>
            <a:r>
              <a:rPr lang="en-US">
                <a:solidFill>
                  <a:srgbClr val="1F4E79"/>
                </a:solidFill>
                <a:latin typeface="+mj-lt"/>
                <a:ea typeface="+mn-lt"/>
                <a:cs typeface="+mn-lt"/>
              </a:rPr>
              <a:t> </a:t>
            </a:r>
            <a:r>
              <a:rPr lang="en-US">
                <a:ea typeface="+mn-lt"/>
                <a:cs typeface="+mn-lt"/>
              </a:rPr>
              <a:t>FTG is committed to having a safe, secure and diverse workforce. We proactively review and improve all aspects of safety at our sites.</a:t>
            </a:r>
            <a:endParaRPr lang="en-US">
              <a:cs typeface="Hind"/>
            </a:endParaRPr>
          </a:p>
        </p:txBody>
      </p:sp>
      <p:grpSp>
        <p:nvGrpSpPr>
          <p:cNvPr id="12" name="Group 11">
            <a:extLst>
              <a:ext uri="{FF2B5EF4-FFF2-40B4-BE49-F238E27FC236}">
                <a16:creationId xmlns:a16="http://schemas.microsoft.com/office/drawing/2014/main" id="{DBACB3CA-AB37-6974-E3C8-0289788C40FA}"/>
              </a:ext>
            </a:extLst>
          </p:cNvPr>
          <p:cNvGrpSpPr/>
          <p:nvPr/>
        </p:nvGrpSpPr>
        <p:grpSpPr>
          <a:xfrm>
            <a:off x="6096000" y="3860591"/>
            <a:ext cx="778772" cy="778772"/>
            <a:chOff x="1189728" y="5838246"/>
            <a:chExt cx="778772" cy="778772"/>
          </a:xfrm>
        </p:grpSpPr>
        <p:sp>
          <p:nvSpPr>
            <p:cNvPr id="13" name="Oval 12">
              <a:extLst>
                <a:ext uri="{FF2B5EF4-FFF2-40B4-BE49-F238E27FC236}">
                  <a16:creationId xmlns:a16="http://schemas.microsoft.com/office/drawing/2014/main" id="{6B64451A-F711-1099-5C50-4E116C7F6AAA}"/>
                </a:ext>
              </a:extLst>
            </p:cNvPr>
            <p:cNvSpPr/>
            <p:nvPr/>
          </p:nvSpPr>
          <p:spPr>
            <a:xfrm>
              <a:off x="1189728" y="5838246"/>
              <a:ext cx="778772" cy="778772"/>
            </a:xfrm>
            <a:prstGeom prst="ellipse">
              <a:avLst/>
            </a:prstGeom>
            <a:solidFill>
              <a:srgbClr val="3C7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Graphic 13" descr="Court with solid fill">
              <a:extLst>
                <a:ext uri="{FF2B5EF4-FFF2-40B4-BE49-F238E27FC236}">
                  <a16:creationId xmlns:a16="http://schemas.microsoft.com/office/drawing/2014/main" id="{653FA89E-0B1D-FF74-BA8F-135D87DEDB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99266" y="5910679"/>
              <a:ext cx="560330" cy="560330"/>
            </a:xfrm>
            <a:prstGeom prst="rect">
              <a:avLst/>
            </a:prstGeom>
          </p:spPr>
        </p:pic>
      </p:grpSp>
      <p:sp>
        <p:nvSpPr>
          <p:cNvPr id="15" name="TextBox 14">
            <a:extLst>
              <a:ext uri="{FF2B5EF4-FFF2-40B4-BE49-F238E27FC236}">
                <a16:creationId xmlns:a16="http://schemas.microsoft.com/office/drawing/2014/main" id="{65DE776E-2A55-0112-D328-8CBF97039E20}"/>
              </a:ext>
            </a:extLst>
          </p:cNvPr>
          <p:cNvSpPr txBox="1"/>
          <p:nvPr/>
        </p:nvSpPr>
        <p:spPr>
          <a:xfrm>
            <a:off x="6950076" y="3894710"/>
            <a:ext cx="386056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3000"/>
              </a:spcAft>
            </a:pPr>
            <a:r>
              <a:rPr lang="en-US">
                <a:solidFill>
                  <a:srgbClr val="3C7434"/>
                </a:solidFill>
                <a:latin typeface="+mj-lt"/>
                <a:ea typeface="+mn-lt"/>
                <a:cs typeface="+mn-lt"/>
              </a:rPr>
              <a:t>Governance: </a:t>
            </a:r>
            <a:r>
              <a:rPr lang="en-US">
                <a:ea typeface="+mn-lt"/>
                <a:cs typeface="+mn-lt"/>
              </a:rPr>
              <a:t>Increased board diversity, robust business ethics policies, strong risk management practices.</a:t>
            </a:r>
          </a:p>
        </p:txBody>
      </p:sp>
    </p:spTree>
    <p:extLst>
      <p:ext uri="{BB962C8B-B14F-4D97-AF65-F5344CB8AC3E}">
        <p14:creationId xmlns:p14="http://schemas.microsoft.com/office/powerpoint/2010/main" val="19729345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7E7063-16E8-6C7F-7BAA-B11AC728889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3969"/>
            <a:ext cx="12192000" cy="6865937"/>
          </a:xfrm>
          <a:prstGeom prst="rect">
            <a:avLst/>
          </a:prstGeom>
        </p:spPr>
      </p:pic>
      <p:pic>
        <p:nvPicPr>
          <p:cNvPr id="2" name="Graphic 1">
            <a:extLst>
              <a:ext uri="{FF2B5EF4-FFF2-40B4-BE49-F238E27FC236}">
                <a16:creationId xmlns:a16="http://schemas.microsoft.com/office/drawing/2014/main" id="{4F8CDD9F-3CFD-1587-5885-14F4417AE8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56634" y="5058935"/>
            <a:ext cx="4435366" cy="769726"/>
          </a:xfrm>
          <a:prstGeom prst="rect">
            <a:avLst/>
          </a:prstGeom>
        </p:spPr>
      </p:pic>
      <p:sp>
        <p:nvSpPr>
          <p:cNvPr id="6" name="Title 1"/>
          <p:cNvSpPr>
            <a:spLocks noGrp="1"/>
          </p:cNvSpPr>
          <p:nvPr>
            <p:ph type="ctrTitle" idx="4294967295"/>
          </p:nvPr>
        </p:nvSpPr>
        <p:spPr>
          <a:xfrm>
            <a:off x="654050" y="3256754"/>
            <a:ext cx="3733800" cy="811213"/>
          </a:xfrm>
        </p:spPr>
        <p:txBody>
          <a:bodyPr anchor="t">
            <a:noAutofit/>
          </a:bodyPr>
          <a:lstStyle/>
          <a:p>
            <a:pPr algn="ctr"/>
            <a:r>
              <a:rPr lang="en-US" sz="2250">
                <a:solidFill>
                  <a:srgbClr val="3C7434"/>
                </a:solidFill>
              </a:rPr>
              <a:t>FTG CORPORATION</a:t>
            </a:r>
            <a:endParaRPr lang="en-US" sz="2800" b="1">
              <a:latin typeface="Arial Narrow"/>
            </a:endParaRPr>
          </a:p>
        </p:txBody>
      </p:sp>
      <p:pic>
        <p:nvPicPr>
          <p:cNvPr id="9" name="Graphic 8">
            <a:extLst>
              <a:ext uri="{FF2B5EF4-FFF2-40B4-BE49-F238E27FC236}">
                <a16:creationId xmlns:a16="http://schemas.microsoft.com/office/drawing/2014/main" id="{1FA35169-124C-44A6-EE02-AD6D57E2B0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6900" y="691143"/>
            <a:ext cx="3951349" cy="2356857"/>
          </a:xfrm>
          <a:prstGeom prst="rect">
            <a:avLst/>
          </a:prstGeom>
        </p:spPr>
      </p:pic>
      <p:sp>
        <p:nvSpPr>
          <p:cNvPr id="17" name="Title 1">
            <a:extLst>
              <a:ext uri="{FF2B5EF4-FFF2-40B4-BE49-F238E27FC236}">
                <a16:creationId xmlns:a16="http://schemas.microsoft.com/office/drawing/2014/main" id="{8CC574B4-A003-227C-A8E1-7A6862E50503}"/>
              </a:ext>
            </a:extLst>
          </p:cNvPr>
          <p:cNvSpPr txBox="1">
            <a:spLocks/>
          </p:cNvSpPr>
          <p:nvPr/>
        </p:nvSpPr>
        <p:spPr>
          <a:xfrm>
            <a:off x="6820354" y="5242732"/>
            <a:ext cx="6096000" cy="4309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en-US" sz="2000" b="1">
                <a:solidFill>
                  <a:schemeClr val="bg1"/>
                </a:solidFill>
                <a:cs typeface="Arial" panose="020B0604020202020204" pitchFamily="34" charset="0"/>
              </a:rPr>
              <a:t>www.ftgcorp.com </a:t>
            </a:r>
            <a:r>
              <a:rPr lang="en-US" sz="2000" b="1">
                <a:solidFill>
                  <a:srgbClr val="D7A747"/>
                </a:solidFill>
                <a:cs typeface="Arial" panose="020B0604020202020204" pitchFamily="34" charset="0"/>
              </a:rPr>
              <a:t> |  </a:t>
            </a:r>
            <a:r>
              <a:rPr lang="en-US" sz="2000" b="1">
                <a:solidFill>
                  <a:schemeClr val="bg1"/>
                </a:solidFill>
                <a:cs typeface="Arial" panose="020B0604020202020204" pitchFamily="34" charset="0"/>
              </a:rPr>
              <a:t>FTG: TSX</a:t>
            </a:r>
          </a:p>
        </p:txBody>
      </p:sp>
      <p:sp>
        <p:nvSpPr>
          <p:cNvPr id="8" name="Title 1">
            <a:extLst>
              <a:ext uri="{FF2B5EF4-FFF2-40B4-BE49-F238E27FC236}">
                <a16:creationId xmlns:a16="http://schemas.microsoft.com/office/drawing/2014/main" id="{213380CC-1D24-166A-26FD-DA0451D4FC15}"/>
              </a:ext>
            </a:extLst>
          </p:cNvPr>
          <p:cNvSpPr txBox="1">
            <a:spLocks/>
          </p:cNvSpPr>
          <p:nvPr/>
        </p:nvSpPr>
        <p:spPr>
          <a:xfrm>
            <a:off x="152400" y="6376229"/>
            <a:ext cx="3175000" cy="4817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a:cs typeface="Arial" panose="020B0604020202020204" pitchFamily="34" charset="0"/>
              </a:rPr>
              <a:t>FTG: TSX</a:t>
            </a:r>
            <a:endParaRPr lang="en-US" sz="800" b="1">
              <a:cs typeface="Arial" panose="020B0604020202020204" pitchFamily="34" charset="0"/>
            </a:endParaRPr>
          </a:p>
        </p:txBody>
      </p:sp>
    </p:spTree>
    <p:extLst>
      <p:ext uri="{BB962C8B-B14F-4D97-AF65-F5344CB8AC3E}">
        <p14:creationId xmlns:p14="http://schemas.microsoft.com/office/powerpoint/2010/main" val="1233473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D634139-8D75-4489-49FE-FD9C708C5396}"/>
              </a:ext>
            </a:extLst>
          </p:cNvPr>
          <p:cNvSpPr/>
          <p:nvPr/>
        </p:nvSpPr>
        <p:spPr>
          <a:xfrm>
            <a:off x="708671" y="1209934"/>
            <a:ext cx="5125608" cy="4835846"/>
          </a:xfrm>
          <a:prstGeom prst="roundRect">
            <a:avLst>
              <a:gd name="adj" fmla="val 7200"/>
            </a:avLst>
          </a:prstGeom>
          <a:solidFill>
            <a:srgbClr val="FFFFFF">
              <a:alpha val="6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ounded Rectangle 17">
            <a:extLst>
              <a:ext uri="{FF2B5EF4-FFF2-40B4-BE49-F238E27FC236}">
                <a16:creationId xmlns:a16="http://schemas.microsoft.com/office/drawing/2014/main" id="{913286B5-557E-8227-46CA-74EDED45D071}"/>
              </a:ext>
            </a:extLst>
          </p:cNvPr>
          <p:cNvSpPr/>
          <p:nvPr/>
        </p:nvSpPr>
        <p:spPr>
          <a:xfrm>
            <a:off x="841688" y="1209933"/>
            <a:ext cx="4779816" cy="4835845"/>
          </a:xfrm>
          <a:prstGeom prst="roundRect">
            <a:avLst>
              <a:gd name="adj" fmla="val 8077"/>
            </a:avLst>
          </a:prstGeom>
          <a:noFill/>
          <a:ln w="25400" cap="flat" cmpd="sng" algn="ctr">
            <a:noFill/>
            <a:prstDash val="solid"/>
          </a:ln>
          <a:effectLst/>
        </p:spPr>
        <p:txBody>
          <a:bodyPr lIns="182880" tIns="0" rIns="91440" bIns="45720" rtlCol="0" anchor="ctr"/>
          <a:lstStyle/>
          <a:p>
            <a:pPr marL="285750" indent="-285750">
              <a:lnSpc>
                <a:spcPct val="150000"/>
              </a:lnSpc>
              <a:buFont typeface="Wingdings" panose="05000000000000000000" pitchFamily="2" charset="2"/>
              <a:buChar char="ü"/>
            </a:pPr>
            <a:r>
              <a:rPr lang="en-US" sz="1600" dirty="0">
                <a:solidFill>
                  <a:srgbClr val="3C7434"/>
                </a:solidFill>
                <a:latin typeface="+mj-lt"/>
              </a:rPr>
              <a:t> TSX: FTG</a:t>
            </a:r>
          </a:p>
          <a:p>
            <a:pPr marL="342900" indent="-342900">
              <a:spcBef>
                <a:spcPts val="900"/>
              </a:spcBef>
              <a:buFont typeface="Wingdings" panose="05000000000000000000" pitchFamily="2" charset="2"/>
              <a:buChar char="ü"/>
            </a:pPr>
            <a:r>
              <a:rPr lang="en-US" sz="1600" dirty="0">
                <a:solidFill>
                  <a:srgbClr val="3C7434"/>
                </a:solidFill>
                <a:latin typeface="+mj-lt"/>
              </a:rPr>
              <a:t>80% Growth in Sales (2022-2024) Driven by Acquisitions &amp; Organic Growth:</a:t>
            </a:r>
            <a:endParaRPr lang="en-US" sz="1600" dirty="0">
              <a:solidFill>
                <a:srgbClr val="3C7434"/>
              </a:solidFill>
              <a:latin typeface="+mj-lt"/>
              <a:cs typeface="Segoe UI"/>
            </a:endParaRPr>
          </a:p>
          <a:p>
            <a:pPr marL="800100" lvl="1" indent="-342900">
              <a:spcBef>
                <a:spcPts val="500"/>
              </a:spcBef>
              <a:buFont typeface="Wingdings" panose="05000000000000000000" pitchFamily="2" charset="2"/>
              <a:buChar char="ü"/>
            </a:pPr>
            <a:r>
              <a:rPr lang="en-US" sz="1600" dirty="0">
                <a:solidFill>
                  <a:srgbClr val="3C7434"/>
                </a:solidFill>
                <a:cs typeface="Segoe UI"/>
              </a:rPr>
              <a:t>​</a:t>
            </a:r>
            <a:r>
              <a:rPr lang="en-US" sz="1600" dirty="0">
                <a:cs typeface="Segoe UI"/>
              </a:rPr>
              <a:t>$90M Sales in 2022</a:t>
            </a:r>
          </a:p>
          <a:p>
            <a:pPr marL="800100" lvl="1" indent="-342900">
              <a:buFont typeface="Wingdings" panose="05000000000000000000" pitchFamily="2" charset="2"/>
              <a:buChar char="ü"/>
            </a:pPr>
            <a:r>
              <a:rPr lang="en-US" sz="1600" dirty="0">
                <a:solidFill>
                  <a:srgbClr val="3C7434"/>
                </a:solidFill>
                <a:cs typeface="Segoe UI"/>
              </a:rPr>
              <a:t>​</a:t>
            </a:r>
            <a:r>
              <a:rPr lang="en-US" sz="1600" dirty="0">
                <a:cs typeface="Segoe UI"/>
              </a:rPr>
              <a:t>$135M Sales in 2023</a:t>
            </a:r>
          </a:p>
          <a:p>
            <a:pPr marL="800100" lvl="1" indent="-342900">
              <a:spcAft>
                <a:spcPts val="600"/>
              </a:spcAft>
              <a:buFont typeface="Wingdings" panose="05000000000000000000" pitchFamily="2" charset="2"/>
              <a:buChar char="ü"/>
            </a:pPr>
            <a:r>
              <a:rPr lang="en-US" sz="1600" dirty="0">
                <a:cs typeface="Segoe UI"/>
              </a:rPr>
              <a:t>$162M Sales in 2024</a:t>
            </a:r>
          </a:p>
          <a:p>
            <a:pPr marL="342900" indent="-342900">
              <a:lnSpc>
                <a:spcPct val="150000"/>
              </a:lnSpc>
              <a:buFont typeface="Wingdings" panose="05000000000000000000" pitchFamily="2" charset="2"/>
              <a:buChar char="ü"/>
            </a:pPr>
            <a:r>
              <a:rPr lang="en-US" sz="1600" dirty="0">
                <a:solidFill>
                  <a:srgbClr val="3C7434"/>
                </a:solidFill>
                <a:latin typeface="+mj-lt"/>
              </a:rPr>
              <a:t>10 Sites Globally:</a:t>
            </a:r>
            <a:endParaRPr lang="en-US" sz="1600" dirty="0">
              <a:solidFill>
                <a:srgbClr val="3C7434"/>
              </a:solidFill>
              <a:latin typeface="+mj-lt"/>
              <a:cs typeface="Hind SemiBold"/>
            </a:endParaRPr>
          </a:p>
          <a:p>
            <a:pPr marL="800100" lvl="1" indent="-342900">
              <a:buFont typeface="Wingdings" panose="05000000000000000000" pitchFamily="2" charset="2"/>
              <a:buChar char="ü"/>
            </a:pPr>
            <a:r>
              <a:rPr lang="en-US" sz="1600" dirty="0">
                <a:solidFill>
                  <a:srgbClr val="3C7434"/>
                </a:solidFill>
                <a:cs typeface="Segoe UI"/>
              </a:rPr>
              <a:t>​</a:t>
            </a:r>
            <a:r>
              <a:rPr lang="en-US" sz="1600" dirty="0">
                <a:cs typeface="Segoe UI"/>
              </a:rPr>
              <a:t>​5 in USA</a:t>
            </a:r>
          </a:p>
          <a:p>
            <a:pPr marL="800100" lvl="1" indent="-342900">
              <a:buFont typeface="Wingdings" panose="05000000000000000000" pitchFamily="2" charset="2"/>
              <a:buChar char="ü"/>
            </a:pPr>
            <a:r>
              <a:rPr lang="en-US" sz="1600" dirty="0">
                <a:solidFill>
                  <a:srgbClr val="3C7434"/>
                </a:solidFill>
                <a:cs typeface="Segoe UI"/>
              </a:rPr>
              <a:t>​3</a:t>
            </a:r>
            <a:r>
              <a:rPr lang="en-US" sz="1600" dirty="0">
                <a:cs typeface="Segoe UI"/>
              </a:rPr>
              <a:t> in Canada</a:t>
            </a:r>
          </a:p>
          <a:p>
            <a:pPr marL="800100" lvl="1" indent="-342900">
              <a:buFont typeface="Wingdings" panose="05000000000000000000" pitchFamily="2" charset="2"/>
              <a:buChar char="ü"/>
            </a:pPr>
            <a:r>
              <a:rPr lang="en-US" sz="1600" dirty="0">
                <a:solidFill>
                  <a:srgbClr val="3C7434"/>
                </a:solidFill>
                <a:cs typeface="Segoe UI"/>
              </a:rPr>
              <a:t>​</a:t>
            </a:r>
            <a:r>
              <a:rPr lang="en-US" sz="1600" dirty="0">
                <a:cs typeface="Segoe UI"/>
              </a:rPr>
              <a:t>2 in China</a:t>
            </a:r>
          </a:p>
          <a:p>
            <a:pPr marL="800100" lvl="1" indent="-342900">
              <a:spcAft>
                <a:spcPts val="600"/>
              </a:spcAft>
              <a:buFont typeface="Wingdings" panose="05000000000000000000" pitchFamily="2" charset="2"/>
              <a:buChar char="ü"/>
            </a:pPr>
            <a:r>
              <a:rPr lang="en-US" sz="1600" dirty="0">
                <a:cs typeface="Segoe UI"/>
              </a:rPr>
              <a:t>1 site under construction in India</a:t>
            </a:r>
          </a:p>
          <a:p>
            <a:pPr marL="342900" indent="-342900">
              <a:lnSpc>
                <a:spcPct val="150000"/>
              </a:lnSpc>
              <a:spcAft>
                <a:spcPts val="300"/>
              </a:spcAft>
              <a:buFont typeface="Wingdings" panose="05000000000000000000" pitchFamily="2" charset="2"/>
              <a:buChar char="ü"/>
            </a:pPr>
            <a:r>
              <a:rPr lang="en-US" sz="1600" dirty="0">
                <a:solidFill>
                  <a:srgbClr val="3C7434"/>
                </a:solidFill>
                <a:latin typeface="+mj-lt"/>
              </a:rPr>
              <a:t>25.2M Common Shares, approximately:</a:t>
            </a:r>
          </a:p>
          <a:p>
            <a:pPr marL="800100" lvl="1" indent="-342900">
              <a:buClr>
                <a:srgbClr val="3C7434"/>
              </a:buClr>
              <a:buFont typeface="Wingdings" panose="05000000000000000000" pitchFamily="2" charset="2"/>
              <a:buChar char="ü"/>
            </a:pPr>
            <a:r>
              <a:rPr lang="en-US" sz="1600" dirty="0">
                <a:cs typeface="Segoe UI"/>
              </a:rPr>
              <a:t>4.8M owned by Oakwest Ltd</a:t>
            </a:r>
          </a:p>
          <a:p>
            <a:pPr marL="800100" lvl="1" indent="-342900">
              <a:buClr>
                <a:srgbClr val="3C7434"/>
              </a:buClr>
              <a:buFont typeface="Wingdings" panose="05000000000000000000" pitchFamily="2" charset="2"/>
              <a:buChar char="ü"/>
            </a:pPr>
            <a:r>
              <a:rPr lang="en-US" sz="1600" dirty="0">
                <a:cs typeface="Segoe UI"/>
              </a:rPr>
              <a:t>2.7M owned by Brad Bourne – CEO</a:t>
            </a:r>
          </a:p>
          <a:p>
            <a:pPr marL="800100" lvl="1" indent="-342900">
              <a:spcAft>
                <a:spcPts val="600"/>
              </a:spcAft>
              <a:buClr>
                <a:srgbClr val="3C7434"/>
              </a:buClr>
              <a:buFont typeface="Wingdings" panose="05000000000000000000" pitchFamily="2" charset="2"/>
              <a:buChar char="ü"/>
            </a:pPr>
            <a:r>
              <a:rPr lang="en-US" sz="1600" dirty="0">
                <a:cs typeface="Segoe UI"/>
              </a:rPr>
              <a:t>0.5M owned by other Mgmt/Directors</a:t>
            </a:r>
          </a:p>
          <a:p>
            <a:pPr marL="342900" indent="-342900">
              <a:lnSpc>
                <a:spcPct val="150000"/>
              </a:lnSpc>
              <a:spcAft>
                <a:spcPts val="300"/>
              </a:spcAft>
              <a:buFont typeface="Wingdings" panose="05000000000000000000" pitchFamily="2" charset="2"/>
              <a:buChar char="ü"/>
            </a:pPr>
            <a:r>
              <a:rPr lang="en-US" sz="1600" dirty="0">
                <a:solidFill>
                  <a:srgbClr val="3C7434"/>
                </a:solidFill>
                <a:latin typeface="+mj-lt"/>
              </a:rPr>
              <a:t>750 Employees Globally</a:t>
            </a:r>
            <a:endParaRPr lang="en-US" sz="1600" dirty="0">
              <a:solidFill>
                <a:srgbClr val="3C7434"/>
              </a:solidFill>
              <a:latin typeface="+mj-lt"/>
              <a:cs typeface="Hind SemiBold"/>
            </a:endParaRPr>
          </a:p>
        </p:txBody>
      </p:sp>
      <p:sp>
        <p:nvSpPr>
          <p:cNvPr id="3" name="Oval 2">
            <a:extLst>
              <a:ext uri="{FF2B5EF4-FFF2-40B4-BE49-F238E27FC236}">
                <a16:creationId xmlns:a16="http://schemas.microsoft.com/office/drawing/2014/main" id="{7681D6D1-5533-10F5-3952-147B28F6D71E}"/>
              </a:ext>
            </a:extLst>
          </p:cNvPr>
          <p:cNvSpPr/>
          <p:nvPr/>
        </p:nvSpPr>
        <p:spPr>
          <a:xfrm>
            <a:off x="236233" y="6085466"/>
            <a:ext cx="606829" cy="606829"/>
          </a:xfrm>
          <a:prstGeom prst="ellipse">
            <a:avLst/>
          </a:prstGeom>
          <a:blipFill rotWithShape="1">
            <a:blip r:embed="rId3"/>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4" name="Title 1">
            <a:extLst>
              <a:ext uri="{FF2B5EF4-FFF2-40B4-BE49-F238E27FC236}">
                <a16:creationId xmlns:a16="http://schemas.microsoft.com/office/drawing/2014/main" id="{2E6692CB-DE08-1641-6DC7-7273DB6CCC02}"/>
              </a:ext>
            </a:extLst>
          </p:cNvPr>
          <p:cNvSpPr txBox="1">
            <a:spLocks/>
          </p:cNvSpPr>
          <p:nvPr/>
        </p:nvSpPr>
        <p:spPr>
          <a:xfrm>
            <a:off x="648855" y="426564"/>
            <a:ext cx="3644900" cy="571499"/>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C7434"/>
                </a:solidFill>
              </a:rPr>
              <a:t>FTG at a Glance</a:t>
            </a:r>
            <a:endParaRPr lang="en-US" sz="3000" b="1" dirty="0">
              <a:solidFill>
                <a:srgbClr val="3C7434"/>
              </a:solidFill>
              <a:cs typeface="Hind SemiBold"/>
            </a:endParaRPr>
          </a:p>
        </p:txBody>
      </p:sp>
      <p:grpSp>
        <p:nvGrpSpPr>
          <p:cNvPr id="20" name="Group 19">
            <a:extLst>
              <a:ext uri="{FF2B5EF4-FFF2-40B4-BE49-F238E27FC236}">
                <a16:creationId xmlns:a16="http://schemas.microsoft.com/office/drawing/2014/main" id="{F907819A-7875-3132-797C-EDAD636DBB62}"/>
              </a:ext>
            </a:extLst>
          </p:cNvPr>
          <p:cNvGrpSpPr/>
          <p:nvPr/>
        </p:nvGrpSpPr>
        <p:grpSpPr>
          <a:xfrm>
            <a:off x="7977676" y="2383446"/>
            <a:ext cx="3351890" cy="3662333"/>
            <a:chOff x="8873266" y="1954746"/>
            <a:chExt cx="3821653" cy="4175605"/>
          </a:xfrm>
        </p:grpSpPr>
        <p:pic>
          <p:nvPicPr>
            <p:cNvPr id="22" name="Picture 21">
              <a:extLst>
                <a:ext uri="{FF2B5EF4-FFF2-40B4-BE49-F238E27FC236}">
                  <a16:creationId xmlns:a16="http://schemas.microsoft.com/office/drawing/2014/main" id="{CBB334B1-8A55-3393-CA6F-8E7F9CFEDF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03" r="50689"/>
            <a:stretch/>
          </p:blipFill>
          <p:spPr>
            <a:xfrm>
              <a:off x="8873266" y="1954746"/>
              <a:ext cx="3821653" cy="4175605"/>
            </a:xfrm>
            <a:prstGeom prst="rect">
              <a:avLst/>
            </a:prstGeom>
          </p:spPr>
        </p:pic>
        <p:grpSp>
          <p:nvGrpSpPr>
            <p:cNvPr id="26" name="Group 25">
              <a:extLst>
                <a:ext uri="{FF2B5EF4-FFF2-40B4-BE49-F238E27FC236}">
                  <a16:creationId xmlns:a16="http://schemas.microsoft.com/office/drawing/2014/main" id="{DA1F5496-548D-FB9B-BC44-275FD61513C2}"/>
                </a:ext>
              </a:extLst>
            </p:cNvPr>
            <p:cNvGrpSpPr/>
            <p:nvPr/>
          </p:nvGrpSpPr>
          <p:grpSpPr>
            <a:xfrm>
              <a:off x="10908133" y="3486938"/>
              <a:ext cx="473173" cy="695512"/>
              <a:chOff x="3575711" y="3398415"/>
              <a:chExt cx="587301" cy="863265"/>
            </a:xfrm>
          </p:grpSpPr>
          <p:sp>
            <p:nvSpPr>
              <p:cNvPr id="27" name="Oval 26">
                <a:extLst>
                  <a:ext uri="{FF2B5EF4-FFF2-40B4-BE49-F238E27FC236}">
                    <a16:creationId xmlns:a16="http://schemas.microsoft.com/office/drawing/2014/main" id="{9575AE10-1743-8E88-6ACE-86CFA291E730}"/>
                  </a:ext>
                </a:extLst>
              </p:cNvPr>
              <p:cNvSpPr/>
              <p:nvPr/>
            </p:nvSpPr>
            <p:spPr>
              <a:xfrm>
                <a:off x="3575711" y="3735626"/>
                <a:ext cx="485299" cy="526054"/>
              </a:xfrm>
              <a:prstGeom prst="ellipse">
                <a:avLst/>
              </a:prstGeom>
              <a:blipFill>
                <a:blip r:embed="rId5" cstate="screen">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a:lstStyle/>
              <a:p>
                <a:endParaRPr lang="en-CA"/>
              </a:p>
            </p:txBody>
          </p:sp>
          <p:sp>
            <p:nvSpPr>
              <p:cNvPr id="28" name="Oval 27">
                <a:extLst>
                  <a:ext uri="{FF2B5EF4-FFF2-40B4-BE49-F238E27FC236}">
                    <a16:creationId xmlns:a16="http://schemas.microsoft.com/office/drawing/2014/main" id="{3E13668B-4F43-8F49-B6BD-D3EADCB0BDFD}"/>
                  </a:ext>
                </a:extLst>
              </p:cNvPr>
              <p:cNvSpPr/>
              <p:nvPr/>
            </p:nvSpPr>
            <p:spPr>
              <a:xfrm>
                <a:off x="3677713" y="3398415"/>
                <a:ext cx="485299" cy="526054"/>
              </a:xfrm>
              <a:prstGeom prst="ellipse">
                <a:avLst/>
              </a:prstGeom>
              <a:blipFill>
                <a:blip r:embed="rId5" cstate="screen">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a:lstStyle/>
              <a:p>
                <a:endParaRPr lang="en-CA"/>
              </a:p>
            </p:txBody>
          </p:sp>
        </p:grpSp>
      </p:grpSp>
      <p:pic>
        <p:nvPicPr>
          <p:cNvPr id="30" name="Picture 29">
            <a:extLst>
              <a:ext uri="{FF2B5EF4-FFF2-40B4-BE49-F238E27FC236}">
                <a16:creationId xmlns:a16="http://schemas.microsoft.com/office/drawing/2014/main" id="{AB0C5A75-6266-949E-ADC8-E422BBB610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182"/>
          <a:stretch/>
        </p:blipFill>
        <p:spPr>
          <a:xfrm>
            <a:off x="5327143" y="960065"/>
            <a:ext cx="3456763" cy="3662333"/>
          </a:xfrm>
          <a:prstGeom prst="rect">
            <a:avLst/>
          </a:prstGeom>
        </p:spPr>
      </p:pic>
      <p:grpSp>
        <p:nvGrpSpPr>
          <p:cNvPr id="32" name="Group 31">
            <a:extLst>
              <a:ext uri="{FF2B5EF4-FFF2-40B4-BE49-F238E27FC236}">
                <a16:creationId xmlns:a16="http://schemas.microsoft.com/office/drawing/2014/main" id="{A8FEE9B2-DB99-4C9C-C4B1-C9DFE2E2EF9E}"/>
              </a:ext>
            </a:extLst>
          </p:cNvPr>
          <p:cNvGrpSpPr/>
          <p:nvPr/>
        </p:nvGrpSpPr>
        <p:grpSpPr>
          <a:xfrm>
            <a:off x="5582097" y="2581754"/>
            <a:ext cx="2760018" cy="1125827"/>
            <a:chOff x="7719685" y="3603971"/>
            <a:chExt cx="2920171" cy="1191155"/>
          </a:xfrm>
        </p:grpSpPr>
        <p:sp>
          <p:nvSpPr>
            <p:cNvPr id="33" name="Oval 32">
              <a:extLst>
                <a:ext uri="{FF2B5EF4-FFF2-40B4-BE49-F238E27FC236}">
                  <a16:creationId xmlns:a16="http://schemas.microsoft.com/office/drawing/2014/main" id="{75B6FB24-282E-4A41-7EFD-5241346683A6}"/>
                </a:ext>
              </a:extLst>
            </p:cNvPr>
            <p:cNvSpPr/>
            <p:nvPr/>
          </p:nvSpPr>
          <p:spPr>
            <a:xfrm>
              <a:off x="10143305" y="4146240"/>
              <a:ext cx="360771" cy="391068"/>
            </a:xfrm>
            <a:prstGeom prst="ellipse">
              <a:avLst/>
            </a:prstGeom>
            <a:blipFill>
              <a:blip r:embed="rId5" cstate="screen">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a:lstStyle/>
            <a:p>
              <a:endParaRPr lang="en-CA"/>
            </a:p>
          </p:txBody>
        </p:sp>
        <p:sp>
          <p:nvSpPr>
            <p:cNvPr id="36" name="Oval 35">
              <a:extLst>
                <a:ext uri="{FF2B5EF4-FFF2-40B4-BE49-F238E27FC236}">
                  <a16:creationId xmlns:a16="http://schemas.microsoft.com/office/drawing/2014/main" id="{D9795E08-8535-13B9-E41B-E387661E095D}"/>
                </a:ext>
              </a:extLst>
            </p:cNvPr>
            <p:cNvSpPr/>
            <p:nvPr/>
          </p:nvSpPr>
          <p:spPr>
            <a:xfrm>
              <a:off x="7719685" y="4269554"/>
              <a:ext cx="360771" cy="391068"/>
            </a:xfrm>
            <a:prstGeom prst="ellipse">
              <a:avLst/>
            </a:prstGeom>
            <a:blipFill>
              <a:blip r:embed="rId5" cstate="screen">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a:lstStyle/>
            <a:p>
              <a:endParaRPr lang="en-CA"/>
            </a:p>
          </p:txBody>
        </p:sp>
        <p:sp>
          <p:nvSpPr>
            <p:cNvPr id="37" name="Oval 36">
              <a:extLst>
                <a:ext uri="{FF2B5EF4-FFF2-40B4-BE49-F238E27FC236}">
                  <a16:creationId xmlns:a16="http://schemas.microsoft.com/office/drawing/2014/main" id="{6015A78A-8E13-95E2-CFBF-B3AECD8C4BD0}"/>
                </a:ext>
              </a:extLst>
            </p:cNvPr>
            <p:cNvSpPr/>
            <p:nvPr/>
          </p:nvSpPr>
          <p:spPr>
            <a:xfrm>
              <a:off x="7900071" y="4404058"/>
              <a:ext cx="360771" cy="391068"/>
            </a:xfrm>
            <a:prstGeom prst="ellipse">
              <a:avLst/>
            </a:prstGeom>
            <a:blipFill>
              <a:blip r:embed="rId5" cstate="screen">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a:lstStyle/>
            <a:p>
              <a:endParaRPr lang="en-CA"/>
            </a:p>
          </p:txBody>
        </p:sp>
        <p:sp>
          <p:nvSpPr>
            <p:cNvPr id="38" name="Oval 37">
              <a:extLst>
                <a:ext uri="{FF2B5EF4-FFF2-40B4-BE49-F238E27FC236}">
                  <a16:creationId xmlns:a16="http://schemas.microsoft.com/office/drawing/2014/main" id="{CE15DF8D-CCF4-D342-4EB1-F457F59C7951}"/>
                </a:ext>
              </a:extLst>
            </p:cNvPr>
            <p:cNvSpPr/>
            <p:nvPr/>
          </p:nvSpPr>
          <p:spPr>
            <a:xfrm>
              <a:off x="9976878" y="3753872"/>
              <a:ext cx="360771" cy="391068"/>
            </a:xfrm>
            <a:prstGeom prst="ellipse">
              <a:avLst/>
            </a:prstGeom>
            <a:blipFill>
              <a:blip r:embed="rId5" cstate="screen">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a:lstStyle/>
            <a:p>
              <a:endParaRPr lang="en-CA"/>
            </a:p>
          </p:txBody>
        </p:sp>
        <p:sp>
          <p:nvSpPr>
            <p:cNvPr id="39" name="Oval 38">
              <a:extLst>
                <a:ext uri="{FF2B5EF4-FFF2-40B4-BE49-F238E27FC236}">
                  <a16:creationId xmlns:a16="http://schemas.microsoft.com/office/drawing/2014/main" id="{F98703F5-E612-EAFD-B119-C9E2AE23C8C0}"/>
                </a:ext>
              </a:extLst>
            </p:cNvPr>
            <p:cNvSpPr/>
            <p:nvPr/>
          </p:nvSpPr>
          <p:spPr>
            <a:xfrm>
              <a:off x="9818121" y="3865936"/>
              <a:ext cx="360771" cy="391068"/>
            </a:xfrm>
            <a:prstGeom prst="ellipse">
              <a:avLst/>
            </a:prstGeom>
            <a:blipFill>
              <a:blip r:embed="rId5" cstate="screen">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a:lstStyle/>
            <a:p>
              <a:endParaRPr lang="en-CA"/>
            </a:p>
          </p:txBody>
        </p:sp>
        <p:sp>
          <p:nvSpPr>
            <p:cNvPr id="40" name="Oval 39">
              <a:extLst>
                <a:ext uri="{FF2B5EF4-FFF2-40B4-BE49-F238E27FC236}">
                  <a16:creationId xmlns:a16="http://schemas.microsoft.com/office/drawing/2014/main" id="{A1C110FB-7225-A45E-3A2D-7E315445115C}"/>
                </a:ext>
              </a:extLst>
            </p:cNvPr>
            <p:cNvSpPr/>
            <p:nvPr/>
          </p:nvSpPr>
          <p:spPr>
            <a:xfrm>
              <a:off x="9214996" y="3603971"/>
              <a:ext cx="360771" cy="391068"/>
            </a:xfrm>
            <a:prstGeom prst="ellipse">
              <a:avLst/>
            </a:prstGeom>
            <a:blipFill>
              <a:blip r:embed="rId5" cstate="screen">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a:lstStyle/>
            <a:p>
              <a:endParaRPr lang="en-CA"/>
            </a:p>
          </p:txBody>
        </p:sp>
        <p:sp>
          <p:nvSpPr>
            <p:cNvPr id="41" name="Oval 40">
              <a:extLst>
                <a:ext uri="{FF2B5EF4-FFF2-40B4-BE49-F238E27FC236}">
                  <a16:creationId xmlns:a16="http://schemas.microsoft.com/office/drawing/2014/main" id="{8F30E4E7-C1B4-358C-162F-F4E9FC4804B6}"/>
                </a:ext>
              </a:extLst>
            </p:cNvPr>
            <p:cNvSpPr/>
            <p:nvPr/>
          </p:nvSpPr>
          <p:spPr>
            <a:xfrm>
              <a:off x="10279085" y="3810256"/>
              <a:ext cx="360771" cy="391068"/>
            </a:xfrm>
            <a:prstGeom prst="ellipse">
              <a:avLst/>
            </a:prstGeom>
            <a:blipFill>
              <a:blip r:embed="rId5" cstate="screen">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a:lstStyle/>
            <a:p>
              <a:endParaRPr lang="en-CA"/>
            </a:p>
          </p:txBody>
        </p:sp>
      </p:grpSp>
      <p:sp>
        <p:nvSpPr>
          <p:cNvPr id="42" name="Rectangle 7">
            <a:extLst>
              <a:ext uri="{FF2B5EF4-FFF2-40B4-BE49-F238E27FC236}">
                <a16:creationId xmlns:a16="http://schemas.microsoft.com/office/drawing/2014/main" id="{26825DB6-655D-9EB8-F106-037BE80794B9}"/>
              </a:ext>
            </a:extLst>
          </p:cNvPr>
          <p:cNvSpPr>
            <a:spLocks noChangeArrowheads="1"/>
          </p:cNvSpPr>
          <p:nvPr/>
        </p:nvSpPr>
        <p:spPr bwMode="auto">
          <a:xfrm>
            <a:off x="6127471" y="4341410"/>
            <a:ext cx="1719119"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effectLst/>
                <a:uLnTx/>
                <a:uFillTx/>
                <a:latin typeface="+mj-lt"/>
                <a:cs typeface="Arial" panose="020B0604020202020204" pitchFamily="34" charset="0"/>
              </a:rPr>
              <a:t>North America</a:t>
            </a:r>
          </a:p>
        </p:txBody>
      </p:sp>
      <p:sp>
        <p:nvSpPr>
          <p:cNvPr id="43" name="Rectangle 7">
            <a:extLst>
              <a:ext uri="{FF2B5EF4-FFF2-40B4-BE49-F238E27FC236}">
                <a16:creationId xmlns:a16="http://schemas.microsoft.com/office/drawing/2014/main" id="{6D380E5F-E066-9EC9-2C73-C0B9E5413538}"/>
              </a:ext>
            </a:extLst>
          </p:cNvPr>
          <p:cNvSpPr>
            <a:spLocks noChangeArrowheads="1"/>
          </p:cNvSpPr>
          <p:nvPr/>
        </p:nvSpPr>
        <p:spPr bwMode="auto">
          <a:xfrm>
            <a:off x="8783906" y="5764791"/>
            <a:ext cx="1719119"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effectLst/>
                <a:uLnTx/>
                <a:uFillTx/>
                <a:latin typeface="+mj-lt"/>
                <a:cs typeface="Arial" panose="020B0604020202020204" pitchFamily="34" charset="0"/>
              </a:rPr>
              <a:t>Asia</a:t>
            </a:r>
          </a:p>
        </p:txBody>
      </p:sp>
      <p:sp>
        <p:nvSpPr>
          <p:cNvPr id="60" name="Title 1">
            <a:extLst>
              <a:ext uri="{FF2B5EF4-FFF2-40B4-BE49-F238E27FC236}">
                <a16:creationId xmlns:a16="http://schemas.microsoft.com/office/drawing/2014/main" id="{59FC8A22-F4B7-C46B-FCE9-46CDFB6376AC}"/>
              </a:ext>
            </a:extLst>
          </p:cNvPr>
          <p:cNvSpPr txBox="1">
            <a:spLocks/>
          </p:cNvSpPr>
          <p:nvPr/>
        </p:nvSpPr>
        <p:spPr>
          <a:xfrm>
            <a:off x="876300" y="6249229"/>
            <a:ext cx="3175000" cy="4309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a:cs typeface="Arial"/>
              </a:rPr>
              <a:t>TSX: FTG</a:t>
            </a:r>
            <a:endParaRPr lang="en-US" sz="800" b="1">
              <a:cs typeface="Arial" panose="020B0604020202020204" pitchFamily="34" charset="0"/>
            </a:endParaRPr>
          </a:p>
        </p:txBody>
      </p:sp>
      <p:sp>
        <p:nvSpPr>
          <p:cNvPr id="6" name="TextBox 5">
            <a:extLst>
              <a:ext uri="{FF2B5EF4-FFF2-40B4-BE49-F238E27FC236}">
                <a16:creationId xmlns:a16="http://schemas.microsoft.com/office/drawing/2014/main" id="{8636128A-7129-3722-0DA6-6E36E62FCC2E}"/>
              </a:ext>
            </a:extLst>
          </p:cNvPr>
          <p:cNvSpPr txBox="1"/>
          <p:nvPr/>
        </p:nvSpPr>
        <p:spPr>
          <a:xfrm>
            <a:off x="643912" y="855990"/>
            <a:ext cx="7071592"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latin typeface="Hind SemiBold"/>
                <a:cs typeface="Hind"/>
              </a:rPr>
              <a:t>Financial And Operational Snapshot</a:t>
            </a:r>
            <a:endParaRPr lang="en-US" sz="1700">
              <a:latin typeface="Hind SemiBold"/>
              <a:cs typeface="Hind"/>
            </a:endParaRPr>
          </a:p>
        </p:txBody>
      </p:sp>
      <p:sp>
        <p:nvSpPr>
          <p:cNvPr id="7" name="Oval 6">
            <a:extLst>
              <a:ext uri="{FF2B5EF4-FFF2-40B4-BE49-F238E27FC236}">
                <a16:creationId xmlns:a16="http://schemas.microsoft.com/office/drawing/2014/main" id="{29BD8951-BB27-DFC8-EF47-9EAC2188C20B}"/>
              </a:ext>
            </a:extLst>
          </p:cNvPr>
          <p:cNvSpPr/>
          <p:nvPr/>
        </p:nvSpPr>
        <p:spPr>
          <a:xfrm>
            <a:off x="6275303" y="2352371"/>
            <a:ext cx="340985" cy="369620"/>
          </a:xfrm>
          <a:prstGeom prst="ellipse">
            <a:avLst/>
          </a:prstGeom>
          <a:blipFill>
            <a:blip r:embed="rId5" cstate="screen">
              <a:extLst>
                <a:ext uri="{28A0092B-C50C-407E-A947-70E740481C1C}">
                  <a14:useLocalDpi xmlns:a14="http://schemas.microsoft.com/office/drawing/2010/main" val="0"/>
                </a:ext>
              </a:extLst>
            </a:blip>
            <a:srcRect/>
            <a:stretch>
              <a:fillRect/>
            </a:stretch>
          </a:blipFill>
          <a:ln w="25400" cap="flat" cmpd="sng" algn="ctr">
            <a:noFill/>
            <a:prstDash val="solid"/>
          </a:ln>
          <a:effectLst/>
        </p:spPr>
        <p:txBody>
          <a:bodyPr/>
          <a:lstStyle/>
          <a:p>
            <a:endParaRPr lang="en-CA"/>
          </a:p>
        </p:txBody>
      </p:sp>
    </p:spTree>
    <p:extLst>
      <p:ext uri="{BB962C8B-B14F-4D97-AF65-F5344CB8AC3E}">
        <p14:creationId xmlns:p14="http://schemas.microsoft.com/office/powerpoint/2010/main" val="3357581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9656148D-B992-7545-7CEA-89EF6DE6CC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48" y="1984"/>
            <a:ext cx="12177905" cy="6857999"/>
          </a:xfrm>
          <a:prstGeom prst="rect">
            <a:avLst/>
          </a:prstGeom>
        </p:spPr>
      </p:pic>
      <p:sp>
        <p:nvSpPr>
          <p:cNvPr id="34" name="Title 1">
            <a:extLst>
              <a:ext uri="{FF2B5EF4-FFF2-40B4-BE49-F238E27FC236}">
                <a16:creationId xmlns:a16="http://schemas.microsoft.com/office/drawing/2014/main" id="{1BF2A1C0-6D42-183F-9A34-12DCE4EB2D65}"/>
              </a:ext>
            </a:extLst>
          </p:cNvPr>
          <p:cNvSpPr txBox="1">
            <a:spLocks/>
          </p:cNvSpPr>
          <p:nvPr/>
        </p:nvSpPr>
        <p:spPr>
          <a:xfrm>
            <a:off x="3012707" y="504547"/>
            <a:ext cx="6166586" cy="571499"/>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rgbClr val="3C7434"/>
                </a:solidFill>
                <a:ea typeface="+mj-lt"/>
                <a:cs typeface="+mj-lt"/>
              </a:rPr>
              <a:t>FTG Strategic Initiatives</a:t>
            </a:r>
            <a:endParaRPr lang="en-US"/>
          </a:p>
        </p:txBody>
      </p:sp>
      <p:sp>
        <p:nvSpPr>
          <p:cNvPr id="35" name="Oval 34">
            <a:extLst>
              <a:ext uri="{FF2B5EF4-FFF2-40B4-BE49-F238E27FC236}">
                <a16:creationId xmlns:a16="http://schemas.microsoft.com/office/drawing/2014/main" id="{5F5C3107-CE38-5196-63C1-0D8C79FBDEBE}"/>
              </a:ext>
            </a:extLst>
          </p:cNvPr>
          <p:cNvSpPr/>
          <p:nvPr/>
        </p:nvSpPr>
        <p:spPr>
          <a:xfrm>
            <a:off x="236233" y="6085466"/>
            <a:ext cx="606829" cy="606829"/>
          </a:xfrm>
          <a:prstGeom prst="ellipse">
            <a:avLst/>
          </a:prstGeom>
          <a:blipFill rotWithShape="1">
            <a:blip r:embed="rId4"/>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50" name="Slide Number Placeholder 5">
            <a:extLst>
              <a:ext uri="{FF2B5EF4-FFF2-40B4-BE49-F238E27FC236}">
                <a16:creationId xmlns:a16="http://schemas.microsoft.com/office/drawing/2014/main" id="{F8CA75B7-8C83-E493-9D3C-DA5670B7D08D}"/>
              </a:ext>
            </a:extLst>
          </p:cNvPr>
          <p:cNvSpPr txBox="1">
            <a:spLocks/>
          </p:cNvSpPr>
          <p:nvPr/>
        </p:nvSpPr>
        <p:spPr>
          <a:xfrm>
            <a:off x="11125409" y="6279544"/>
            <a:ext cx="749968" cy="365125"/>
          </a:xfrm>
          <a:prstGeom prst="rect">
            <a:avLst/>
          </a:prstGeom>
        </p:spPr>
        <p:txBody>
          <a:bodyPr/>
          <a:lstStyle>
            <a:defPPr>
              <a:defRPr lang="en-US"/>
            </a:defPPr>
            <a:lvl1pPr marL="0" algn="l" defTabSz="914400" rtl="0" eaLnBrk="1" latinLnBrk="0" hangingPunct="1">
              <a:defRPr lang="en-US" sz="1200" kern="1200" smtClean="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A47E1BB-4538-49FA-9D62-2EF2D3DB0F85}" type="slidenum">
              <a:rPr lang="en-CA" b="1" smtClean="0">
                <a:solidFill>
                  <a:schemeClr val="bg1"/>
                </a:solidFill>
              </a:rPr>
              <a:pPr algn="r"/>
              <a:t>5</a:t>
            </a:fld>
            <a:endParaRPr lang="en-CA" b="1">
              <a:solidFill>
                <a:schemeClr val="bg1"/>
              </a:solidFill>
            </a:endParaRPr>
          </a:p>
        </p:txBody>
      </p:sp>
      <p:sp>
        <p:nvSpPr>
          <p:cNvPr id="11" name="Partial Circle 10">
            <a:extLst>
              <a:ext uri="{FF2B5EF4-FFF2-40B4-BE49-F238E27FC236}">
                <a16:creationId xmlns:a16="http://schemas.microsoft.com/office/drawing/2014/main" id="{C42EEDC7-1648-9F5D-2316-5EE3EB729197}"/>
              </a:ext>
            </a:extLst>
          </p:cNvPr>
          <p:cNvSpPr/>
          <p:nvPr/>
        </p:nvSpPr>
        <p:spPr>
          <a:xfrm rot="5400000">
            <a:off x="6153637" y="2004393"/>
            <a:ext cx="1805294" cy="1805294"/>
          </a:xfrm>
          <a:prstGeom prst="pieWedge">
            <a:avLst/>
          </a:prstGeom>
          <a:solidFill>
            <a:srgbClr val="1F4E79"/>
          </a:solidFill>
          <a:ln w="254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CA" sz="1600"/>
          </a:p>
        </p:txBody>
      </p:sp>
      <p:sp>
        <p:nvSpPr>
          <p:cNvPr id="12" name="Partial Circle 6">
            <a:extLst>
              <a:ext uri="{FF2B5EF4-FFF2-40B4-BE49-F238E27FC236}">
                <a16:creationId xmlns:a16="http://schemas.microsoft.com/office/drawing/2014/main" id="{3325EFF0-01DB-D625-5DA7-D689F46035C8}"/>
              </a:ext>
            </a:extLst>
          </p:cNvPr>
          <p:cNvSpPr txBox="1"/>
          <p:nvPr/>
        </p:nvSpPr>
        <p:spPr>
          <a:xfrm>
            <a:off x="6357581" y="2483510"/>
            <a:ext cx="1276535" cy="12765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400" kern="1200"/>
              <a:t>Increase Operating Leverage</a:t>
            </a:r>
          </a:p>
        </p:txBody>
      </p:sp>
      <p:sp>
        <p:nvSpPr>
          <p:cNvPr id="17" name="Partial Circle 16">
            <a:extLst>
              <a:ext uri="{FF2B5EF4-FFF2-40B4-BE49-F238E27FC236}">
                <a16:creationId xmlns:a16="http://schemas.microsoft.com/office/drawing/2014/main" id="{DA48B071-6BB6-6C00-C0BA-51727F837FE5}"/>
              </a:ext>
            </a:extLst>
          </p:cNvPr>
          <p:cNvSpPr/>
          <p:nvPr/>
        </p:nvSpPr>
        <p:spPr>
          <a:xfrm rot="16200000">
            <a:off x="4365089" y="3809085"/>
            <a:ext cx="1805294" cy="1805294"/>
          </a:xfrm>
          <a:prstGeom prst="pieWedge">
            <a:avLst/>
          </a:prstGeom>
          <a:solidFill>
            <a:schemeClr val="accent1">
              <a:lumMod val="50000"/>
            </a:schemeClr>
          </a:solidFill>
          <a:ln w="254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CA" sz="1600"/>
          </a:p>
        </p:txBody>
      </p:sp>
      <p:sp>
        <p:nvSpPr>
          <p:cNvPr id="18" name="Partial Circle 6">
            <a:extLst>
              <a:ext uri="{FF2B5EF4-FFF2-40B4-BE49-F238E27FC236}">
                <a16:creationId xmlns:a16="http://schemas.microsoft.com/office/drawing/2014/main" id="{5CFC320A-483D-F310-376A-9628FF29E312}"/>
              </a:ext>
            </a:extLst>
          </p:cNvPr>
          <p:cNvSpPr txBox="1"/>
          <p:nvPr/>
        </p:nvSpPr>
        <p:spPr>
          <a:xfrm>
            <a:off x="4691953" y="4007470"/>
            <a:ext cx="1276535" cy="12765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400" kern="1200"/>
              <a:t>Expand Technology, Geography, Capacity </a:t>
            </a:r>
          </a:p>
        </p:txBody>
      </p:sp>
      <p:sp>
        <p:nvSpPr>
          <p:cNvPr id="23" name="Partial Circle 22">
            <a:extLst>
              <a:ext uri="{FF2B5EF4-FFF2-40B4-BE49-F238E27FC236}">
                <a16:creationId xmlns:a16="http://schemas.microsoft.com/office/drawing/2014/main" id="{9590ECDA-65B4-BA3E-FEB8-BE2032F71F77}"/>
              </a:ext>
            </a:extLst>
          </p:cNvPr>
          <p:cNvSpPr/>
          <p:nvPr/>
        </p:nvSpPr>
        <p:spPr>
          <a:xfrm rot="10800000">
            <a:off x="6166144" y="3809085"/>
            <a:ext cx="1805294" cy="1805294"/>
          </a:xfrm>
          <a:prstGeom prst="pieWedge">
            <a:avLst/>
          </a:prstGeom>
          <a:solidFill>
            <a:schemeClr val="accent1">
              <a:lumMod val="50000"/>
            </a:schemeClr>
          </a:solidFill>
          <a:ln w="254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CA" sz="1600"/>
          </a:p>
        </p:txBody>
      </p:sp>
      <p:sp>
        <p:nvSpPr>
          <p:cNvPr id="24" name="Partial Circle 6">
            <a:extLst>
              <a:ext uri="{FF2B5EF4-FFF2-40B4-BE49-F238E27FC236}">
                <a16:creationId xmlns:a16="http://schemas.microsoft.com/office/drawing/2014/main" id="{6B234EDF-7805-3986-C876-7899290A79D5}"/>
              </a:ext>
            </a:extLst>
          </p:cNvPr>
          <p:cNvSpPr txBox="1"/>
          <p:nvPr/>
        </p:nvSpPr>
        <p:spPr>
          <a:xfrm>
            <a:off x="6398605" y="4007470"/>
            <a:ext cx="1123613" cy="12765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400" kern="1200"/>
              <a:t>Pursue High Margin Business</a:t>
            </a:r>
          </a:p>
        </p:txBody>
      </p:sp>
      <p:sp>
        <p:nvSpPr>
          <p:cNvPr id="56" name="Isosceles Triangle 55">
            <a:extLst>
              <a:ext uri="{FF2B5EF4-FFF2-40B4-BE49-F238E27FC236}">
                <a16:creationId xmlns:a16="http://schemas.microsoft.com/office/drawing/2014/main" id="{04FB606A-FE3E-482A-E524-7F8A8EF84EFA}"/>
              </a:ext>
            </a:extLst>
          </p:cNvPr>
          <p:cNvSpPr/>
          <p:nvPr/>
        </p:nvSpPr>
        <p:spPr>
          <a:xfrm rot="3093278" flipV="1">
            <a:off x="7842037" y="2016817"/>
            <a:ext cx="250558" cy="1077270"/>
          </a:xfrm>
          <a:prstGeom prst="triangl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Rectangle 57">
            <a:extLst>
              <a:ext uri="{FF2B5EF4-FFF2-40B4-BE49-F238E27FC236}">
                <a16:creationId xmlns:a16="http://schemas.microsoft.com/office/drawing/2014/main" id="{02853131-332F-A4D2-228C-BE1C007E2EA9}"/>
              </a:ext>
            </a:extLst>
          </p:cNvPr>
          <p:cNvSpPr/>
          <p:nvPr/>
        </p:nvSpPr>
        <p:spPr>
          <a:xfrm>
            <a:off x="8110361" y="2018836"/>
            <a:ext cx="1357588" cy="6739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0" name="New shape">
            <a:extLst>
              <a:ext uri="{FF2B5EF4-FFF2-40B4-BE49-F238E27FC236}">
                <a16:creationId xmlns:a16="http://schemas.microsoft.com/office/drawing/2014/main" id="{A0BADA3B-8180-994A-B9E7-5CF23925DD6F}"/>
              </a:ext>
            </a:extLst>
          </p:cNvPr>
          <p:cNvSpPr/>
          <p:nvPr/>
        </p:nvSpPr>
        <p:spPr>
          <a:xfrm>
            <a:off x="8333486" y="2200852"/>
            <a:ext cx="911338" cy="381000"/>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25908" rIns="91440" bIns="45720" rtlCol="0" anchor="t"/>
          <a:lstStyle/>
          <a:p>
            <a:pPr algn="ctr" defTabSz="457200">
              <a:lnSpc>
                <a:spcPct val="110000"/>
              </a:lnSpc>
              <a:spcBef>
                <a:spcPct val="0"/>
              </a:spcBef>
              <a:spcAft>
                <a:spcPct val="0"/>
              </a:spcAft>
            </a:pPr>
            <a:r>
              <a:rPr lang="en-US" sz="1600" b="1">
                <a:solidFill>
                  <a:srgbClr val="3C7434"/>
                </a:solidFill>
              </a:rPr>
              <a:t>Growth</a:t>
            </a:r>
          </a:p>
        </p:txBody>
      </p:sp>
      <p:sp>
        <p:nvSpPr>
          <p:cNvPr id="61" name="Isosceles Triangle 60">
            <a:extLst>
              <a:ext uri="{FF2B5EF4-FFF2-40B4-BE49-F238E27FC236}">
                <a16:creationId xmlns:a16="http://schemas.microsoft.com/office/drawing/2014/main" id="{C0FFD0D2-0FD2-9DB7-1AA6-764AF87C771F}"/>
              </a:ext>
            </a:extLst>
          </p:cNvPr>
          <p:cNvSpPr/>
          <p:nvPr/>
        </p:nvSpPr>
        <p:spPr>
          <a:xfrm rot="18506722">
            <a:off x="7913607" y="4074910"/>
            <a:ext cx="215708" cy="911338"/>
          </a:xfrm>
          <a:prstGeom prst="triangl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2" name="Rectangle 61">
            <a:extLst>
              <a:ext uri="{FF2B5EF4-FFF2-40B4-BE49-F238E27FC236}">
                <a16:creationId xmlns:a16="http://schemas.microsoft.com/office/drawing/2014/main" id="{D79C7194-A26B-8A3F-F1E0-E3B10BDAF793}"/>
              </a:ext>
            </a:extLst>
          </p:cNvPr>
          <p:cNvSpPr/>
          <p:nvPr/>
        </p:nvSpPr>
        <p:spPr>
          <a:xfrm flipV="1">
            <a:off x="8110361" y="4040095"/>
            <a:ext cx="1614898" cy="14194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3" name="New shape">
            <a:extLst>
              <a:ext uri="{FF2B5EF4-FFF2-40B4-BE49-F238E27FC236}">
                <a16:creationId xmlns:a16="http://schemas.microsoft.com/office/drawing/2014/main" id="{C19880CF-436B-EBF8-8A05-7AC6FC8282FD}"/>
              </a:ext>
            </a:extLst>
          </p:cNvPr>
          <p:cNvSpPr/>
          <p:nvPr/>
        </p:nvSpPr>
        <p:spPr>
          <a:xfrm>
            <a:off x="8162743" y="4178662"/>
            <a:ext cx="1510133" cy="381000"/>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25908" rIns="91440" bIns="45720" rtlCol="0" anchor="t"/>
          <a:lstStyle/>
          <a:p>
            <a:pPr algn="ctr" defTabSz="457200">
              <a:spcBef>
                <a:spcPct val="0"/>
              </a:spcBef>
              <a:spcAft>
                <a:spcPct val="0"/>
              </a:spcAft>
            </a:pPr>
            <a:r>
              <a:rPr lang="en-US" sz="1600" b="1">
                <a:solidFill>
                  <a:srgbClr val="3C7434"/>
                </a:solidFill>
              </a:rPr>
              <a:t>Market Positioning</a:t>
            </a:r>
          </a:p>
          <a:p>
            <a:pPr algn="ctr" defTabSz="457200">
              <a:spcBef>
                <a:spcPts val="1200"/>
              </a:spcBef>
              <a:spcAft>
                <a:spcPct val="0"/>
              </a:spcAft>
            </a:pPr>
            <a:r>
              <a:rPr lang="en-US" sz="1600" b="1">
                <a:solidFill>
                  <a:srgbClr val="3C7434"/>
                </a:solidFill>
              </a:rPr>
              <a:t>Advanced Technology</a:t>
            </a:r>
          </a:p>
        </p:txBody>
      </p:sp>
      <p:cxnSp>
        <p:nvCxnSpPr>
          <p:cNvPr id="65" name="Straight Connector 64">
            <a:extLst>
              <a:ext uri="{FF2B5EF4-FFF2-40B4-BE49-F238E27FC236}">
                <a16:creationId xmlns:a16="http://schemas.microsoft.com/office/drawing/2014/main" id="{758A8D00-A62F-BAA1-BD74-4166A7DAB97C}"/>
              </a:ext>
            </a:extLst>
          </p:cNvPr>
          <p:cNvCxnSpPr/>
          <p:nvPr/>
        </p:nvCxnSpPr>
        <p:spPr>
          <a:xfrm>
            <a:off x="8333486" y="4749796"/>
            <a:ext cx="1134463" cy="0"/>
          </a:xfrm>
          <a:prstGeom prst="line">
            <a:avLst/>
          </a:prstGeom>
          <a:ln w="15875">
            <a:solidFill>
              <a:srgbClr val="D7A747"/>
            </a:solidFill>
          </a:ln>
        </p:spPr>
        <p:style>
          <a:lnRef idx="1">
            <a:schemeClr val="accent1"/>
          </a:lnRef>
          <a:fillRef idx="0">
            <a:schemeClr val="accent1"/>
          </a:fillRef>
          <a:effectRef idx="0">
            <a:schemeClr val="accent1"/>
          </a:effectRef>
          <a:fontRef idx="minor">
            <a:schemeClr val="tx1"/>
          </a:fontRef>
        </p:style>
      </p:cxnSp>
      <p:sp>
        <p:nvSpPr>
          <p:cNvPr id="69" name="Isosceles Triangle 68">
            <a:extLst>
              <a:ext uri="{FF2B5EF4-FFF2-40B4-BE49-F238E27FC236}">
                <a16:creationId xmlns:a16="http://schemas.microsoft.com/office/drawing/2014/main" id="{B07EA854-99CB-BD1D-F8AC-8B87A17ED28D}"/>
              </a:ext>
            </a:extLst>
          </p:cNvPr>
          <p:cNvSpPr/>
          <p:nvPr/>
        </p:nvSpPr>
        <p:spPr>
          <a:xfrm rot="13893278" flipV="1">
            <a:off x="4093632" y="4342933"/>
            <a:ext cx="306366" cy="989071"/>
          </a:xfrm>
          <a:prstGeom prst="triangl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0" name="Rectangle 69">
            <a:extLst>
              <a:ext uri="{FF2B5EF4-FFF2-40B4-BE49-F238E27FC236}">
                <a16:creationId xmlns:a16="http://schemas.microsoft.com/office/drawing/2014/main" id="{35F47CC5-9430-96C5-D281-14D49FA828CA}"/>
              </a:ext>
            </a:extLst>
          </p:cNvPr>
          <p:cNvSpPr/>
          <p:nvPr/>
        </p:nvSpPr>
        <p:spPr>
          <a:xfrm rot="10800000">
            <a:off x="2491773" y="4772350"/>
            <a:ext cx="1562515" cy="6739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Rounded Corners 4">
            <a:extLst>
              <a:ext uri="{FF2B5EF4-FFF2-40B4-BE49-F238E27FC236}">
                <a16:creationId xmlns:a16="http://schemas.microsoft.com/office/drawing/2014/main" id="{AD336299-85E9-C485-0C82-71A607C581C7}"/>
              </a:ext>
            </a:extLst>
          </p:cNvPr>
          <p:cNvSpPr txBox="1"/>
          <p:nvPr/>
        </p:nvSpPr>
        <p:spPr>
          <a:xfrm>
            <a:off x="2527233" y="4845355"/>
            <a:ext cx="1479657" cy="6009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770" tIns="64770" rIns="64770" bIns="64770" numCol="1" spcCol="1270" anchor="ctr" anchorCtr="0">
            <a:noAutofit/>
          </a:bodyPr>
          <a:lstStyle/>
          <a:p>
            <a:pPr marL="0" lvl="1" algn="ctr" defTabSz="755650">
              <a:lnSpc>
                <a:spcPct val="90000"/>
              </a:lnSpc>
              <a:spcBef>
                <a:spcPct val="0"/>
              </a:spcBef>
              <a:spcAft>
                <a:spcPct val="15000"/>
              </a:spcAft>
            </a:pPr>
            <a:r>
              <a:rPr lang="en-US" sz="1600" b="1" kern="1200">
                <a:solidFill>
                  <a:srgbClr val="3C7434"/>
                </a:solidFill>
              </a:rPr>
              <a:t>Acquisitions</a:t>
            </a:r>
          </a:p>
        </p:txBody>
      </p:sp>
      <p:sp>
        <p:nvSpPr>
          <p:cNvPr id="81" name="Title 1">
            <a:extLst>
              <a:ext uri="{FF2B5EF4-FFF2-40B4-BE49-F238E27FC236}">
                <a16:creationId xmlns:a16="http://schemas.microsoft.com/office/drawing/2014/main" id="{C3A68B8E-4D69-F7E1-15D7-9718D9DE858B}"/>
              </a:ext>
            </a:extLst>
          </p:cNvPr>
          <p:cNvSpPr txBox="1">
            <a:spLocks/>
          </p:cNvSpPr>
          <p:nvPr/>
        </p:nvSpPr>
        <p:spPr>
          <a:xfrm>
            <a:off x="876300" y="6249229"/>
            <a:ext cx="3175000" cy="4309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a:cs typeface="Arial"/>
              </a:rPr>
              <a:t>TSX: FTG</a:t>
            </a:r>
            <a:endParaRPr lang="en-US" sz="800" b="1">
              <a:cs typeface="Arial" panose="020B0604020202020204" pitchFamily="34" charset="0"/>
            </a:endParaRPr>
          </a:p>
        </p:txBody>
      </p:sp>
      <p:sp>
        <p:nvSpPr>
          <p:cNvPr id="5" name="Partial Circle 4">
            <a:extLst>
              <a:ext uri="{FF2B5EF4-FFF2-40B4-BE49-F238E27FC236}">
                <a16:creationId xmlns:a16="http://schemas.microsoft.com/office/drawing/2014/main" id="{9DFFE263-7830-709B-6E65-DDE76232D9D0}"/>
              </a:ext>
            </a:extLst>
          </p:cNvPr>
          <p:cNvSpPr/>
          <p:nvPr/>
        </p:nvSpPr>
        <p:spPr>
          <a:xfrm>
            <a:off x="3931374" y="1580005"/>
            <a:ext cx="2143645" cy="2143645"/>
          </a:xfrm>
          <a:prstGeom prst="pieWedge">
            <a:avLst/>
          </a:prstGeom>
          <a:solidFill>
            <a:srgbClr val="3C7434"/>
          </a:solidFill>
          <a:ln w="508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CA" sz="1600"/>
          </a:p>
        </p:txBody>
      </p:sp>
      <p:sp>
        <p:nvSpPr>
          <p:cNvPr id="6" name="Partial Circle 6">
            <a:extLst>
              <a:ext uri="{FF2B5EF4-FFF2-40B4-BE49-F238E27FC236}">
                <a16:creationId xmlns:a16="http://schemas.microsoft.com/office/drawing/2014/main" id="{1BF66890-1124-326C-879E-3DE025680BD1}"/>
              </a:ext>
            </a:extLst>
          </p:cNvPr>
          <p:cNvSpPr txBox="1"/>
          <p:nvPr/>
        </p:nvSpPr>
        <p:spPr>
          <a:xfrm>
            <a:off x="4368389" y="2324013"/>
            <a:ext cx="1587137" cy="12765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j-lt"/>
              </a:rPr>
              <a:t>Reduce </a:t>
            </a:r>
            <a:r>
              <a:rPr lang="en-US" sz="1600" b="1" dirty="0">
                <a:latin typeface="+mj-lt"/>
              </a:rPr>
              <a:t>Costs</a:t>
            </a:r>
            <a:r>
              <a:rPr lang="en-US" sz="1600" b="1" kern="1200" dirty="0">
                <a:latin typeface="+mj-lt"/>
              </a:rPr>
              <a:t>, improve </a:t>
            </a:r>
            <a:r>
              <a:rPr lang="en-US" sz="1600" b="1" dirty="0">
                <a:latin typeface="+mj-lt"/>
              </a:rPr>
              <a:t>Efficiencies</a:t>
            </a:r>
            <a:endParaRPr lang="en-US" sz="1600" b="1" kern="1200" dirty="0">
              <a:latin typeface="+mj-lt"/>
            </a:endParaRPr>
          </a:p>
        </p:txBody>
      </p:sp>
      <p:sp>
        <p:nvSpPr>
          <p:cNvPr id="9" name="Oval 8">
            <a:extLst>
              <a:ext uri="{FF2B5EF4-FFF2-40B4-BE49-F238E27FC236}">
                <a16:creationId xmlns:a16="http://schemas.microsoft.com/office/drawing/2014/main" id="{58A7E4C3-D907-2B5F-F346-FC5E397568C8}"/>
              </a:ext>
            </a:extLst>
          </p:cNvPr>
          <p:cNvSpPr/>
          <p:nvPr/>
        </p:nvSpPr>
        <p:spPr>
          <a:xfrm>
            <a:off x="5588675" y="3263792"/>
            <a:ext cx="1164550" cy="11645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Graphic 7">
            <a:extLst>
              <a:ext uri="{FF2B5EF4-FFF2-40B4-BE49-F238E27FC236}">
                <a16:creationId xmlns:a16="http://schemas.microsoft.com/office/drawing/2014/main" id="{61371A91-A362-20D4-8AD0-3980647E9B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8800" y="3313633"/>
            <a:ext cx="1064868" cy="1064868"/>
          </a:xfrm>
          <a:prstGeom prst="rect">
            <a:avLst/>
          </a:prstGeom>
        </p:spPr>
      </p:pic>
      <p:grpSp>
        <p:nvGrpSpPr>
          <p:cNvPr id="4" name="Group 3">
            <a:extLst>
              <a:ext uri="{FF2B5EF4-FFF2-40B4-BE49-F238E27FC236}">
                <a16:creationId xmlns:a16="http://schemas.microsoft.com/office/drawing/2014/main" id="{4C18D9EA-C632-E85E-0932-9E9B07EFBBE6}"/>
              </a:ext>
            </a:extLst>
          </p:cNvPr>
          <p:cNvGrpSpPr/>
          <p:nvPr/>
        </p:nvGrpSpPr>
        <p:grpSpPr>
          <a:xfrm>
            <a:off x="2215484" y="1200796"/>
            <a:ext cx="2270189" cy="1415158"/>
            <a:chOff x="2365142" y="1712756"/>
            <a:chExt cx="2270189" cy="1415158"/>
          </a:xfrm>
        </p:grpSpPr>
        <p:grpSp>
          <p:nvGrpSpPr>
            <p:cNvPr id="3" name="Group 2">
              <a:extLst>
                <a:ext uri="{FF2B5EF4-FFF2-40B4-BE49-F238E27FC236}">
                  <a16:creationId xmlns:a16="http://schemas.microsoft.com/office/drawing/2014/main" id="{1B10263C-2F4A-07D6-F077-AA17184E967E}"/>
                </a:ext>
              </a:extLst>
            </p:cNvPr>
            <p:cNvGrpSpPr/>
            <p:nvPr/>
          </p:nvGrpSpPr>
          <p:grpSpPr>
            <a:xfrm>
              <a:off x="2365142" y="1712756"/>
              <a:ext cx="2270189" cy="1415158"/>
              <a:chOff x="2365142" y="1712756"/>
              <a:chExt cx="2270189" cy="1415158"/>
            </a:xfrm>
          </p:grpSpPr>
          <p:grpSp>
            <p:nvGrpSpPr>
              <p:cNvPr id="71" name="Group 70">
                <a:extLst>
                  <a:ext uri="{FF2B5EF4-FFF2-40B4-BE49-F238E27FC236}">
                    <a16:creationId xmlns:a16="http://schemas.microsoft.com/office/drawing/2014/main" id="{4F15532B-95F7-08D2-A211-38B39B4DB202}"/>
                  </a:ext>
                </a:extLst>
              </p:cNvPr>
              <p:cNvGrpSpPr/>
              <p:nvPr/>
            </p:nvGrpSpPr>
            <p:grpSpPr>
              <a:xfrm rot="10800000">
                <a:off x="2365142" y="1712756"/>
                <a:ext cx="2270189" cy="1415158"/>
                <a:chOff x="7280512" y="4442894"/>
                <a:chExt cx="2270189" cy="1415158"/>
              </a:xfrm>
            </p:grpSpPr>
            <p:sp>
              <p:nvSpPr>
                <p:cNvPr id="72" name="Isosceles Triangle 71">
                  <a:extLst>
                    <a:ext uri="{FF2B5EF4-FFF2-40B4-BE49-F238E27FC236}">
                      <a16:creationId xmlns:a16="http://schemas.microsoft.com/office/drawing/2014/main" id="{24A643C9-4F3A-3AA5-90D1-ADD76608B581}"/>
                    </a:ext>
                  </a:extLst>
                </p:cNvPr>
                <p:cNvSpPr/>
                <p:nvPr/>
              </p:nvSpPr>
              <p:spPr>
                <a:xfrm rot="18506722">
                  <a:off x="7675698" y="4356490"/>
                  <a:ext cx="311469" cy="1101841"/>
                </a:xfrm>
                <a:prstGeom prst="triangle">
                  <a:avLst>
                    <a:gd name="adj" fmla="val 0"/>
                  </a:avLst>
                </a:prstGeom>
                <a:solidFill>
                  <a:srgbClr val="3C7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3" name="Rectangle 72">
                  <a:extLst>
                    <a:ext uri="{FF2B5EF4-FFF2-40B4-BE49-F238E27FC236}">
                      <a16:creationId xmlns:a16="http://schemas.microsoft.com/office/drawing/2014/main" id="{12E0D570-D55E-8C37-9ACE-3CDE6A3CB187}"/>
                    </a:ext>
                  </a:extLst>
                </p:cNvPr>
                <p:cNvSpPr/>
                <p:nvPr/>
              </p:nvSpPr>
              <p:spPr>
                <a:xfrm flipV="1">
                  <a:off x="7935803" y="4442894"/>
                  <a:ext cx="1614898" cy="1415158"/>
                </a:xfrm>
                <a:prstGeom prst="rect">
                  <a:avLst/>
                </a:prstGeom>
                <a:solidFill>
                  <a:srgbClr val="3C74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75" name="New shape">
                <a:extLst>
                  <a:ext uri="{FF2B5EF4-FFF2-40B4-BE49-F238E27FC236}">
                    <a16:creationId xmlns:a16="http://schemas.microsoft.com/office/drawing/2014/main" id="{019B7AC2-108F-60C8-9717-7D972BB2FDC3}"/>
                  </a:ext>
                </a:extLst>
              </p:cNvPr>
              <p:cNvSpPr/>
              <p:nvPr/>
            </p:nvSpPr>
            <p:spPr>
              <a:xfrm>
                <a:off x="2417213" y="1848605"/>
                <a:ext cx="1510133" cy="381000"/>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25908" rIns="91440" bIns="45720" rtlCol="0" anchor="t"/>
              <a:lstStyle/>
              <a:p>
                <a:pPr algn="ctr" defTabSz="457200">
                  <a:spcBef>
                    <a:spcPct val="0"/>
                  </a:spcBef>
                  <a:spcAft>
                    <a:spcPct val="0"/>
                  </a:spcAft>
                </a:pPr>
                <a:r>
                  <a:rPr lang="en-US" sz="1600" b="1">
                    <a:solidFill>
                      <a:schemeClr val="bg1"/>
                    </a:solidFill>
                  </a:rPr>
                  <a:t>Operating Performance</a:t>
                </a:r>
              </a:p>
              <a:p>
                <a:pPr algn="ctr" defTabSz="457200">
                  <a:spcBef>
                    <a:spcPts val="1200"/>
                  </a:spcBef>
                  <a:spcAft>
                    <a:spcPct val="0"/>
                  </a:spcAft>
                </a:pPr>
                <a:r>
                  <a:rPr lang="en-US" sz="1600" b="1">
                    <a:solidFill>
                      <a:schemeClr val="bg1"/>
                    </a:solidFill>
                  </a:rPr>
                  <a:t>Deliver Value to Customers</a:t>
                </a:r>
              </a:p>
            </p:txBody>
          </p:sp>
        </p:grpSp>
        <p:cxnSp>
          <p:nvCxnSpPr>
            <p:cNvPr id="76" name="Straight Connector 75">
              <a:extLst>
                <a:ext uri="{FF2B5EF4-FFF2-40B4-BE49-F238E27FC236}">
                  <a16:creationId xmlns:a16="http://schemas.microsoft.com/office/drawing/2014/main" id="{1661D00E-6C0D-CA64-95E5-2BFF92979616}"/>
                </a:ext>
              </a:extLst>
            </p:cNvPr>
            <p:cNvCxnSpPr/>
            <p:nvPr/>
          </p:nvCxnSpPr>
          <p:spPr>
            <a:xfrm>
              <a:off x="2587956" y="2419739"/>
              <a:ext cx="1134463" cy="0"/>
            </a:xfrm>
            <a:prstGeom prst="line">
              <a:avLst/>
            </a:prstGeom>
            <a:ln w="15875">
              <a:solidFill>
                <a:srgbClr val="D7A747"/>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3774397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66000" fill="hold" grpId="0" nodeType="withEffect" p14:presetBounceEnd="66000">
                                      <p:stCondLst>
                                        <p:cond delay="0"/>
                                      </p:stCondLst>
                                      <p:childTnLst>
                                        <p:animScale p14:bounceEnd="66000">
                                          <p:cBhvr>
                                            <p:cTn id="6" dur="5000" fill="hold"/>
                                            <p:tgtEl>
                                              <p:spTgt spid="5"/>
                                            </p:tgtEl>
                                          </p:cBhvr>
                                          <p:by x="110000" y="110000"/>
                                        </p:animScale>
                                      </p:childTnLst>
                                    </p:cTn>
                                  </p:par>
                                  <p:par>
                                    <p:cTn id="7" presetID="6" presetClass="emph" presetSubtype="0" accel="66000" fill="hold" grpId="0" nodeType="withEffect" p14:presetBounceEnd="66000">
                                      <p:stCondLst>
                                        <p:cond delay="250"/>
                                      </p:stCondLst>
                                      <p:childTnLst>
                                        <p:animScale p14:bounceEnd="66000">
                                          <p:cBhvr>
                                            <p:cTn id="8" dur="5000" fill="hold"/>
                                            <p:tgtEl>
                                              <p:spTgt spid="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66000" fill="hold" grpId="0" nodeType="withEffect">
                                      <p:stCondLst>
                                        <p:cond delay="0"/>
                                      </p:stCondLst>
                                      <p:childTnLst>
                                        <p:animScale>
                                          <p:cBhvr>
                                            <p:cTn id="6" dur="5000" fill="hold"/>
                                            <p:tgtEl>
                                              <p:spTgt spid="5"/>
                                            </p:tgtEl>
                                          </p:cBhvr>
                                          <p:by x="110000" y="110000"/>
                                        </p:animScale>
                                      </p:childTnLst>
                                    </p:cTn>
                                  </p:par>
                                  <p:par>
                                    <p:cTn id="7" presetID="6" presetClass="emph" presetSubtype="0" accel="66000" fill="hold" grpId="0" nodeType="withEffect">
                                      <p:stCondLst>
                                        <p:cond delay="250"/>
                                      </p:stCondLst>
                                      <p:childTnLst>
                                        <p:animScale>
                                          <p:cBhvr>
                                            <p:cTn id="8" dur="5000" fill="hold"/>
                                            <p:tgtEl>
                                              <p:spTgt spid="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89A34A11-E2C2-5FEA-AB0F-94E94E282394}"/>
              </a:ext>
            </a:extLst>
          </p:cNvPr>
          <p:cNvSpPr/>
          <p:nvPr/>
        </p:nvSpPr>
        <p:spPr>
          <a:xfrm>
            <a:off x="754940" y="1402527"/>
            <a:ext cx="10655181" cy="4581332"/>
          </a:xfrm>
          <a:prstGeom prst="roundRect">
            <a:avLst>
              <a:gd name="adj" fmla="val 11147"/>
            </a:avLst>
          </a:prstGeom>
          <a:solidFill>
            <a:srgbClr val="FFFFFF">
              <a:alpha val="6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p:cNvSpPr>
            <a:spLocks noGrp="1"/>
          </p:cNvSpPr>
          <p:nvPr>
            <p:ph idx="1"/>
          </p:nvPr>
        </p:nvSpPr>
        <p:spPr>
          <a:xfrm>
            <a:off x="1044647" y="1750462"/>
            <a:ext cx="3978986" cy="4200759"/>
          </a:xfrm>
        </p:spPr>
        <p:txBody>
          <a:bodyPr>
            <a:normAutofit/>
          </a:bodyPr>
          <a:lstStyle/>
          <a:p>
            <a:pPr>
              <a:buFont typeface="Wingdings" panose="05000000000000000000" pitchFamily="2" charset="2"/>
              <a:buChar char="§"/>
            </a:pPr>
            <a:r>
              <a:rPr lang="en-US" sz="1700">
                <a:solidFill>
                  <a:srgbClr val="3C7434"/>
                </a:solidFill>
                <a:latin typeface="+mj-lt"/>
              </a:rPr>
              <a:t>​Build/Strengthen the team</a:t>
            </a:r>
            <a:endParaRPr lang="en-US" sz="1600">
              <a:solidFill>
                <a:schemeClr val="tx1"/>
              </a:solidFill>
              <a:cs typeface="Arial"/>
            </a:endParaRPr>
          </a:p>
          <a:p>
            <a:pPr>
              <a:spcBef>
                <a:spcPts val="1200"/>
              </a:spcBef>
              <a:buFont typeface="Wingdings" panose="05000000000000000000" pitchFamily="2" charset="2"/>
              <a:buChar char="§"/>
            </a:pPr>
            <a:r>
              <a:rPr lang="en-US" sz="1700">
                <a:solidFill>
                  <a:srgbClr val="3C7434"/>
                </a:solidFill>
                <a:latin typeface="+mj-lt"/>
              </a:rPr>
              <a:t>Standardize FTG operating system across the company:</a:t>
            </a:r>
            <a:endParaRPr lang="en-US" sz="1700">
              <a:solidFill>
                <a:srgbClr val="3C7434"/>
              </a:solidFill>
              <a:latin typeface="+mj-lt"/>
              <a:cs typeface="Arial"/>
            </a:endParaRPr>
          </a:p>
          <a:p>
            <a:pPr lvl="1">
              <a:buFont typeface="Wingdings" panose="05000000000000000000" pitchFamily="2" charset="2"/>
              <a:buChar char="§"/>
            </a:pPr>
            <a:r>
              <a:rPr lang="en-US" sz="1600">
                <a:solidFill>
                  <a:srgbClr val="3C7434"/>
                </a:solidFill>
              </a:rPr>
              <a:t>​</a:t>
            </a:r>
            <a:r>
              <a:rPr lang="en-US" sz="1600">
                <a:solidFill>
                  <a:schemeClr val="tx1"/>
                </a:solidFill>
              </a:rPr>
              <a:t>Leverage best practices from inside and outside FTG</a:t>
            </a:r>
            <a:endParaRPr lang="en-US" sz="1600">
              <a:solidFill>
                <a:schemeClr val="tx1"/>
              </a:solidFill>
              <a:cs typeface="Arial"/>
            </a:endParaRPr>
          </a:p>
          <a:p>
            <a:pPr lvl="1">
              <a:buFont typeface="Wingdings" panose="05000000000000000000" pitchFamily="2" charset="2"/>
              <a:buChar char="§"/>
            </a:pPr>
            <a:r>
              <a:rPr lang="en-US" sz="1600">
                <a:solidFill>
                  <a:srgbClr val="3C7434"/>
                </a:solidFill>
              </a:rPr>
              <a:t>​</a:t>
            </a:r>
            <a:r>
              <a:rPr lang="en-US" sz="1600">
                <a:solidFill>
                  <a:schemeClr val="tx1"/>
                </a:solidFill>
              </a:rPr>
              <a:t>Ensure consistent performance across all sites</a:t>
            </a:r>
            <a:endParaRPr lang="en-US" sz="1600">
              <a:solidFill>
                <a:schemeClr val="tx1"/>
              </a:solidFill>
              <a:cs typeface="Arial"/>
            </a:endParaRPr>
          </a:p>
          <a:p>
            <a:pPr lvl="1">
              <a:buFont typeface="Wingdings" panose="05000000000000000000" pitchFamily="2" charset="2"/>
              <a:buChar char="§"/>
            </a:pPr>
            <a:r>
              <a:rPr lang="en-US" sz="1600">
                <a:solidFill>
                  <a:srgbClr val="3C7434"/>
                </a:solidFill>
              </a:rPr>
              <a:t>​</a:t>
            </a:r>
            <a:r>
              <a:rPr lang="en-US" sz="1600">
                <a:solidFill>
                  <a:schemeClr val="tx1"/>
                </a:solidFill>
              </a:rPr>
              <a:t>Ensure standard reporting across the company</a:t>
            </a:r>
            <a:endParaRPr lang="en-US" sz="1600">
              <a:solidFill>
                <a:schemeClr val="tx1"/>
              </a:solidFill>
              <a:cs typeface="Arial"/>
            </a:endParaRPr>
          </a:p>
          <a:p>
            <a:pPr>
              <a:spcBef>
                <a:spcPts val="1200"/>
              </a:spcBef>
              <a:buFont typeface="Wingdings" panose="05000000000000000000" pitchFamily="2" charset="2"/>
              <a:buChar char="§"/>
            </a:pPr>
            <a:r>
              <a:rPr lang="en-US" sz="1700">
                <a:solidFill>
                  <a:srgbClr val="3C7434"/>
                </a:solidFill>
                <a:latin typeface="+mj-lt"/>
              </a:rPr>
              <a:t>Drive Efficiencies</a:t>
            </a:r>
            <a:endParaRPr lang="en-US" sz="1700">
              <a:solidFill>
                <a:srgbClr val="3C7434"/>
              </a:solidFill>
              <a:latin typeface="+mj-lt"/>
              <a:cs typeface="Arial"/>
            </a:endParaRPr>
          </a:p>
          <a:p>
            <a:pPr lvl="1">
              <a:buFont typeface="Wingdings" panose="05000000000000000000" pitchFamily="2" charset="2"/>
              <a:buChar char="§"/>
            </a:pPr>
            <a:r>
              <a:rPr lang="en-US" sz="1600">
                <a:solidFill>
                  <a:srgbClr val="3C7434"/>
                </a:solidFill>
              </a:rPr>
              <a:t>​</a:t>
            </a:r>
            <a:r>
              <a:rPr lang="en-US" sz="1600">
                <a:solidFill>
                  <a:schemeClr val="tx1"/>
                </a:solidFill>
              </a:rPr>
              <a:t>Understand key metrics</a:t>
            </a:r>
            <a:endParaRPr lang="en-US" sz="1600">
              <a:solidFill>
                <a:schemeClr val="tx1"/>
              </a:solidFill>
              <a:cs typeface="Arial"/>
            </a:endParaRPr>
          </a:p>
          <a:p>
            <a:pPr lvl="1">
              <a:buFont typeface="Wingdings" panose="05000000000000000000" pitchFamily="2" charset="2"/>
              <a:buChar char="§"/>
            </a:pPr>
            <a:r>
              <a:rPr lang="en-US" sz="1600">
                <a:solidFill>
                  <a:srgbClr val="3C7434"/>
                </a:solidFill>
              </a:rPr>
              <a:t>​</a:t>
            </a:r>
            <a:r>
              <a:rPr lang="en-US" sz="1600">
                <a:solidFill>
                  <a:schemeClr val="tx1"/>
                </a:solidFill>
              </a:rPr>
              <a:t>Streamline processes</a:t>
            </a:r>
            <a:endParaRPr lang="en-US" sz="1600">
              <a:solidFill>
                <a:schemeClr val="tx1"/>
              </a:solidFill>
              <a:cs typeface="Arial"/>
            </a:endParaRPr>
          </a:p>
          <a:p>
            <a:pPr lvl="1">
              <a:buFont typeface="Wingdings" panose="05000000000000000000" pitchFamily="2" charset="2"/>
              <a:buChar char="§"/>
            </a:pPr>
            <a:r>
              <a:rPr lang="en-US" sz="1600">
                <a:solidFill>
                  <a:srgbClr val="3C7434"/>
                </a:solidFill>
              </a:rPr>
              <a:t>​</a:t>
            </a:r>
            <a:r>
              <a:rPr lang="en-US" sz="1600">
                <a:solidFill>
                  <a:schemeClr val="tx1"/>
                </a:solidFill>
              </a:rPr>
              <a:t>Automate</a:t>
            </a:r>
            <a:endParaRPr lang="en-US" sz="1600">
              <a:solidFill>
                <a:schemeClr val="tx1"/>
              </a:solidFill>
              <a:cs typeface="Arial"/>
            </a:endParaRPr>
          </a:p>
        </p:txBody>
      </p:sp>
      <p:sp>
        <p:nvSpPr>
          <p:cNvPr id="26" name="Title 1">
            <a:extLst>
              <a:ext uri="{FF2B5EF4-FFF2-40B4-BE49-F238E27FC236}">
                <a16:creationId xmlns:a16="http://schemas.microsoft.com/office/drawing/2014/main" id="{5C1E0B1E-28AF-D530-4947-9052F4137156}"/>
              </a:ext>
            </a:extLst>
          </p:cNvPr>
          <p:cNvSpPr txBox="1">
            <a:spLocks/>
          </p:cNvSpPr>
          <p:nvPr/>
        </p:nvSpPr>
        <p:spPr>
          <a:xfrm>
            <a:off x="876300" y="6249229"/>
            <a:ext cx="3175000" cy="4309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a:cs typeface="Arial"/>
              </a:rPr>
              <a:t>TSX: FTG</a:t>
            </a:r>
            <a:endParaRPr lang="en-US" sz="800" b="1">
              <a:cs typeface="Arial" panose="020B0604020202020204" pitchFamily="34" charset="0"/>
            </a:endParaRPr>
          </a:p>
        </p:txBody>
      </p:sp>
      <p:pic>
        <p:nvPicPr>
          <p:cNvPr id="6" name="Media1">
            <a:hlinkClick r:id="" action="ppaction://media"/>
            <a:extLst>
              <a:ext uri="{FF2B5EF4-FFF2-40B4-BE49-F238E27FC236}">
                <a16:creationId xmlns:a16="http://schemas.microsoft.com/office/drawing/2014/main" id="{53AE20F9-3DC6-10F0-B60E-34B1A16656C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50" r="1950"/>
          <a:stretch/>
        </p:blipFill>
        <p:spPr>
          <a:xfrm>
            <a:off x="4991944" y="1891018"/>
            <a:ext cx="6155409" cy="3604350"/>
          </a:xfrm>
          <a:prstGeom prst="rect">
            <a:avLst/>
          </a:prstGeom>
        </p:spPr>
      </p:pic>
      <p:sp>
        <p:nvSpPr>
          <p:cNvPr id="5" name="Title 1">
            <a:extLst>
              <a:ext uri="{FF2B5EF4-FFF2-40B4-BE49-F238E27FC236}">
                <a16:creationId xmlns:a16="http://schemas.microsoft.com/office/drawing/2014/main" id="{56890A19-B698-3A42-7EF0-16BDBDE7C6C9}"/>
              </a:ext>
            </a:extLst>
          </p:cNvPr>
          <p:cNvSpPr txBox="1">
            <a:spLocks/>
          </p:cNvSpPr>
          <p:nvPr/>
        </p:nvSpPr>
        <p:spPr>
          <a:xfrm>
            <a:off x="648854" y="216271"/>
            <a:ext cx="7016541" cy="571499"/>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a:solidFill>
                  <a:srgbClr val="3C7434"/>
                </a:solidFill>
              </a:rPr>
              <a:t>FTG Operating System</a:t>
            </a:r>
          </a:p>
        </p:txBody>
      </p:sp>
      <p:sp>
        <p:nvSpPr>
          <p:cNvPr id="7" name="TextBox 6">
            <a:extLst>
              <a:ext uri="{FF2B5EF4-FFF2-40B4-BE49-F238E27FC236}">
                <a16:creationId xmlns:a16="http://schemas.microsoft.com/office/drawing/2014/main" id="{03320AB3-1F37-71B7-6144-6B15BB6ADB42}"/>
              </a:ext>
            </a:extLst>
          </p:cNvPr>
          <p:cNvSpPr txBox="1"/>
          <p:nvPr/>
        </p:nvSpPr>
        <p:spPr>
          <a:xfrm>
            <a:off x="648854" y="681678"/>
            <a:ext cx="10761267"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latin typeface="+mj-lt"/>
                <a:cs typeface="Hind"/>
              </a:rPr>
              <a:t>Solidifying Leadership Team – </a:t>
            </a:r>
            <a:br>
              <a:rPr lang="en-US" sz="1700">
                <a:latin typeface="+mj-lt"/>
                <a:cs typeface="Hind"/>
              </a:rPr>
            </a:br>
            <a:r>
              <a:rPr lang="en-US" sz="1700">
                <a:cs typeface="Hind"/>
              </a:rPr>
              <a:t>Laying The Groundwork To Scale Effectively, Without Compromising Performance </a:t>
            </a:r>
          </a:p>
        </p:txBody>
      </p:sp>
    </p:spTree>
    <p:extLst>
      <p:ext uri="{BB962C8B-B14F-4D97-AF65-F5344CB8AC3E}">
        <p14:creationId xmlns:p14="http://schemas.microsoft.com/office/powerpoint/2010/main" val="39559458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repeatCount="indefinite"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8798040-2C4E-CB46-4C88-63D6658B03DD}"/>
              </a:ext>
            </a:extLst>
          </p:cNvPr>
          <p:cNvSpPr/>
          <p:nvPr/>
        </p:nvSpPr>
        <p:spPr>
          <a:xfrm>
            <a:off x="908862" y="1559591"/>
            <a:ext cx="10655181" cy="4562917"/>
          </a:xfrm>
          <a:prstGeom prst="roundRect">
            <a:avLst>
              <a:gd name="adj" fmla="val 11147"/>
            </a:avLst>
          </a:prstGeom>
          <a:solidFill>
            <a:srgbClr val="FFFFFF">
              <a:alpha val="6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1">
            <a:extLst>
              <a:ext uri="{FF2B5EF4-FFF2-40B4-BE49-F238E27FC236}">
                <a16:creationId xmlns:a16="http://schemas.microsoft.com/office/drawing/2014/main" id="{586942C9-E6CA-9961-DE98-CDDB4BADF285}"/>
              </a:ext>
            </a:extLst>
          </p:cNvPr>
          <p:cNvSpPr txBox="1">
            <a:spLocks/>
          </p:cNvSpPr>
          <p:nvPr/>
        </p:nvSpPr>
        <p:spPr>
          <a:xfrm>
            <a:off x="701463" y="273015"/>
            <a:ext cx="9865111" cy="571499"/>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C7434"/>
                </a:solidFill>
                <a:cs typeface="Hind SemiBold"/>
              </a:rPr>
              <a:t>FTG - Strong Leadership Team</a:t>
            </a:r>
          </a:p>
        </p:txBody>
      </p:sp>
      <p:sp>
        <p:nvSpPr>
          <p:cNvPr id="4" name="TextBox 3">
            <a:extLst>
              <a:ext uri="{FF2B5EF4-FFF2-40B4-BE49-F238E27FC236}">
                <a16:creationId xmlns:a16="http://schemas.microsoft.com/office/drawing/2014/main" id="{3B719A32-0F02-D7B8-87C8-65A81F428703}"/>
              </a:ext>
            </a:extLst>
          </p:cNvPr>
          <p:cNvSpPr txBox="1"/>
          <p:nvPr/>
        </p:nvSpPr>
        <p:spPr>
          <a:xfrm>
            <a:off x="701463" y="729852"/>
            <a:ext cx="11069981"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latin typeface="+mj-lt"/>
              </a:rPr>
              <a:t>Operational Excellence – </a:t>
            </a:r>
            <a:br>
              <a:rPr lang="en-US" sz="1700" dirty="0">
                <a:latin typeface="+mj-lt"/>
              </a:rPr>
            </a:br>
            <a:r>
              <a:rPr lang="en-US" sz="1700" dirty="0"/>
              <a:t>Building the team to support future growth and success –with dramatically increased bench-strength</a:t>
            </a:r>
            <a:endParaRPr lang="en-US" sz="1700" dirty="0">
              <a:cs typeface="Hind"/>
            </a:endParaRPr>
          </a:p>
        </p:txBody>
      </p:sp>
      <p:sp>
        <p:nvSpPr>
          <p:cNvPr id="5" name="Oval 4">
            <a:extLst>
              <a:ext uri="{FF2B5EF4-FFF2-40B4-BE49-F238E27FC236}">
                <a16:creationId xmlns:a16="http://schemas.microsoft.com/office/drawing/2014/main" id="{7D9C501C-626E-09D2-513D-6E75B751D3D4}"/>
              </a:ext>
            </a:extLst>
          </p:cNvPr>
          <p:cNvSpPr/>
          <p:nvPr/>
        </p:nvSpPr>
        <p:spPr>
          <a:xfrm>
            <a:off x="236233" y="6085466"/>
            <a:ext cx="606829" cy="606829"/>
          </a:xfrm>
          <a:prstGeom prst="ellipse">
            <a:avLst/>
          </a:prstGeom>
          <a:blipFill rotWithShape="1">
            <a:blip r:embed="rId2"/>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6" name="Slide Number Placeholder 5">
            <a:extLst>
              <a:ext uri="{FF2B5EF4-FFF2-40B4-BE49-F238E27FC236}">
                <a16:creationId xmlns:a16="http://schemas.microsoft.com/office/drawing/2014/main" id="{D884D24B-4CF2-F829-823E-1E165ACF0550}"/>
              </a:ext>
            </a:extLst>
          </p:cNvPr>
          <p:cNvSpPr txBox="1">
            <a:spLocks/>
          </p:cNvSpPr>
          <p:nvPr/>
        </p:nvSpPr>
        <p:spPr>
          <a:xfrm>
            <a:off x="11125409" y="6279544"/>
            <a:ext cx="749968" cy="365125"/>
          </a:xfrm>
          <a:prstGeom prst="rect">
            <a:avLst/>
          </a:prstGeom>
        </p:spPr>
        <p:txBody>
          <a:bodyPr/>
          <a:lstStyle>
            <a:defPPr>
              <a:defRPr lang="en-US"/>
            </a:defPPr>
            <a:lvl1pPr marL="0" algn="l" defTabSz="914400" rtl="0" eaLnBrk="1" latinLnBrk="0" hangingPunct="1">
              <a:defRPr lang="en-US" sz="1200" kern="1200" smtClean="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A47E1BB-4538-49FA-9D62-2EF2D3DB0F85}" type="slidenum">
              <a:rPr lang="en-CA" b="1" smtClean="0"/>
              <a:pPr algn="r"/>
              <a:t>7</a:t>
            </a:fld>
            <a:endParaRPr lang="en-CA" b="1"/>
          </a:p>
        </p:txBody>
      </p:sp>
      <p:sp>
        <p:nvSpPr>
          <p:cNvPr id="7" name="Rectangle 6">
            <a:extLst>
              <a:ext uri="{FF2B5EF4-FFF2-40B4-BE49-F238E27FC236}">
                <a16:creationId xmlns:a16="http://schemas.microsoft.com/office/drawing/2014/main" id="{7EC7D2EB-9DD3-49C8-EAB3-42398B720119}"/>
              </a:ext>
            </a:extLst>
          </p:cNvPr>
          <p:cNvSpPr/>
          <p:nvPr/>
        </p:nvSpPr>
        <p:spPr>
          <a:xfrm>
            <a:off x="5203676" y="1909314"/>
            <a:ext cx="1849348" cy="690720"/>
          </a:xfrm>
          <a:prstGeom prst="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rtlCol="0" anchor="ctr"/>
          <a:lstStyle/>
          <a:p>
            <a:pPr algn="ctr"/>
            <a:r>
              <a:rPr lang="en-CA" sz="1600">
                <a:latin typeface="+mj-lt"/>
              </a:rPr>
              <a:t>Brad Bourne</a:t>
            </a:r>
            <a:br>
              <a:rPr lang="en-CA" sz="1600">
                <a:latin typeface="+mj-lt"/>
              </a:rPr>
            </a:br>
            <a:r>
              <a:rPr lang="en-CA" sz="1600"/>
              <a:t>CEO</a:t>
            </a:r>
          </a:p>
        </p:txBody>
      </p:sp>
      <p:sp>
        <p:nvSpPr>
          <p:cNvPr id="8" name="Rectangle 7">
            <a:extLst>
              <a:ext uri="{FF2B5EF4-FFF2-40B4-BE49-F238E27FC236}">
                <a16:creationId xmlns:a16="http://schemas.microsoft.com/office/drawing/2014/main" id="{C3BA0DE8-9FF9-50C8-5EF4-5FA71AE598FB}"/>
              </a:ext>
            </a:extLst>
          </p:cNvPr>
          <p:cNvSpPr/>
          <p:nvPr/>
        </p:nvSpPr>
        <p:spPr>
          <a:xfrm>
            <a:off x="1584886" y="3451291"/>
            <a:ext cx="1847088" cy="711286"/>
          </a:xfrm>
          <a:prstGeom prst="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45720" rtlCol="0" anchor="ctr"/>
          <a:lstStyle/>
          <a:p>
            <a:pPr algn="ctr"/>
            <a:r>
              <a:rPr lang="en-CA" sz="1600" dirty="0">
                <a:latin typeface="+mj-lt"/>
              </a:rPr>
              <a:t>Jamie Crichton</a:t>
            </a:r>
          </a:p>
          <a:p>
            <a:pPr algn="ctr"/>
            <a:r>
              <a:rPr lang="en-CA" sz="1600" dirty="0">
                <a:latin typeface="+mj-lt"/>
              </a:rPr>
              <a:t>CFO</a:t>
            </a:r>
            <a:endParaRPr lang="en-US" dirty="0"/>
          </a:p>
        </p:txBody>
      </p:sp>
      <p:sp>
        <p:nvSpPr>
          <p:cNvPr id="9" name="Rectangle 8">
            <a:extLst>
              <a:ext uri="{FF2B5EF4-FFF2-40B4-BE49-F238E27FC236}">
                <a16:creationId xmlns:a16="http://schemas.microsoft.com/office/drawing/2014/main" id="{368ADB64-770D-7483-0BEA-2D02B481ECDF}"/>
              </a:ext>
            </a:extLst>
          </p:cNvPr>
          <p:cNvSpPr/>
          <p:nvPr/>
        </p:nvSpPr>
        <p:spPr>
          <a:xfrm>
            <a:off x="3722262" y="3451727"/>
            <a:ext cx="1847088" cy="710850"/>
          </a:xfrm>
          <a:prstGeom prst="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45720" rtlCol="0" anchor="ctr"/>
          <a:lstStyle/>
          <a:p>
            <a:pPr algn="ctr"/>
            <a:r>
              <a:rPr lang="en-CA" sz="1600" dirty="0">
                <a:latin typeface="+mj-lt"/>
              </a:rPr>
              <a:t>Peter Dimopoulos</a:t>
            </a:r>
          </a:p>
          <a:p>
            <a:pPr algn="ctr"/>
            <a:r>
              <a:rPr lang="en-CA" sz="1600" dirty="0">
                <a:latin typeface="Hind"/>
                <a:cs typeface="Hind SemiBold"/>
              </a:rPr>
              <a:t>VP Sales</a:t>
            </a:r>
          </a:p>
        </p:txBody>
      </p:sp>
      <p:sp>
        <p:nvSpPr>
          <p:cNvPr id="11" name="Rectangle 10">
            <a:extLst>
              <a:ext uri="{FF2B5EF4-FFF2-40B4-BE49-F238E27FC236}">
                <a16:creationId xmlns:a16="http://schemas.microsoft.com/office/drawing/2014/main" id="{FA52E176-E79C-8CEB-54C7-61AEC1CD86F0}"/>
              </a:ext>
            </a:extLst>
          </p:cNvPr>
          <p:cNvSpPr/>
          <p:nvPr/>
        </p:nvSpPr>
        <p:spPr>
          <a:xfrm>
            <a:off x="6604974" y="3451290"/>
            <a:ext cx="1847088" cy="711287"/>
          </a:xfrm>
          <a:prstGeom prst="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45720" rtlCol="0" anchor="ctr"/>
          <a:lstStyle/>
          <a:p>
            <a:pPr algn="ctr"/>
            <a:r>
              <a:rPr lang="en-CA" sz="1600" dirty="0">
                <a:latin typeface="+mj-lt"/>
              </a:rPr>
              <a:t>Bill Sezate</a:t>
            </a:r>
          </a:p>
          <a:p>
            <a:pPr algn="ctr"/>
            <a:r>
              <a:rPr lang="en-CA" sz="1600" dirty="0"/>
              <a:t>EVP Circuits</a:t>
            </a:r>
          </a:p>
        </p:txBody>
      </p:sp>
      <p:sp>
        <p:nvSpPr>
          <p:cNvPr id="15" name="Rectangle 14">
            <a:extLst>
              <a:ext uri="{FF2B5EF4-FFF2-40B4-BE49-F238E27FC236}">
                <a16:creationId xmlns:a16="http://schemas.microsoft.com/office/drawing/2014/main" id="{E54CB3ED-832B-A5CD-5B6A-AC73CA28BF28}"/>
              </a:ext>
            </a:extLst>
          </p:cNvPr>
          <p:cNvSpPr/>
          <p:nvPr/>
        </p:nvSpPr>
        <p:spPr>
          <a:xfrm>
            <a:off x="8715842" y="3451290"/>
            <a:ext cx="1847088" cy="711287"/>
          </a:xfrm>
          <a:prstGeom prst="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45720" rtlCol="0" anchor="ctr"/>
          <a:lstStyle/>
          <a:p>
            <a:pPr algn="ctr"/>
            <a:r>
              <a:rPr lang="en-CA" sz="1600" dirty="0">
                <a:latin typeface="+mj-lt"/>
              </a:rPr>
              <a:t>Marko Viinikka</a:t>
            </a:r>
          </a:p>
          <a:p>
            <a:pPr algn="ctr"/>
            <a:r>
              <a:rPr lang="en-CA" sz="1600" dirty="0"/>
              <a:t>EVP Aerospace</a:t>
            </a:r>
          </a:p>
        </p:txBody>
      </p:sp>
      <p:sp>
        <p:nvSpPr>
          <p:cNvPr id="16" name="Title 1">
            <a:extLst>
              <a:ext uri="{FF2B5EF4-FFF2-40B4-BE49-F238E27FC236}">
                <a16:creationId xmlns:a16="http://schemas.microsoft.com/office/drawing/2014/main" id="{9007F646-1FEA-2422-C48C-5CC8789EF49A}"/>
              </a:ext>
            </a:extLst>
          </p:cNvPr>
          <p:cNvSpPr txBox="1">
            <a:spLocks/>
          </p:cNvSpPr>
          <p:nvPr/>
        </p:nvSpPr>
        <p:spPr>
          <a:xfrm>
            <a:off x="876300" y="6249229"/>
            <a:ext cx="3175000" cy="4309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a:cs typeface="Arial"/>
              </a:rPr>
              <a:t>TSX: FTG</a:t>
            </a:r>
            <a:endParaRPr lang="en-US" sz="800" b="1">
              <a:cs typeface="Arial" panose="020B0604020202020204" pitchFamily="34" charset="0"/>
            </a:endParaRPr>
          </a:p>
        </p:txBody>
      </p:sp>
      <p:sp>
        <p:nvSpPr>
          <p:cNvPr id="17" name="TextBox 16">
            <a:extLst>
              <a:ext uri="{FF2B5EF4-FFF2-40B4-BE49-F238E27FC236}">
                <a16:creationId xmlns:a16="http://schemas.microsoft.com/office/drawing/2014/main" id="{88DAB463-0EB5-97F4-BF30-755C4C9F0C3C}"/>
              </a:ext>
            </a:extLst>
          </p:cNvPr>
          <p:cNvSpPr txBox="1"/>
          <p:nvPr/>
        </p:nvSpPr>
        <p:spPr>
          <a:xfrm>
            <a:off x="4248450" y="4388004"/>
            <a:ext cx="963725" cy="553998"/>
          </a:xfrm>
          <a:prstGeom prst="rect">
            <a:avLst/>
          </a:prstGeom>
          <a:noFill/>
        </p:spPr>
        <p:txBody>
          <a:bodyPr wrap="square" lIns="91440" tIns="45720" rIns="91440" bIns="45720" rtlCol="0" anchor="t">
            <a:spAutoFit/>
          </a:bodyPr>
          <a:lstStyle/>
          <a:p>
            <a:pPr algn="ctr"/>
            <a:r>
              <a:rPr lang="en-CA" sz="1600" dirty="0">
                <a:latin typeface="Hind SemiBold"/>
                <a:cs typeface="Hind SemiBold"/>
              </a:rPr>
              <a:t>SALES</a:t>
            </a:r>
            <a:endParaRPr lang="en-US" sz="1600" dirty="0"/>
          </a:p>
          <a:p>
            <a:pPr algn="ctr"/>
            <a:r>
              <a:rPr lang="en-CA" sz="1400" dirty="0">
                <a:latin typeface="Hind"/>
                <a:cs typeface="Hind"/>
              </a:rPr>
              <a:t>(15 STAFF)</a:t>
            </a:r>
          </a:p>
        </p:txBody>
      </p:sp>
      <p:cxnSp>
        <p:nvCxnSpPr>
          <p:cNvPr id="18" name="Straight Connector 17">
            <a:extLst>
              <a:ext uri="{FF2B5EF4-FFF2-40B4-BE49-F238E27FC236}">
                <a16:creationId xmlns:a16="http://schemas.microsoft.com/office/drawing/2014/main" id="{704D4E06-0010-FBCE-2E97-06CD16C7DCCB}"/>
              </a:ext>
            </a:extLst>
          </p:cNvPr>
          <p:cNvCxnSpPr>
            <a:cxnSpLocks/>
          </p:cNvCxnSpPr>
          <p:nvPr/>
        </p:nvCxnSpPr>
        <p:spPr>
          <a:xfrm>
            <a:off x="8725265" y="2985080"/>
            <a:ext cx="1810512" cy="0"/>
          </a:xfrm>
          <a:prstGeom prst="line">
            <a:avLst/>
          </a:prstGeom>
          <a:ln w="12700">
            <a:solidFill>
              <a:srgbClr val="D7A747"/>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8DC7474-584C-32AC-AB7D-7B040528EF01}"/>
              </a:ext>
            </a:extLst>
          </p:cNvPr>
          <p:cNvSpPr txBox="1"/>
          <p:nvPr/>
        </p:nvSpPr>
        <p:spPr>
          <a:xfrm>
            <a:off x="6639900" y="4391361"/>
            <a:ext cx="1919115" cy="754053"/>
          </a:xfrm>
          <a:prstGeom prst="rect">
            <a:avLst/>
          </a:prstGeom>
          <a:noFill/>
        </p:spPr>
        <p:txBody>
          <a:bodyPr wrap="square" lIns="91440" tIns="45720" rIns="91440" bIns="45720" rtlCol="0" anchor="t">
            <a:spAutoFit/>
          </a:bodyPr>
          <a:lstStyle/>
          <a:p>
            <a:pPr algn="ctr"/>
            <a:r>
              <a:rPr lang="en-CA" sz="1500" dirty="0">
                <a:latin typeface="Hind SemiBold"/>
                <a:cs typeface="Hind SemiBold"/>
              </a:rPr>
              <a:t>CIRCUITS</a:t>
            </a:r>
            <a:br>
              <a:rPr lang="en-CA" sz="1500" dirty="0">
                <a:latin typeface="Hind SemiBold"/>
                <a:cs typeface="Hind SemiBold"/>
              </a:rPr>
            </a:br>
            <a:r>
              <a:rPr lang="en-CA" sz="1400" dirty="0">
                <a:latin typeface="Hind"/>
                <a:cs typeface="Hind"/>
              </a:rPr>
              <a:t>(455 STAFF)</a:t>
            </a:r>
          </a:p>
          <a:p>
            <a:pPr algn="ctr"/>
            <a:r>
              <a:rPr lang="en-CA" sz="1400" dirty="0">
                <a:latin typeface="Hind"/>
                <a:cs typeface="Hind"/>
              </a:rPr>
              <a:t>6 Sites</a:t>
            </a:r>
          </a:p>
        </p:txBody>
      </p:sp>
      <p:sp>
        <p:nvSpPr>
          <p:cNvPr id="20" name="TextBox 19">
            <a:extLst>
              <a:ext uri="{FF2B5EF4-FFF2-40B4-BE49-F238E27FC236}">
                <a16:creationId xmlns:a16="http://schemas.microsoft.com/office/drawing/2014/main" id="{5C1650AA-5500-E3D7-6E44-F124B517BD2B}"/>
              </a:ext>
            </a:extLst>
          </p:cNvPr>
          <p:cNvSpPr txBox="1"/>
          <p:nvPr/>
        </p:nvSpPr>
        <p:spPr>
          <a:xfrm>
            <a:off x="8672810" y="4384107"/>
            <a:ext cx="2060179" cy="969496"/>
          </a:xfrm>
          <a:prstGeom prst="rect">
            <a:avLst/>
          </a:prstGeom>
          <a:noFill/>
        </p:spPr>
        <p:txBody>
          <a:bodyPr wrap="none" lIns="91440" tIns="45720" rIns="91440" bIns="45720" rtlCol="0" anchor="t">
            <a:spAutoFit/>
          </a:bodyPr>
          <a:lstStyle/>
          <a:p>
            <a:pPr algn="ctr"/>
            <a:r>
              <a:rPr lang="en-CA" sz="1500" dirty="0">
                <a:latin typeface="Hind SemiBold"/>
                <a:cs typeface="Hind SemiBold"/>
              </a:rPr>
              <a:t>AEROSPACE</a:t>
            </a:r>
            <a:br>
              <a:rPr lang="en-CA" sz="1500" dirty="0">
                <a:latin typeface="Hind SemiBold"/>
                <a:cs typeface="Hind SemiBold"/>
              </a:rPr>
            </a:br>
            <a:r>
              <a:rPr lang="en-CA" sz="1400" dirty="0">
                <a:latin typeface="Hind"/>
                <a:cs typeface="Hind"/>
              </a:rPr>
              <a:t>(270 STAFF)</a:t>
            </a:r>
          </a:p>
          <a:p>
            <a:pPr algn="ctr"/>
            <a:r>
              <a:rPr lang="en-CA" sz="1400" dirty="0">
                <a:latin typeface="Hind"/>
                <a:cs typeface="Hind"/>
              </a:rPr>
              <a:t>4 Sites</a:t>
            </a:r>
          </a:p>
          <a:p>
            <a:pPr algn="ctr"/>
            <a:r>
              <a:rPr lang="en-CA" sz="1400" dirty="0">
                <a:latin typeface="Hind"/>
                <a:cs typeface="Hind"/>
              </a:rPr>
              <a:t>1 site under construction</a:t>
            </a:r>
          </a:p>
        </p:txBody>
      </p:sp>
      <p:sp>
        <p:nvSpPr>
          <p:cNvPr id="24" name="TextBox 23">
            <a:extLst>
              <a:ext uri="{FF2B5EF4-FFF2-40B4-BE49-F238E27FC236}">
                <a16:creationId xmlns:a16="http://schemas.microsoft.com/office/drawing/2014/main" id="{AB9E50AD-16FC-86DF-ACAC-BA973F69EDB3}"/>
              </a:ext>
            </a:extLst>
          </p:cNvPr>
          <p:cNvSpPr txBox="1"/>
          <p:nvPr/>
        </p:nvSpPr>
        <p:spPr>
          <a:xfrm>
            <a:off x="2617330" y="3086817"/>
            <a:ext cx="1933543" cy="307777"/>
          </a:xfrm>
          <a:prstGeom prst="rect">
            <a:avLst/>
          </a:prstGeom>
          <a:noFill/>
        </p:spPr>
        <p:txBody>
          <a:bodyPr wrap="none" lIns="91440" tIns="45720" rIns="91440" bIns="45720" rtlCol="0" anchor="t">
            <a:spAutoFit/>
          </a:bodyPr>
          <a:lstStyle/>
          <a:p>
            <a:pPr algn="ctr"/>
            <a:r>
              <a:rPr lang="en-CA" sz="1400">
                <a:latin typeface="Hind"/>
                <a:cs typeface="Hind"/>
              </a:rPr>
              <a:t>CORPORATE LEADERS</a:t>
            </a:r>
            <a:endParaRPr lang="en-US">
              <a:latin typeface="Hind"/>
              <a:cs typeface="Hind"/>
            </a:endParaRPr>
          </a:p>
        </p:txBody>
      </p:sp>
      <p:sp>
        <p:nvSpPr>
          <p:cNvPr id="25" name="TextBox 24">
            <a:extLst>
              <a:ext uri="{FF2B5EF4-FFF2-40B4-BE49-F238E27FC236}">
                <a16:creationId xmlns:a16="http://schemas.microsoft.com/office/drawing/2014/main" id="{E1700237-68FD-C45C-CCEB-11BBDA57FDF4}"/>
              </a:ext>
            </a:extLst>
          </p:cNvPr>
          <p:cNvSpPr txBox="1"/>
          <p:nvPr/>
        </p:nvSpPr>
        <p:spPr>
          <a:xfrm>
            <a:off x="7582123" y="3064070"/>
            <a:ext cx="1986441" cy="307777"/>
          </a:xfrm>
          <a:prstGeom prst="rect">
            <a:avLst/>
          </a:prstGeom>
          <a:noFill/>
        </p:spPr>
        <p:txBody>
          <a:bodyPr wrap="none" lIns="91440" tIns="45720" rIns="91440" bIns="45720" rtlCol="0" anchor="t">
            <a:spAutoFit/>
          </a:bodyPr>
          <a:lstStyle/>
          <a:p>
            <a:pPr algn="ctr"/>
            <a:r>
              <a:rPr lang="en-CA" sz="1400">
                <a:latin typeface="Hind"/>
                <a:cs typeface="Hind"/>
              </a:rPr>
              <a:t>OPERATIONS LEADERS</a:t>
            </a:r>
            <a:endParaRPr lang="en-US">
              <a:latin typeface="Hind"/>
              <a:cs typeface="Hind"/>
            </a:endParaRPr>
          </a:p>
        </p:txBody>
      </p:sp>
      <p:cxnSp>
        <p:nvCxnSpPr>
          <p:cNvPr id="26" name="Straight Connector 25">
            <a:extLst>
              <a:ext uri="{FF2B5EF4-FFF2-40B4-BE49-F238E27FC236}">
                <a16:creationId xmlns:a16="http://schemas.microsoft.com/office/drawing/2014/main" id="{169681F8-4EB6-BF34-7D44-F0D135D5328D}"/>
              </a:ext>
            </a:extLst>
          </p:cNvPr>
          <p:cNvCxnSpPr>
            <a:cxnSpLocks/>
          </p:cNvCxnSpPr>
          <p:nvPr/>
        </p:nvCxnSpPr>
        <p:spPr>
          <a:xfrm>
            <a:off x="6618128" y="2985080"/>
            <a:ext cx="1810512" cy="0"/>
          </a:xfrm>
          <a:prstGeom prst="line">
            <a:avLst/>
          </a:prstGeom>
          <a:ln w="12700">
            <a:solidFill>
              <a:srgbClr val="D7A747"/>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6B6D2C3-AD17-F5AA-5C6D-6DD10A51955D}"/>
              </a:ext>
            </a:extLst>
          </p:cNvPr>
          <p:cNvCxnSpPr>
            <a:cxnSpLocks/>
          </p:cNvCxnSpPr>
          <p:nvPr/>
        </p:nvCxnSpPr>
        <p:spPr>
          <a:xfrm>
            <a:off x="2678845" y="2985080"/>
            <a:ext cx="1810512" cy="0"/>
          </a:xfrm>
          <a:prstGeom prst="line">
            <a:avLst/>
          </a:prstGeom>
          <a:ln w="12700">
            <a:solidFill>
              <a:srgbClr val="D7A747"/>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5D13E8A-B79A-8775-644B-448ED0EE75FD}"/>
              </a:ext>
            </a:extLst>
          </p:cNvPr>
          <p:cNvSpPr txBox="1"/>
          <p:nvPr/>
        </p:nvSpPr>
        <p:spPr>
          <a:xfrm>
            <a:off x="1891463" y="4384107"/>
            <a:ext cx="1253340" cy="523220"/>
          </a:xfrm>
          <a:prstGeom prst="rect">
            <a:avLst/>
          </a:prstGeom>
          <a:noFill/>
        </p:spPr>
        <p:txBody>
          <a:bodyPr wrap="square" lIns="91440" tIns="45720" rIns="91440" bIns="45720" rtlCol="0" anchor="t">
            <a:spAutoFit/>
          </a:bodyPr>
          <a:lstStyle/>
          <a:p>
            <a:pPr algn="ctr"/>
            <a:r>
              <a:rPr lang="en-CA" sz="1400" dirty="0">
                <a:latin typeface="Hind SemiBold" panose="02000000000000000000" pitchFamily="2" charset="0"/>
                <a:cs typeface="Hind SemiBold" panose="02000000000000000000" pitchFamily="2" charset="0"/>
              </a:rPr>
              <a:t>CORPORATE</a:t>
            </a:r>
          </a:p>
          <a:p>
            <a:pPr algn="ctr"/>
            <a:r>
              <a:rPr lang="en-CA" sz="1400" dirty="0">
                <a:latin typeface="Hind"/>
                <a:cs typeface="Hind"/>
              </a:rPr>
              <a:t>(10 STAFF)</a:t>
            </a:r>
          </a:p>
        </p:txBody>
      </p:sp>
      <p:sp>
        <p:nvSpPr>
          <p:cNvPr id="12" name="TextBox 11">
            <a:extLst>
              <a:ext uri="{FF2B5EF4-FFF2-40B4-BE49-F238E27FC236}">
                <a16:creationId xmlns:a16="http://schemas.microsoft.com/office/drawing/2014/main" id="{B73C36B7-825A-C8A6-E306-59C88615BBC6}"/>
              </a:ext>
            </a:extLst>
          </p:cNvPr>
          <p:cNvSpPr txBox="1"/>
          <p:nvPr/>
        </p:nvSpPr>
        <p:spPr>
          <a:xfrm>
            <a:off x="1236066" y="5539102"/>
            <a:ext cx="9719868"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kern="0" dirty="0">
                <a:solidFill>
                  <a:srgbClr val="1F4E79"/>
                </a:solidFill>
                <a:latin typeface="+mj-lt"/>
              </a:rPr>
              <a:t>Increased management depth and robust succession options drive to FTG’s long-term success</a:t>
            </a:r>
          </a:p>
        </p:txBody>
      </p:sp>
    </p:spTree>
    <p:extLst>
      <p:ext uri="{BB962C8B-B14F-4D97-AF65-F5344CB8AC3E}">
        <p14:creationId xmlns:p14="http://schemas.microsoft.com/office/powerpoint/2010/main" val="676487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A3825C6-0897-0B83-67C9-D84D60E27834}"/>
              </a:ext>
            </a:extLst>
          </p:cNvPr>
          <p:cNvSpPr/>
          <p:nvPr/>
        </p:nvSpPr>
        <p:spPr>
          <a:xfrm>
            <a:off x="579863" y="1514391"/>
            <a:ext cx="10967415" cy="4981384"/>
          </a:xfrm>
          <a:prstGeom prst="roundRect">
            <a:avLst>
              <a:gd name="adj" fmla="val 11147"/>
            </a:avLst>
          </a:prstGeom>
          <a:solidFill>
            <a:srgbClr val="FFFFFF">
              <a:alpha val="6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dirty="0"/>
              <a:t>202</a:t>
            </a:r>
          </a:p>
        </p:txBody>
      </p:sp>
      <p:sp>
        <p:nvSpPr>
          <p:cNvPr id="3" name="Rectangle 2">
            <a:extLst>
              <a:ext uri="{FF2B5EF4-FFF2-40B4-BE49-F238E27FC236}">
                <a16:creationId xmlns:a16="http://schemas.microsoft.com/office/drawing/2014/main" id="{10A8B355-51B7-7741-B31D-672FB7B5F77C}"/>
              </a:ext>
            </a:extLst>
          </p:cNvPr>
          <p:cNvSpPr/>
          <p:nvPr/>
        </p:nvSpPr>
        <p:spPr>
          <a:xfrm>
            <a:off x="5171326" y="1759351"/>
            <a:ext cx="1849348" cy="690720"/>
          </a:xfrm>
          <a:prstGeom prst="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rtlCol="0" anchor="ctr"/>
          <a:lstStyle/>
          <a:p>
            <a:pPr algn="ctr"/>
            <a:r>
              <a:rPr lang="en-CA" sz="1600" dirty="0">
                <a:latin typeface="+mj-lt"/>
              </a:rPr>
              <a:t>Ed Hanna</a:t>
            </a:r>
            <a:br>
              <a:rPr lang="en-CA" sz="1600" dirty="0">
                <a:latin typeface="+mj-lt"/>
              </a:rPr>
            </a:br>
            <a:r>
              <a:rPr lang="en-CA" sz="1600" dirty="0"/>
              <a:t>Chairman</a:t>
            </a:r>
          </a:p>
        </p:txBody>
      </p:sp>
      <p:sp>
        <p:nvSpPr>
          <p:cNvPr id="4" name="Rectangle 3">
            <a:extLst>
              <a:ext uri="{FF2B5EF4-FFF2-40B4-BE49-F238E27FC236}">
                <a16:creationId xmlns:a16="http://schemas.microsoft.com/office/drawing/2014/main" id="{BA441759-7EBE-77C1-66B2-A2454EAB64F4}"/>
              </a:ext>
            </a:extLst>
          </p:cNvPr>
          <p:cNvSpPr/>
          <p:nvPr/>
        </p:nvSpPr>
        <p:spPr>
          <a:xfrm>
            <a:off x="901145" y="3784940"/>
            <a:ext cx="1847088" cy="711286"/>
          </a:xfrm>
          <a:prstGeom prst="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45720" rtlCol="0" anchor="ctr"/>
          <a:lstStyle/>
          <a:p>
            <a:pPr algn="ctr"/>
            <a:r>
              <a:rPr lang="en-CA" sz="1600" dirty="0">
                <a:latin typeface="+mj-lt"/>
              </a:rPr>
              <a:t>Robert Beutel</a:t>
            </a:r>
          </a:p>
          <a:p>
            <a:pPr algn="ctr"/>
            <a:r>
              <a:rPr lang="en-CA" sz="1600" dirty="0"/>
              <a:t>Board Member</a:t>
            </a:r>
          </a:p>
        </p:txBody>
      </p:sp>
      <p:sp>
        <p:nvSpPr>
          <p:cNvPr id="5" name="Rectangle 4">
            <a:extLst>
              <a:ext uri="{FF2B5EF4-FFF2-40B4-BE49-F238E27FC236}">
                <a16:creationId xmlns:a16="http://schemas.microsoft.com/office/drawing/2014/main" id="{89C256FD-C1C6-A9FD-9D04-E423E0212F4F}"/>
              </a:ext>
            </a:extLst>
          </p:cNvPr>
          <p:cNvSpPr/>
          <p:nvPr/>
        </p:nvSpPr>
        <p:spPr>
          <a:xfrm>
            <a:off x="3536766" y="3791811"/>
            <a:ext cx="2203213" cy="710850"/>
          </a:xfrm>
          <a:prstGeom prst="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45720" rtlCol="0" anchor="ctr"/>
          <a:lstStyle/>
          <a:p>
            <a:pPr algn="ctr"/>
            <a:r>
              <a:rPr lang="en-CA" sz="1600" dirty="0">
                <a:latin typeface="+mj-lt"/>
              </a:rPr>
              <a:t>Mike Andrade</a:t>
            </a:r>
          </a:p>
          <a:p>
            <a:pPr algn="ctr"/>
            <a:r>
              <a:rPr lang="en-CA" sz="1600" dirty="0">
                <a:cs typeface="Hind SemiBold"/>
              </a:rPr>
              <a:t>Board Member</a:t>
            </a:r>
          </a:p>
        </p:txBody>
      </p:sp>
      <p:sp>
        <p:nvSpPr>
          <p:cNvPr id="7" name="Rectangle 6">
            <a:extLst>
              <a:ext uri="{FF2B5EF4-FFF2-40B4-BE49-F238E27FC236}">
                <a16:creationId xmlns:a16="http://schemas.microsoft.com/office/drawing/2014/main" id="{C2945E26-1BB9-1C26-53A6-B0594D92C236}"/>
              </a:ext>
            </a:extLst>
          </p:cNvPr>
          <p:cNvSpPr/>
          <p:nvPr/>
        </p:nvSpPr>
        <p:spPr>
          <a:xfrm>
            <a:off x="9028978" y="3796961"/>
            <a:ext cx="1847088" cy="711287"/>
          </a:xfrm>
          <a:prstGeom prst="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45720" rtlCol="0" anchor="ctr"/>
          <a:lstStyle/>
          <a:p>
            <a:pPr algn="ctr"/>
            <a:r>
              <a:rPr lang="en-CA" sz="1600" dirty="0">
                <a:latin typeface="+mj-lt"/>
              </a:rPr>
              <a:t>Brad Bourne</a:t>
            </a:r>
          </a:p>
          <a:p>
            <a:pPr algn="ctr"/>
            <a:r>
              <a:rPr lang="en-CA" sz="1600" dirty="0"/>
              <a:t>Board Member</a:t>
            </a:r>
          </a:p>
        </p:txBody>
      </p:sp>
      <p:sp>
        <p:nvSpPr>
          <p:cNvPr id="8" name="TextBox 7">
            <a:extLst>
              <a:ext uri="{FF2B5EF4-FFF2-40B4-BE49-F238E27FC236}">
                <a16:creationId xmlns:a16="http://schemas.microsoft.com/office/drawing/2014/main" id="{76D95F11-85AA-4EB9-BCA4-CBB4EEC8F2BD}"/>
              </a:ext>
            </a:extLst>
          </p:cNvPr>
          <p:cNvSpPr txBox="1"/>
          <p:nvPr/>
        </p:nvSpPr>
        <p:spPr>
          <a:xfrm>
            <a:off x="4966672" y="2496165"/>
            <a:ext cx="2460039" cy="954107"/>
          </a:xfrm>
          <a:prstGeom prst="rect">
            <a:avLst/>
          </a:prstGeom>
          <a:noFill/>
        </p:spPr>
        <p:txBody>
          <a:bodyPr wrap="square" lIns="91440" tIns="45720" rIns="91440" bIns="45720" rtlCol="0" anchor="t">
            <a:spAutoFit/>
          </a:bodyPr>
          <a:lstStyle/>
          <a:p>
            <a:pPr algn="ctr"/>
            <a:r>
              <a:rPr lang="en-CA" sz="1400" dirty="0">
                <a:latin typeface="Hind"/>
                <a:cs typeface="Hind"/>
              </a:rPr>
              <a:t>Audit Committee Chair</a:t>
            </a:r>
          </a:p>
          <a:p>
            <a:pPr algn="ctr"/>
            <a:r>
              <a:rPr lang="en-CA" sz="1400" dirty="0">
                <a:latin typeface="Hind"/>
                <a:cs typeface="Hind"/>
              </a:rPr>
              <a:t>Board member since 2002</a:t>
            </a:r>
          </a:p>
          <a:p>
            <a:pPr algn="ctr"/>
            <a:r>
              <a:rPr lang="en-CA" sz="1400" dirty="0">
                <a:latin typeface="Hind"/>
                <a:cs typeface="Hind"/>
              </a:rPr>
              <a:t>Defence Industry Experience</a:t>
            </a:r>
          </a:p>
          <a:p>
            <a:pPr algn="ctr"/>
            <a:r>
              <a:rPr lang="en-CA" sz="1400" dirty="0">
                <a:latin typeface="Hind"/>
                <a:cs typeface="Hind"/>
              </a:rPr>
              <a:t>38K shares</a:t>
            </a:r>
          </a:p>
        </p:txBody>
      </p:sp>
      <p:sp>
        <p:nvSpPr>
          <p:cNvPr id="11" name="TextBox 10">
            <a:extLst>
              <a:ext uri="{FF2B5EF4-FFF2-40B4-BE49-F238E27FC236}">
                <a16:creationId xmlns:a16="http://schemas.microsoft.com/office/drawing/2014/main" id="{6C75D2F6-6B25-7CFC-1614-1FEAA81C6C9A}"/>
              </a:ext>
            </a:extLst>
          </p:cNvPr>
          <p:cNvSpPr txBox="1"/>
          <p:nvPr/>
        </p:nvSpPr>
        <p:spPr>
          <a:xfrm>
            <a:off x="8866326" y="4731708"/>
            <a:ext cx="2172391" cy="738664"/>
          </a:xfrm>
          <a:prstGeom prst="rect">
            <a:avLst/>
          </a:prstGeom>
          <a:noFill/>
        </p:spPr>
        <p:txBody>
          <a:bodyPr wrap="none" lIns="91440" tIns="45720" rIns="91440" bIns="45720" rtlCol="0" anchor="t">
            <a:spAutoFit/>
          </a:bodyPr>
          <a:lstStyle/>
          <a:p>
            <a:pPr algn="ctr"/>
            <a:r>
              <a:rPr lang="en-CA" sz="1400" dirty="0">
                <a:latin typeface="Hind"/>
                <a:cs typeface="Hind"/>
              </a:rPr>
              <a:t>FTG President and CEO</a:t>
            </a:r>
          </a:p>
          <a:p>
            <a:pPr algn="ctr"/>
            <a:r>
              <a:rPr lang="en-CA" sz="1400" dirty="0">
                <a:latin typeface="Hind"/>
                <a:cs typeface="Hind"/>
              </a:rPr>
              <a:t>Board member since 2002</a:t>
            </a:r>
          </a:p>
          <a:p>
            <a:pPr algn="ctr"/>
            <a:r>
              <a:rPr lang="en-CA" sz="1400" dirty="0">
                <a:latin typeface="Hind"/>
                <a:cs typeface="Hind"/>
              </a:rPr>
              <a:t>2.75 M shares</a:t>
            </a:r>
          </a:p>
        </p:txBody>
      </p:sp>
      <p:cxnSp>
        <p:nvCxnSpPr>
          <p:cNvPr id="15" name="Straight Connector 14">
            <a:extLst>
              <a:ext uri="{FF2B5EF4-FFF2-40B4-BE49-F238E27FC236}">
                <a16:creationId xmlns:a16="http://schemas.microsoft.com/office/drawing/2014/main" id="{3E777520-EF96-1C3D-AFFE-2ADE435A7818}"/>
              </a:ext>
            </a:extLst>
          </p:cNvPr>
          <p:cNvCxnSpPr>
            <a:cxnSpLocks/>
          </p:cNvCxnSpPr>
          <p:nvPr/>
        </p:nvCxnSpPr>
        <p:spPr>
          <a:xfrm>
            <a:off x="1144858" y="3422070"/>
            <a:ext cx="9902283" cy="0"/>
          </a:xfrm>
          <a:prstGeom prst="line">
            <a:avLst/>
          </a:prstGeom>
          <a:ln w="12700">
            <a:solidFill>
              <a:srgbClr val="D7A747"/>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F5B75C6-4CDD-7D2E-2949-050F583C231F}"/>
              </a:ext>
            </a:extLst>
          </p:cNvPr>
          <p:cNvSpPr txBox="1"/>
          <p:nvPr/>
        </p:nvSpPr>
        <p:spPr>
          <a:xfrm>
            <a:off x="896631" y="4731708"/>
            <a:ext cx="2144519" cy="954107"/>
          </a:xfrm>
          <a:prstGeom prst="rect">
            <a:avLst/>
          </a:prstGeom>
          <a:noFill/>
        </p:spPr>
        <p:txBody>
          <a:bodyPr wrap="square" lIns="91440" tIns="45720" rIns="91440" bIns="45720" rtlCol="0" anchor="t">
            <a:spAutoFit/>
          </a:bodyPr>
          <a:lstStyle/>
          <a:p>
            <a:pPr algn="ctr"/>
            <a:r>
              <a:rPr lang="en-CA" sz="1400" dirty="0">
                <a:latin typeface="Hind"/>
                <a:cs typeface="Hind"/>
              </a:rPr>
              <a:t>Board member since 2021</a:t>
            </a:r>
          </a:p>
          <a:p>
            <a:pPr algn="ctr"/>
            <a:r>
              <a:rPr lang="en-CA" sz="1400" dirty="0">
                <a:latin typeface="Hind"/>
                <a:cs typeface="Hind"/>
              </a:rPr>
              <a:t>Investment Management Experience</a:t>
            </a:r>
          </a:p>
          <a:p>
            <a:pPr algn="ctr"/>
            <a:r>
              <a:rPr lang="en-CA" sz="1400" dirty="0">
                <a:latin typeface="Hind"/>
                <a:cs typeface="Hind"/>
              </a:rPr>
              <a:t>4.9M shares</a:t>
            </a:r>
          </a:p>
        </p:txBody>
      </p:sp>
      <p:sp>
        <p:nvSpPr>
          <p:cNvPr id="19" name="TextBox 18">
            <a:extLst>
              <a:ext uri="{FF2B5EF4-FFF2-40B4-BE49-F238E27FC236}">
                <a16:creationId xmlns:a16="http://schemas.microsoft.com/office/drawing/2014/main" id="{89695ACC-0DE7-5AFA-6FB0-C3784259E309}"/>
              </a:ext>
            </a:extLst>
          </p:cNvPr>
          <p:cNvSpPr txBox="1"/>
          <p:nvPr/>
        </p:nvSpPr>
        <p:spPr>
          <a:xfrm>
            <a:off x="3417002" y="4716937"/>
            <a:ext cx="2460039" cy="1384995"/>
          </a:xfrm>
          <a:prstGeom prst="rect">
            <a:avLst/>
          </a:prstGeom>
          <a:noFill/>
        </p:spPr>
        <p:txBody>
          <a:bodyPr wrap="square" lIns="91440" tIns="45720" rIns="91440" bIns="45720" rtlCol="0" anchor="t">
            <a:spAutoFit/>
          </a:bodyPr>
          <a:lstStyle/>
          <a:p>
            <a:pPr algn="ctr"/>
            <a:r>
              <a:rPr lang="en-CA" sz="1400" dirty="0">
                <a:latin typeface="Hind"/>
                <a:cs typeface="Hind"/>
              </a:rPr>
              <a:t>Compensation Committee Chair</a:t>
            </a:r>
          </a:p>
          <a:p>
            <a:pPr algn="ctr"/>
            <a:r>
              <a:rPr lang="en-CA" sz="1400" dirty="0">
                <a:latin typeface="Hind"/>
                <a:cs typeface="Hind"/>
              </a:rPr>
              <a:t>Electronics Industry Experience</a:t>
            </a:r>
          </a:p>
          <a:p>
            <a:pPr algn="ctr"/>
            <a:r>
              <a:rPr lang="en-CA" sz="1400" dirty="0">
                <a:latin typeface="Hind"/>
                <a:cs typeface="Hind"/>
              </a:rPr>
              <a:t>Board member since 2015</a:t>
            </a:r>
          </a:p>
          <a:p>
            <a:pPr algn="ctr"/>
            <a:r>
              <a:rPr lang="en-CA" sz="1400" dirty="0">
                <a:latin typeface="Hind"/>
                <a:cs typeface="Hind"/>
              </a:rPr>
              <a:t>115K shares</a:t>
            </a:r>
          </a:p>
        </p:txBody>
      </p:sp>
      <p:sp>
        <p:nvSpPr>
          <p:cNvPr id="20" name="Rectangle 19">
            <a:extLst>
              <a:ext uri="{FF2B5EF4-FFF2-40B4-BE49-F238E27FC236}">
                <a16:creationId xmlns:a16="http://schemas.microsoft.com/office/drawing/2014/main" id="{757376E5-E3A5-246C-C651-3B085D30A6A1}"/>
              </a:ext>
            </a:extLst>
          </p:cNvPr>
          <p:cNvSpPr/>
          <p:nvPr/>
        </p:nvSpPr>
        <p:spPr>
          <a:xfrm>
            <a:off x="6436527" y="3791374"/>
            <a:ext cx="2079202" cy="711287"/>
          </a:xfrm>
          <a:prstGeom prst="rect">
            <a:avLst/>
          </a:prstGeom>
          <a:solidFill>
            <a:srgbClr val="1F4E7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91440" rIns="91440" bIns="45720" rtlCol="0" anchor="ctr"/>
          <a:lstStyle/>
          <a:p>
            <a:pPr algn="ctr"/>
            <a:r>
              <a:rPr lang="en-CA" sz="1600" dirty="0">
                <a:latin typeface="+mj-lt"/>
              </a:rPr>
              <a:t>Christine Forget</a:t>
            </a:r>
          </a:p>
          <a:p>
            <a:pPr algn="ctr"/>
            <a:r>
              <a:rPr lang="en-CA" sz="1600" dirty="0"/>
              <a:t>Board Member</a:t>
            </a:r>
          </a:p>
        </p:txBody>
      </p:sp>
      <p:sp>
        <p:nvSpPr>
          <p:cNvPr id="21" name="TextBox 20">
            <a:extLst>
              <a:ext uri="{FF2B5EF4-FFF2-40B4-BE49-F238E27FC236}">
                <a16:creationId xmlns:a16="http://schemas.microsoft.com/office/drawing/2014/main" id="{73B2AF94-F9DD-8C2B-5E8B-8A752FEE41F2}"/>
              </a:ext>
            </a:extLst>
          </p:cNvPr>
          <p:cNvSpPr txBox="1"/>
          <p:nvPr/>
        </p:nvSpPr>
        <p:spPr>
          <a:xfrm>
            <a:off x="6562104" y="4731708"/>
            <a:ext cx="2152076" cy="1169551"/>
          </a:xfrm>
          <a:prstGeom prst="rect">
            <a:avLst/>
          </a:prstGeom>
          <a:noFill/>
        </p:spPr>
        <p:txBody>
          <a:bodyPr wrap="square" lIns="91440" tIns="45720" rIns="91440" bIns="45720" rtlCol="0" anchor="t">
            <a:spAutoFit/>
          </a:bodyPr>
          <a:lstStyle/>
          <a:p>
            <a:pPr algn="ctr"/>
            <a:r>
              <a:rPr lang="en-CA" sz="1400" dirty="0">
                <a:latin typeface="Hind"/>
                <a:cs typeface="Hind"/>
              </a:rPr>
              <a:t>20 years at Bombardier.</a:t>
            </a:r>
          </a:p>
          <a:p>
            <a:pPr algn="ctr"/>
            <a:r>
              <a:rPr lang="en-CA" sz="1400" dirty="0">
                <a:latin typeface="Hind"/>
                <a:cs typeface="Hind"/>
              </a:rPr>
              <a:t>Other technology company experience.</a:t>
            </a:r>
          </a:p>
          <a:p>
            <a:pPr algn="ctr"/>
            <a:r>
              <a:rPr lang="en-CA" sz="1400" dirty="0">
                <a:latin typeface="Hind"/>
                <a:cs typeface="Hind"/>
              </a:rPr>
              <a:t>Nominated for election for 2025</a:t>
            </a:r>
          </a:p>
        </p:txBody>
      </p:sp>
      <p:sp>
        <p:nvSpPr>
          <p:cNvPr id="22" name="Title 1">
            <a:extLst>
              <a:ext uri="{FF2B5EF4-FFF2-40B4-BE49-F238E27FC236}">
                <a16:creationId xmlns:a16="http://schemas.microsoft.com/office/drawing/2014/main" id="{41BBBEB2-E193-E53D-ADC5-EBBB717F42BC}"/>
              </a:ext>
            </a:extLst>
          </p:cNvPr>
          <p:cNvSpPr txBox="1">
            <a:spLocks/>
          </p:cNvSpPr>
          <p:nvPr/>
        </p:nvSpPr>
        <p:spPr>
          <a:xfrm>
            <a:off x="701463" y="362225"/>
            <a:ext cx="9865111" cy="571499"/>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C7434"/>
                </a:solidFill>
                <a:cs typeface="Hind SemiBold"/>
              </a:rPr>
              <a:t>FTG - Strong Board Vision and Governance</a:t>
            </a:r>
          </a:p>
        </p:txBody>
      </p:sp>
      <p:sp>
        <p:nvSpPr>
          <p:cNvPr id="23" name="TextBox 22">
            <a:extLst>
              <a:ext uri="{FF2B5EF4-FFF2-40B4-BE49-F238E27FC236}">
                <a16:creationId xmlns:a16="http://schemas.microsoft.com/office/drawing/2014/main" id="{918BEF92-4037-BE3C-5F72-53E7C1E50BC9}"/>
              </a:ext>
            </a:extLst>
          </p:cNvPr>
          <p:cNvSpPr txBox="1"/>
          <p:nvPr/>
        </p:nvSpPr>
        <p:spPr>
          <a:xfrm>
            <a:off x="701463" y="819062"/>
            <a:ext cx="11069981"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latin typeface="+mj-lt"/>
              </a:rPr>
              <a:t>Governance – </a:t>
            </a:r>
            <a:br>
              <a:rPr lang="en-US" sz="1700" dirty="0">
                <a:latin typeface="+mj-lt"/>
              </a:rPr>
            </a:br>
            <a:r>
              <a:rPr lang="en-US" sz="1700" dirty="0"/>
              <a:t>Ensuring a balance of knowledge, experience and fresh perspectives</a:t>
            </a:r>
            <a:endParaRPr lang="en-US" sz="1700" dirty="0">
              <a:cs typeface="Hind"/>
            </a:endParaRPr>
          </a:p>
        </p:txBody>
      </p:sp>
      <p:sp>
        <p:nvSpPr>
          <p:cNvPr id="24" name="TextBox 23">
            <a:extLst>
              <a:ext uri="{FF2B5EF4-FFF2-40B4-BE49-F238E27FC236}">
                <a16:creationId xmlns:a16="http://schemas.microsoft.com/office/drawing/2014/main" id="{DDD38F2B-7F41-9DD9-B699-E4A3DA87352B}"/>
              </a:ext>
            </a:extLst>
          </p:cNvPr>
          <p:cNvSpPr txBox="1"/>
          <p:nvPr/>
        </p:nvSpPr>
        <p:spPr>
          <a:xfrm>
            <a:off x="1144858" y="1732798"/>
            <a:ext cx="2337499" cy="369332"/>
          </a:xfrm>
          <a:prstGeom prst="rect">
            <a:avLst/>
          </a:prstGeom>
          <a:noFill/>
        </p:spPr>
        <p:txBody>
          <a:bodyPr wrap="none" rtlCol="0">
            <a:spAutoFit/>
          </a:bodyPr>
          <a:lstStyle/>
          <a:p>
            <a:r>
              <a:rPr lang="en-CA" dirty="0"/>
              <a:t>2025 Board Nominees</a:t>
            </a:r>
          </a:p>
        </p:txBody>
      </p:sp>
    </p:spTree>
    <p:extLst>
      <p:ext uri="{BB962C8B-B14F-4D97-AF65-F5344CB8AC3E}">
        <p14:creationId xmlns:p14="http://schemas.microsoft.com/office/powerpoint/2010/main" val="1765180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F9899B-EC13-4DC2-C06E-775247EF7C56}"/>
              </a:ext>
            </a:extLst>
          </p:cNvPr>
          <p:cNvSpPr>
            <a:spLocks noGrp="1"/>
          </p:cNvSpPr>
          <p:nvPr>
            <p:ph idx="1"/>
          </p:nvPr>
        </p:nvSpPr>
        <p:spPr>
          <a:xfrm>
            <a:off x="818424" y="1792171"/>
            <a:ext cx="10515600" cy="2980551"/>
          </a:xfrm>
        </p:spPr>
        <p:txBody>
          <a:bodyPr/>
          <a:lstStyle/>
          <a:p>
            <a:r>
              <a:rPr lang="en-CA" dirty="0"/>
              <a:t>FTG has implemented a rigorous and structured approach to Board composition</a:t>
            </a:r>
          </a:p>
          <a:p>
            <a:pPr lvl="1"/>
            <a:r>
              <a:rPr lang="en-CA" dirty="0"/>
              <a:t>Skills/gap assessment</a:t>
            </a:r>
          </a:p>
          <a:p>
            <a:pPr lvl="1"/>
            <a:r>
              <a:rPr lang="en-CA" dirty="0"/>
              <a:t>Inputs from shareholders</a:t>
            </a:r>
          </a:p>
          <a:p>
            <a:pPr lvl="1"/>
            <a:r>
              <a:rPr lang="en-CA" dirty="0"/>
              <a:t>Succession plans</a:t>
            </a:r>
          </a:p>
          <a:p>
            <a:pPr lvl="1"/>
            <a:r>
              <a:rPr lang="en-CA" dirty="0"/>
              <a:t>Term limits</a:t>
            </a:r>
          </a:p>
          <a:p>
            <a:pPr lvl="1"/>
            <a:r>
              <a:rPr lang="en-CA" dirty="0"/>
              <a:t>Board mandate is updated accordingly</a:t>
            </a:r>
          </a:p>
          <a:p>
            <a:r>
              <a:rPr lang="en-CA" dirty="0"/>
              <a:t>FTG has replaced DSU compensation for Directors</a:t>
            </a:r>
          </a:p>
          <a:p>
            <a:pPr lvl="1"/>
            <a:r>
              <a:rPr lang="en-CA" dirty="0"/>
              <a:t>Replaced with targets for shareholding of FTG shares</a:t>
            </a:r>
          </a:p>
          <a:p>
            <a:pPr lvl="1"/>
            <a:endParaRPr lang="en-CA" dirty="0"/>
          </a:p>
          <a:p>
            <a:pPr lvl="1"/>
            <a:endParaRPr lang="en-CA" dirty="0"/>
          </a:p>
          <a:p>
            <a:pPr marL="457200" lvl="1" indent="0">
              <a:buNone/>
            </a:pPr>
            <a:endParaRPr lang="en-CA" dirty="0"/>
          </a:p>
        </p:txBody>
      </p:sp>
      <p:sp>
        <p:nvSpPr>
          <p:cNvPr id="2" name="Title 1">
            <a:extLst>
              <a:ext uri="{FF2B5EF4-FFF2-40B4-BE49-F238E27FC236}">
                <a16:creationId xmlns:a16="http://schemas.microsoft.com/office/drawing/2014/main" id="{A12BD692-7F2F-B38F-E2B8-0B88AD39DDEC}"/>
              </a:ext>
            </a:extLst>
          </p:cNvPr>
          <p:cNvSpPr txBox="1">
            <a:spLocks/>
          </p:cNvSpPr>
          <p:nvPr/>
        </p:nvSpPr>
        <p:spPr>
          <a:xfrm>
            <a:off x="734917" y="384527"/>
            <a:ext cx="9865111" cy="571499"/>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C7434"/>
                </a:solidFill>
                <a:cs typeface="Hind SemiBold"/>
              </a:rPr>
              <a:t>FTG - Strong Board Vision and Governance</a:t>
            </a:r>
          </a:p>
        </p:txBody>
      </p:sp>
      <p:sp>
        <p:nvSpPr>
          <p:cNvPr id="4" name="TextBox 3">
            <a:extLst>
              <a:ext uri="{FF2B5EF4-FFF2-40B4-BE49-F238E27FC236}">
                <a16:creationId xmlns:a16="http://schemas.microsoft.com/office/drawing/2014/main" id="{9D50E82A-EEB1-49A8-EA1A-6D4DA4601DD1}"/>
              </a:ext>
            </a:extLst>
          </p:cNvPr>
          <p:cNvSpPr txBox="1"/>
          <p:nvPr/>
        </p:nvSpPr>
        <p:spPr>
          <a:xfrm>
            <a:off x="734917" y="841364"/>
            <a:ext cx="11069981"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latin typeface="+mj-lt"/>
              </a:rPr>
              <a:t>Governance – </a:t>
            </a:r>
            <a:br>
              <a:rPr lang="en-US" sz="1700" dirty="0">
                <a:latin typeface="+mj-lt"/>
              </a:rPr>
            </a:br>
            <a:r>
              <a:rPr lang="en-US" sz="1700" dirty="0"/>
              <a:t>Ensuring a balance of knowledge, experience and fresh perspectives</a:t>
            </a:r>
            <a:endParaRPr lang="en-US" sz="1700" dirty="0">
              <a:cs typeface="Hind"/>
            </a:endParaRPr>
          </a:p>
        </p:txBody>
      </p:sp>
    </p:spTree>
    <p:extLst>
      <p:ext uri="{BB962C8B-B14F-4D97-AF65-F5344CB8AC3E}">
        <p14:creationId xmlns:p14="http://schemas.microsoft.com/office/powerpoint/2010/main" val="22833982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TLMARKERSHAPE" val="OTL"/>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60.xml><?xml version="1.0" encoding="utf-8"?>
<p:tagLst xmlns:a="http://schemas.openxmlformats.org/drawingml/2006/main" xmlns:r="http://schemas.openxmlformats.org/officeDocument/2006/relationships" xmlns:p="http://schemas.openxmlformats.org/presentationml/2006/main">
  <p:tag name="OTLMARKERSHAPE" val="OTL"/>
</p:tagLst>
</file>

<file path=ppt/tags/tag61.xml><?xml version="1.0" encoding="utf-8"?>
<p:tagLst xmlns:a="http://schemas.openxmlformats.org/drawingml/2006/main" xmlns:r="http://schemas.openxmlformats.org/officeDocument/2006/relationships" xmlns:p="http://schemas.openxmlformats.org/presentationml/2006/main">
  <p:tag name="OTLMARKERSHAPE" val="OTL"/>
</p:tagLst>
</file>

<file path=ppt/tags/tag62.xml><?xml version="1.0" encoding="utf-8"?>
<p:tagLst xmlns:a="http://schemas.openxmlformats.org/drawingml/2006/main" xmlns:r="http://schemas.openxmlformats.org/officeDocument/2006/relationships" xmlns:p="http://schemas.openxmlformats.org/presentationml/2006/main">
  <p:tag name="OTLMARKERSHAPE" val="OTL"/>
</p:tagLst>
</file>

<file path=ppt/tags/tag63.xml><?xml version="1.0" encoding="utf-8"?>
<p:tagLst xmlns:a="http://schemas.openxmlformats.org/drawingml/2006/main" xmlns:r="http://schemas.openxmlformats.org/officeDocument/2006/relationships" xmlns:p="http://schemas.openxmlformats.org/presentationml/2006/main">
  <p:tag name="OTLMARKERSHAPE" val="OTL"/>
</p:tagLst>
</file>

<file path=ppt/tags/tag64.xml><?xml version="1.0" encoding="utf-8"?>
<p:tagLst xmlns:a="http://schemas.openxmlformats.org/drawingml/2006/main" xmlns:r="http://schemas.openxmlformats.org/officeDocument/2006/relationships" xmlns:p="http://schemas.openxmlformats.org/presentationml/2006/main">
  <p:tag name="OTLMARKERSHAPE" val="OTL"/>
</p:tagLst>
</file>

<file path=ppt/tags/tag65.xml><?xml version="1.0" encoding="utf-8"?>
<p:tagLst xmlns:a="http://schemas.openxmlformats.org/drawingml/2006/main" xmlns:r="http://schemas.openxmlformats.org/officeDocument/2006/relationships" xmlns:p="http://schemas.openxmlformats.org/presentationml/2006/main">
  <p:tag name="OTLMARKERSHAPE" val="OTL"/>
</p:tagLst>
</file>

<file path=ppt/tags/tag66.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5">
      <a:majorFont>
        <a:latin typeface="Hind SemiBold"/>
        <a:ea typeface=""/>
        <a:cs typeface=""/>
      </a:majorFont>
      <a:minorFont>
        <a:latin typeface="Hi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2bcf970-f99f-4261-84f1-9dd249438a0e" xsi:nil="true"/>
    <lcf76f155ced4ddcb4097134ff3c332f xmlns="10743c7d-fee6-4998-ac2e-6e1c78008383">
      <Terms xmlns="http://schemas.microsoft.com/office/infopath/2007/PartnerControls"/>
    </lcf76f155ced4ddcb4097134ff3c332f>
    <SharedWithUsers xmlns="a2bcf970-f99f-4261-84f1-9dd249438a0e">
      <UserInfo>
        <DisplayName>Karryn Tapsas</DisplayName>
        <AccountId>277</AccountId>
        <AccountType/>
      </UserInfo>
      <UserInfo>
        <DisplayName>Johanna Gonzalez</DisplayName>
        <AccountId>3111</AccountId>
        <AccountType/>
      </UserInfo>
      <UserInfo>
        <DisplayName>Chris Santa Cruz</DisplayName>
        <AccountId>258</AccountId>
        <AccountType/>
      </UserInfo>
      <UserInfo>
        <DisplayName>Caroline Sawamoto</DisplayName>
        <AccountId>11</AccountId>
        <AccountType/>
      </UserInfo>
      <UserInfo>
        <DisplayName>Phil Babcock</DisplayName>
        <AccountId>2957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2319E8D47A9B847A00BAA811D66DB3A" ma:contentTypeVersion="18" ma:contentTypeDescription="Create a new document." ma:contentTypeScope="" ma:versionID="2efbf9791bcb67714f2f6d000c5d85c8">
  <xsd:schema xmlns:xsd="http://www.w3.org/2001/XMLSchema" xmlns:xs="http://www.w3.org/2001/XMLSchema" xmlns:p="http://schemas.microsoft.com/office/2006/metadata/properties" xmlns:ns2="10743c7d-fee6-4998-ac2e-6e1c78008383" xmlns:ns3="a2bcf970-f99f-4261-84f1-9dd249438a0e" targetNamespace="http://schemas.microsoft.com/office/2006/metadata/properties" ma:root="true" ma:fieldsID="353d728354f8e2a715dc5667511febb3" ns2:_="" ns3:_="">
    <xsd:import namespace="10743c7d-fee6-4998-ac2e-6e1c78008383"/>
    <xsd:import namespace="a2bcf970-f99f-4261-84f1-9dd249438a0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743c7d-fee6-4998-ac2e-6e1c780083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6fb7910-80c3-4f43-a144-3c52bd2084e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bcf970-f99f-4261-84f1-9dd249438a0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b467baf-5512-4176-9074-4faa4140a075}" ma:internalName="TaxCatchAll" ma:showField="CatchAllData" ma:web="a2bcf970-f99f-4261-84f1-9dd249438a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24335A-68B8-4DDA-880B-1C3288A124AF}">
  <ds:schemaRefs>
    <ds:schemaRef ds:uri="http://purl.org/dc/dcmitype/"/>
    <ds:schemaRef ds:uri="http://schemas.microsoft.com/office/2006/metadata/properties"/>
    <ds:schemaRef ds:uri="http://schemas.microsoft.com/office/2006/documentManagement/types"/>
    <ds:schemaRef ds:uri="http://purl.org/dc/elements/1.1/"/>
    <ds:schemaRef ds:uri="http://purl.org/dc/terms/"/>
    <ds:schemaRef ds:uri="http://www.w3.org/XML/1998/namespace"/>
    <ds:schemaRef ds:uri="http://schemas.openxmlformats.org/package/2006/metadata/core-properties"/>
    <ds:schemaRef ds:uri="a2bcf970-f99f-4261-84f1-9dd249438a0e"/>
    <ds:schemaRef ds:uri="http://schemas.microsoft.com/office/infopath/2007/PartnerControls"/>
    <ds:schemaRef ds:uri="10743c7d-fee6-4998-ac2e-6e1c78008383"/>
  </ds:schemaRefs>
</ds:datastoreItem>
</file>

<file path=customXml/itemProps2.xml><?xml version="1.0" encoding="utf-8"?>
<ds:datastoreItem xmlns:ds="http://schemas.openxmlformats.org/officeDocument/2006/customXml" ds:itemID="{8ADDBDE1-F8F4-43BD-AD35-90EAF0D0378C}">
  <ds:schemaRefs>
    <ds:schemaRef ds:uri="10743c7d-fee6-4998-ac2e-6e1c78008383"/>
    <ds:schemaRef ds:uri="a2bcf970-f99f-4261-84f1-9dd249438a0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16DE6E1-64B7-44D9-A309-2EBC807B93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52998</TotalTime>
  <Words>2393</Words>
  <Application>Microsoft Office PowerPoint</Application>
  <PresentationFormat>Widescreen</PresentationFormat>
  <Paragraphs>493</Paragraphs>
  <Slides>33</Slides>
  <Notes>19</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33</vt:i4>
      </vt:variant>
    </vt:vector>
  </HeadingPairs>
  <TitlesOfParts>
    <vt:vector size="44" baseType="lpstr">
      <vt:lpstr>Arial</vt:lpstr>
      <vt:lpstr>Arial Black</vt:lpstr>
      <vt:lpstr>Arial Narrow</vt:lpstr>
      <vt:lpstr>Calibri</vt:lpstr>
      <vt:lpstr>Calibri Light</vt:lpstr>
      <vt:lpstr>Hind</vt:lpstr>
      <vt:lpstr>Hind SemiBold</vt:lpstr>
      <vt:lpstr>Segoe UI</vt:lpstr>
      <vt:lpstr>Wingdings</vt:lpstr>
      <vt:lpstr>Office Theme</vt:lpstr>
      <vt:lpstr>Custom Design</vt:lpstr>
      <vt:lpstr>FTG CORPORATION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Corporate Development Milestones</vt:lpstr>
      <vt:lpstr>FLYHT Acquisition</vt:lpstr>
      <vt:lpstr>FLYHT Acquisition</vt:lpstr>
      <vt:lpstr>FLYHT Acquisition</vt:lpstr>
      <vt:lpstr>PowerPoint Presentation</vt:lpstr>
      <vt:lpstr>PowerPoint Presentation</vt:lpstr>
      <vt:lpstr>US Tariffs</vt:lpstr>
      <vt:lpstr>PowerPoint Presentation</vt:lpstr>
      <vt:lpstr>PowerPoint Presentation</vt:lpstr>
      <vt:lpstr>PowerPoint Presentation</vt:lpstr>
      <vt:lpstr>PowerPoint Presentation</vt:lpstr>
      <vt:lpstr>PowerPoint Presentation</vt:lpstr>
      <vt:lpstr>FTG CORPORATION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Bourne</dc:creator>
  <cp:lastModifiedBy>Mona Viray</cp:lastModifiedBy>
  <cp:revision>36</cp:revision>
  <cp:lastPrinted>2025-04-09T19:04:13Z</cp:lastPrinted>
  <dcterms:created xsi:type="dcterms:W3CDTF">2016-04-16T00:57:36Z</dcterms:created>
  <dcterms:modified xsi:type="dcterms:W3CDTF">2025-04-09T20:40:56Z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0x01010012319E8D47A9B847A00BAA811D66DB3A</vt:lpwstr>
  </property>
</Properties>
</file>